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Lst>
  <p:notesMasterIdLst>
    <p:notesMasterId r:id="rId60"/>
  </p:notesMasterIdLst>
  <p:sldIdLst>
    <p:sldId id="267" r:id="rId3"/>
    <p:sldId id="299" r:id="rId4"/>
    <p:sldId id="257" r:id="rId5"/>
    <p:sldId id="300" r:id="rId6"/>
    <p:sldId id="272" r:id="rId7"/>
    <p:sldId id="268" r:id="rId8"/>
    <p:sldId id="294" r:id="rId9"/>
    <p:sldId id="287" r:id="rId10"/>
    <p:sldId id="284" r:id="rId11"/>
    <p:sldId id="352" r:id="rId12"/>
    <p:sldId id="317" r:id="rId13"/>
    <p:sldId id="329" r:id="rId14"/>
    <p:sldId id="330" r:id="rId15"/>
    <p:sldId id="331" r:id="rId16"/>
    <p:sldId id="332" r:id="rId17"/>
    <p:sldId id="334" r:id="rId18"/>
    <p:sldId id="335" r:id="rId19"/>
    <p:sldId id="337" r:id="rId20"/>
    <p:sldId id="336" r:id="rId21"/>
    <p:sldId id="353" r:id="rId22"/>
    <p:sldId id="338" r:id="rId23"/>
    <p:sldId id="323" r:id="rId24"/>
    <p:sldId id="339" r:id="rId25"/>
    <p:sldId id="340" r:id="rId26"/>
    <p:sldId id="347" r:id="rId27"/>
    <p:sldId id="348" r:id="rId28"/>
    <p:sldId id="349" r:id="rId29"/>
    <p:sldId id="325" r:id="rId30"/>
    <p:sldId id="354" r:id="rId31"/>
    <p:sldId id="346" r:id="rId32"/>
    <p:sldId id="351" r:id="rId33"/>
    <p:sldId id="355" r:id="rId34"/>
    <p:sldId id="356" r:id="rId35"/>
    <p:sldId id="350" r:id="rId36"/>
    <p:sldId id="358" r:id="rId37"/>
    <p:sldId id="357" r:id="rId38"/>
    <p:sldId id="359" r:id="rId39"/>
    <p:sldId id="360" r:id="rId40"/>
    <p:sldId id="342" r:id="rId41"/>
    <p:sldId id="311" r:id="rId42"/>
    <p:sldId id="312" r:id="rId43"/>
    <p:sldId id="315" r:id="rId44"/>
    <p:sldId id="316" r:id="rId45"/>
    <p:sldId id="344" r:id="rId46"/>
    <p:sldId id="285" r:id="rId47"/>
    <p:sldId id="289" r:id="rId48"/>
    <p:sldId id="290" r:id="rId49"/>
    <p:sldId id="297" r:id="rId50"/>
    <p:sldId id="278" r:id="rId51"/>
    <p:sldId id="282" r:id="rId52"/>
    <p:sldId id="269" r:id="rId53"/>
    <p:sldId id="298" r:id="rId54"/>
    <p:sldId id="283" r:id="rId55"/>
    <p:sldId id="295" r:id="rId56"/>
    <p:sldId id="296" r:id="rId57"/>
    <p:sldId id="265" r:id="rId58"/>
    <p:sldId id="258" r:id="rId59"/>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02BAB1"/>
    <a:srgbClr val="6ADBD9"/>
    <a:srgbClr val="FFFFFF"/>
    <a:srgbClr val="434343"/>
    <a:srgbClr val="66CCFF"/>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enhum Estilo, Grade de Tabe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12" autoAdjust="0"/>
    <p:restoredTop sz="94291" autoAdjust="0"/>
  </p:normalViewPr>
  <p:slideViewPr>
    <p:cSldViewPr snapToGrid="0">
      <p:cViewPr varScale="1">
        <p:scale>
          <a:sx n="101" d="100"/>
          <a:sy n="101" d="100"/>
        </p:scale>
        <p:origin x="210" y="108"/>
      </p:cViewPr>
      <p:guideLst>
        <p:guide orient="horz" pos="2160"/>
        <p:guide pos="3840"/>
      </p:guideLst>
    </p:cSldViewPr>
  </p:slideViewPr>
  <p:notesTextViewPr>
    <p:cViewPr>
      <p:scale>
        <a:sx n="1" d="1"/>
        <a:sy n="1" d="1"/>
      </p:scale>
      <p:origin x="0" y="0"/>
    </p:cViewPr>
  </p:notesTextViewPr>
  <p:sorterViewPr>
    <p:cViewPr>
      <p:scale>
        <a:sx n="100" d="100"/>
        <a:sy n="100" d="100"/>
      </p:scale>
      <p:origin x="0" y="724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4020202020204"/>
                <a:ea typeface="+mn-ea"/>
                <a:cs typeface="+mn-cs"/>
              </a:defRPr>
            </a:pPr>
            <a:r>
              <a:rPr lang="en-US" b="1" dirty="0" err="1"/>
              <a:t>Evolução</a:t>
            </a:r>
            <a:r>
              <a:rPr lang="en-US" b="1" baseline="0" dirty="0"/>
              <a:t> do </a:t>
            </a:r>
            <a:r>
              <a:rPr lang="en-US" b="1" baseline="0" dirty="0" err="1"/>
              <a:t>paciente</a:t>
            </a:r>
            <a:endParaRPr lang="en-US" b="1"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4020202020204"/>
              <a:ea typeface="+mn-ea"/>
              <a:cs typeface="+mn-cs"/>
            </a:defRPr>
          </a:pPr>
          <a:endParaRPr lang="pt-BR"/>
        </a:p>
      </c:txPr>
    </c:title>
    <c:autoTitleDeleted val="0"/>
    <c:plotArea>
      <c:layout/>
      <c:doughnutChart>
        <c:varyColors val="1"/>
        <c:ser>
          <c:idx val="0"/>
          <c:order val="0"/>
          <c:tx>
            <c:strRef>
              <c:f>Planilha1!$B$1</c:f>
              <c:strCache>
                <c:ptCount val="1"/>
                <c:pt idx="0">
                  <c:v>Target</c:v>
                </c:pt>
              </c:strCache>
            </c:strRef>
          </c:tx>
          <c:dPt>
            <c:idx val="0"/>
            <c:bubble3D val="0"/>
            <c:spPr>
              <a:solidFill>
                <a:srgbClr val="6ADBD9"/>
              </a:solidFill>
              <a:ln w="19050">
                <a:solidFill>
                  <a:schemeClr val="lt1"/>
                </a:solidFill>
              </a:ln>
              <a:effectLst/>
            </c:spPr>
            <c:extLst>
              <c:ext xmlns:c16="http://schemas.microsoft.com/office/drawing/2014/chart" uri="{C3380CC4-5D6E-409C-BE32-E72D297353CC}">
                <c16:uniqueId val="{00000001-2522-4C2D-8D4D-96E74AE324BE}"/>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3-2522-4C2D-8D4D-96E74AE324BE}"/>
              </c:ext>
            </c:extLst>
          </c:dPt>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Open Sans" panose="020B0604020202020204"/>
                    <a:ea typeface="+mn-ea"/>
                    <a:cs typeface="+mn-cs"/>
                  </a:defRPr>
                </a:pPr>
                <a:endParaRPr lang="pt-BR"/>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Planilha1!$A$2:$A$3</c:f>
              <c:strCache>
                <c:ptCount val="2"/>
                <c:pt idx="0">
                  <c:v>0 - Alta</c:v>
                </c:pt>
                <c:pt idx="1">
                  <c:v>1 - Óbito</c:v>
                </c:pt>
              </c:strCache>
            </c:strRef>
          </c:cat>
          <c:val>
            <c:numRef>
              <c:f>Planilha1!$B$2:$B$3</c:f>
              <c:numCache>
                <c:formatCode>0.0%</c:formatCode>
                <c:ptCount val="2"/>
                <c:pt idx="0">
                  <c:v>0.69299999999999995</c:v>
                </c:pt>
                <c:pt idx="1">
                  <c:v>0.317</c:v>
                </c:pt>
              </c:numCache>
            </c:numRef>
          </c:val>
          <c:extLst>
            <c:ext xmlns:c16="http://schemas.microsoft.com/office/drawing/2014/chart" uri="{C3380CC4-5D6E-409C-BE32-E72D297353CC}">
              <c16:uniqueId val="{00000004-2522-4C2D-8D4D-96E74AE324B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4020202020204"/>
              <a:ea typeface="+mn-ea"/>
              <a:cs typeface="+mn-cs"/>
            </a:defRPr>
          </a:pPr>
          <a:endParaRPr lang="pt-B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4020202020204"/>
        </a:defRPr>
      </a:pPr>
      <a:endParaRPr lang="pt-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Planilha1!$B$1</c:f>
              <c:strCache>
                <c:ptCount val="1"/>
                <c:pt idx="0">
                  <c:v>Regressão Logística</c:v>
                </c:pt>
              </c:strCache>
            </c:strRef>
          </c:tx>
          <c:spPr>
            <a:solidFill>
              <a:schemeClr val="bg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pt-B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Planilha1!$A$2:$A$6</c:f>
              <c:strCache>
                <c:ptCount val="5"/>
                <c:pt idx="0">
                  <c:v>F1</c:v>
                </c:pt>
                <c:pt idx="1">
                  <c:v>Precisão</c:v>
                </c:pt>
                <c:pt idx="2">
                  <c:v>Especificidade</c:v>
                </c:pt>
                <c:pt idx="3">
                  <c:v>Sensibilidade</c:v>
                </c:pt>
                <c:pt idx="4">
                  <c:v>Acurácia</c:v>
                </c:pt>
              </c:strCache>
            </c:strRef>
          </c:cat>
          <c:val>
            <c:numRef>
              <c:f>Planilha1!$B$2:$B$6</c:f>
              <c:numCache>
                <c:formatCode>General</c:formatCode>
                <c:ptCount val="5"/>
                <c:pt idx="0">
                  <c:v>0.66</c:v>
                </c:pt>
                <c:pt idx="1">
                  <c:v>0.59</c:v>
                </c:pt>
                <c:pt idx="2">
                  <c:v>0.77</c:v>
                </c:pt>
                <c:pt idx="3">
                  <c:v>0.75</c:v>
                </c:pt>
                <c:pt idx="4">
                  <c:v>0.77</c:v>
                </c:pt>
              </c:numCache>
            </c:numRef>
          </c:val>
          <c:extLst>
            <c:ext xmlns:c16="http://schemas.microsoft.com/office/drawing/2014/chart" uri="{C3380CC4-5D6E-409C-BE32-E72D297353CC}">
              <c16:uniqueId val="{00000000-0E19-476A-9EA8-8986DE2CE748}"/>
            </c:ext>
          </c:extLst>
        </c:ser>
        <c:ser>
          <c:idx val="1"/>
          <c:order val="1"/>
          <c:tx>
            <c:strRef>
              <c:f>Planilha1!$C$1</c:f>
              <c:strCache>
                <c:ptCount val="1"/>
                <c:pt idx="0">
                  <c:v>Árvore de decisão</c:v>
                </c:pt>
              </c:strCache>
            </c:strRef>
          </c:tx>
          <c:spPr>
            <a:solidFill>
              <a:srgbClr val="6ADBD9"/>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pt-B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Planilha1!$A$2:$A$6</c:f>
              <c:strCache>
                <c:ptCount val="5"/>
                <c:pt idx="0">
                  <c:v>F1</c:v>
                </c:pt>
                <c:pt idx="1">
                  <c:v>Precisão</c:v>
                </c:pt>
                <c:pt idx="2">
                  <c:v>Especificidade</c:v>
                </c:pt>
                <c:pt idx="3">
                  <c:v>Sensibilidade</c:v>
                </c:pt>
                <c:pt idx="4">
                  <c:v>Acurácia</c:v>
                </c:pt>
              </c:strCache>
            </c:strRef>
          </c:cat>
          <c:val>
            <c:numRef>
              <c:f>Planilha1!$C$2:$C$6</c:f>
              <c:numCache>
                <c:formatCode>General</c:formatCode>
                <c:ptCount val="5"/>
                <c:pt idx="0">
                  <c:v>0.66</c:v>
                </c:pt>
                <c:pt idx="1">
                  <c:v>0.56999999999999995</c:v>
                </c:pt>
                <c:pt idx="2">
                  <c:v>0.74</c:v>
                </c:pt>
                <c:pt idx="3">
                  <c:v>0.77</c:v>
                </c:pt>
                <c:pt idx="4">
                  <c:v>0.75</c:v>
                </c:pt>
              </c:numCache>
            </c:numRef>
          </c:val>
          <c:extLst>
            <c:ext xmlns:c16="http://schemas.microsoft.com/office/drawing/2014/chart" uri="{C3380CC4-5D6E-409C-BE32-E72D297353CC}">
              <c16:uniqueId val="{00000001-4FDA-49BF-9E83-E84F4C661A8B}"/>
            </c:ext>
          </c:extLst>
        </c:ser>
        <c:dLbls>
          <c:dLblPos val="outEnd"/>
          <c:showLegendKey val="0"/>
          <c:showVal val="1"/>
          <c:showCatName val="0"/>
          <c:showSerName val="0"/>
          <c:showPercent val="0"/>
          <c:showBubbleSize val="0"/>
        </c:dLbls>
        <c:gapWidth val="180"/>
        <c:overlap val="-30"/>
        <c:axId val="1786764832"/>
        <c:axId val="1786757344"/>
      </c:barChart>
      <c:catAx>
        <c:axId val="1786764832"/>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1786757344"/>
        <c:crosses val="autoZero"/>
        <c:auto val="1"/>
        <c:lblAlgn val="ctr"/>
        <c:lblOffset val="100"/>
        <c:noMultiLvlLbl val="0"/>
      </c:catAx>
      <c:valAx>
        <c:axId val="1786757344"/>
        <c:scaling>
          <c:orientation val="minMax"/>
        </c:scaling>
        <c:delete val="1"/>
        <c:axPos val="b"/>
        <c:numFmt formatCode="General" sourceLinked="1"/>
        <c:majorTickMark val="out"/>
        <c:minorTickMark val="none"/>
        <c:tickLblPos val="nextTo"/>
        <c:crossAx val="17867648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FFFFF"/>
    </a:solidFill>
    <a:ln>
      <a:noFill/>
    </a:ln>
    <a:effectLst/>
  </c:spPr>
  <c:txPr>
    <a:bodyPr/>
    <a:lstStyle/>
    <a:p>
      <a:pPr>
        <a:defRPr/>
      </a:pPr>
      <a:endParaRPr lang="pt-B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Planilha1!$B$1</c:f>
              <c:strCache>
                <c:ptCount val="1"/>
                <c:pt idx="0">
                  <c:v>Blend 13</c:v>
                </c:pt>
              </c:strCache>
            </c:strRef>
          </c:tx>
          <c:spPr>
            <a:solidFill>
              <a:schemeClr val="bg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pt-B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Planilha1!$A$2:$A$6</c:f>
              <c:strCache>
                <c:ptCount val="5"/>
                <c:pt idx="0">
                  <c:v>F1</c:v>
                </c:pt>
                <c:pt idx="1">
                  <c:v>Precisão</c:v>
                </c:pt>
                <c:pt idx="2">
                  <c:v>Especificidade</c:v>
                </c:pt>
                <c:pt idx="3">
                  <c:v>Sensibilidade</c:v>
                </c:pt>
                <c:pt idx="4">
                  <c:v>Acurácia</c:v>
                </c:pt>
              </c:strCache>
            </c:strRef>
          </c:cat>
          <c:val>
            <c:numRef>
              <c:f>Planilha1!$B$2:$B$6</c:f>
              <c:numCache>
                <c:formatCode>General</c:formatCode>
                <c:ptCount val="5"/>
                <c:pt idx="0">
                  <c:v>0.67</c:v>
                </c:pt>
                <c:pt idx="1">
                  <c:v>0.62</c:v>
                </c:pt>
                <c:pt idx="2">
                  <c:v>0.8</c:v>
                </c:pt>
                <c:pt idx="3">
                  <c:v>0.73</c:v>
                </c:pt>
                <c:pt idx="4">
                  <c:v>0.78</c:v>
                </c:pt>
              </c:numCache>
            </c:numRef>
          </c:val>
          <c:extLst>
            <c:ext xmlns:c16="http://schemas.microsoft.com/office/drawing/2014/chart" uri="{C3380CC4-5D6E-409C-BE32-E72D297353CC}">
              <c16:uniqueId val="{00000000-0E19-476A-9EA8-8986DE2CE748}"/>
            </c:ext>
          </c:extLst>
        </c:ser>
        <c:ser>
          <c:idx val="1"/>
          <c:order val="1"/>
          <c:tx>
            <c:strRef>
              <c:f>Planilha1!$C$1</c:f>
              <c:strCache>
                <c:ptCount val="1"/>
                <c:pt idx="0">
                  <c:v>Blend 5</c:v>
                </c:pt>
              </c:strCache>
            </c:strRef>
          </c:tx>
          <c:spPr>
            <a:solidFill>
              <a:srgbClr val="02BAB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pt-B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Planilha1!$A$2:$A$6</c:f>
              <c:strCache>
                <c:ptCount val="5"/>
                <c:pt idx="0">
                  <c:v>F1</c:v>
                </c:pt>
                <c:pt idx="1">
                  <c:v>Precisão</c:v>
                </c:pt>
                <c:pt idx="2">
                  <c:v>Especificidade</c:v>
                </c:pt>
                <c:pt idx="3">
                  <c:v>Sensibilidade</c:v>
                </c:pt>
                <c:pt idx="4">
                  <c:v>Acurácia</c:v>
                </c:pt>
              </c:strCache>
            </c:strRef>
          </c:cat>
          <c:val>
            <c:numRef>
              <c:f>Planilha1!$C$2:$C$6</c:f>
              <c:numCache>
                <c:formatCode>General</c:formatCode>
                <c:ptCount val="5"/>
                <c:pt idx="0">
                  <c:v>0.67</c:v>
                </c:pt>
                <c:pt idx="1">
                  <c:v>0.62</c:v>
                </c:pt>
                <c:pt idx="2">
                  <c:v>0.8</c:v>
                </c:pt>
                <c:pt idx="3">
                  <c:v>0.73</c:v>
                </c:pt>
                <c:pt idx="4">
                  <c:v>0.78</c:v>
                </c:pt>
              </c:numCache>
            </c:numRef>
          </c:val>
          <c:extLst>
            <c:ext xmlns:c16="http://schemas.microsoft.com/office/drawing/2014/chart" uri="{C3380CC4-5D6E-409C-BE32-E72D297353CC}">
              <c16:uniqueId val="{00000001-4FDA-49BF-9E83-E84F4C661A8B}"/>
            </c:ext>
          </c:extLst>
        </c:ser>
        <c:ser>
          <c:idx val="2"/>
          <c:order val="2"/>
          <c:tx>
            <c:strRef>
              <c:f>Planilha1!$D$1</c:f>
              <c:strCache>
                <c:ptCount val="1"/>
                <c:pt idx="0">
                  <c:v>LightGBM</c:v>
                </c:pt>
              </c:strCache>
            </c:strRef>
          </c:tx>
          <c:spPr>
            <a:solidFill>
              <a:srgbClr val="6ADBD9"/>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pt-B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Planilha1!$A$2:$A$6</c:f>
              <c:strCache>
                <c:ptCount val="5"/>
                <c:pt idx="0">
                  <c:v>F1</c:v>
                </c:pt>
                <c:pt idx="1">
                  <c:v>Precisão</c:v>
                </c:pt>
                <c:pt idx="2">
                  <c:v>Especificidade</c:v>
                </c:pt>
                <c:pt idx="3">
                  <c:v>Sensibilidade</c:v>
                </c:pt>
                <c:pt idx="4">
                  <c:v>Acurácia</c:v>
                </c:pt>
              </c:strCache>
            </c:strRef>
          </c:cat>
          <c:val>
            <c:numRef>
              <c:f>Planilha1!$D$2:$D$6</c:f>
              <c:numCache>
                <c:formatCode>General</c:formatCode>
                <c:ptCount val="5"/>
                <c:pt idx="0">
                  <c:v>0.66</c:v>
                </c:pt>
                <c:pt idx="1">
                  <c:v>0.59</c:v>
                </c:pt>
                <c:pt idx="2">
                  <c:v>0.76</c:v>
                </c:pt>
                <c:pt idx="3">
                  <c:v>0.76</c:v>
                </c:pt>
                <c:pt idx="4">
                  <c:v>0.76</c:v>
                </c:pt>
              </c:numCache>
            </c:numRef>
          </c:val>
          <c:extLst>
            <c:ext xmlns:c16="http://schemas.microsoft.com/office/drawing/2014/chart" uri="{C3380CC4-5D6E-409C-BE32-E72D297353CC}">
              <c16:uniqueId val="{00000007-0946-47EF-83D1-9A431CBF3D2B}"/>
            </c:ext>
          </c:extLst>
        </c:ser>
        <c:dLbls>
          <c:dLblPos val="outEnd"/>
          <c:showLegendKey val="0"/>
          <c:showVal val="1"/>
          <c:showCatName val="0"/>
          <c:showSerName val="0"/>
          <c:showPercent val="0"/>
          <c:showBubbleSize val="0"/>
        </c:dLbls>
        <c:gapWidth val="180"/>
        <c:overlap val="-30"/>
        <c:axId val="1786764832"/>
        <c:axId val="1786757344"/>
      </c:barChart>
      <c:catAx>
        <c:axId val="1786764832"/>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1786757344"/>
        <c:crosses val="autoZero"/>
        <c:auto val="1"/>
        <c:lblAlgn val="ctr"/>
        <c:lblOffset val="100"/>
        <c:noMultiLvlLbl val="0"/>
      </c:catAx>
      <c:valAx>
        <c:axId val="1786757344"/>
        <c:scaling>
          <c:orientation val="minMax"/>
        </c:scaling>
        <c:delete val="1"/>
        <c:axPos val="b"/>
        <c:numFmt formatCode="General" sourceLinked="1"/>
        <c:majorTickMark val="out"/>
        <c:minorTickMark val="none"/>
        <c:tickLblPos val="nextTo"/>
        <c:crossAx val="17867648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FFFFF"/>
    </a:solidFill>
    <a:ln>
      <a:noFill/>
    </a:ln>
    <a:effectLst/>
  </c:spPr>
  <c:txPr>
    <a:bodyPr/>
    <a:lstStyle/>
    <a:p>
      <a:pPr>
        <a:defRPr/>
      </a:pPr>
      <a:endParaRPr lang="pt-B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Planilha1!$B$1</c:f>
              <c:strCache>
                <c:ptCount val="1"/>
                <c:pt idx="0">
                  <c:v>Regressão Logística</c:v>
                </c:pt>
              </c:strCache>
            </c:strRef>
          </c:tx>
          <c:spPr>
            <a:solidFill>
              <a:schemeClr val="bg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pt-B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Planilha1!$A$2:$A$6</c:f>
              <c:strCache>
                <c:ptCount val="5"/>
                <c:pt idx="0">
                  <c:v>F1</c:v>
                </c:pt>
                <c:pt idx="1">
                  <c:v>Precisão</c:v>
                </c:pt>
                <c:pt idx="2">
                  <c:v>Especificidade</c:v>
                </c:pt>
                <c:pt idx="3">
                  <c:v>Sensibilidade</c:v>
                </c:pt>
                <c:pt idx="4">
                  <c:v>Acurácia</c:v>
                </c:pt>
              </c:strCache>
            </c:strRef>
          </c:cat>
          <c:val>
            <c:numRef>
              <c:f>Planilha1!$B$2:$B$6</c:f>
              <c:numCache>
                <c:formatCode>General</c:formatCode>
                <c:ptCount val="5"/>
                <c:pt idx="0">
                  <c:v>0.66</c:v>
                </c:pt>
                <c:pt idx="1">
                  <c:v>0.59</c:v>
                </c:pt>
                <c:pt idx="2">
                  <c:v>0.77</c:v>
                </c:pt>
                <c:pt idx="3">
                  <c:v>0.75</c:v>
                </c:pt>
                <c:pt idx="4">
                  <c:v>0.77</c:v>
                </c:pt>
              </c:numCache>
            </c:numRef>
          </c:val>
          <c:extLst>
            <c:ext xmlns:c16="http://schemas.microsoft.com/office/drawing/2014/chart" uri="{C3380CC4-5D6E-409C-BE32-E72D297353CC}">
              <c16:uniqueId val="{00000000-E4FD-441E-8798-795027B95B74}"/>
            </c:ext>
          </c:extLst>
        </c:ser>
        <c:ser>
          <c:idx val="1"/>
          <c:order val="1"/>
          <c:tx>
            <c:strRef>
              <c:f>Planilha1!$C$1</c:f>
              <c:strCache>
                <c:ptCount val="1"/>
                <c:pt idx="0">
                  <c:v>Árvore de decisão</c:v>
                </c:pt>
              </c:strCache>
            </c:strRef>
          </c:tx>
          <c:spPr>
            <a:solidFill>
              <a:srgbClr val="6ADBD9"/>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pt-B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Planilha1!$A$2:$A$6</c:f>
              <c:strCache>
                <c:ptCount val="5"/>
                <c:pt idx="0">
                  <c:v>F1</c:v>
                </c:pt>
                <c:pt idx="1">
                  <c:v>Precisão</c:v>
                </c:pt>
                <c:pt idx="2">
                  <c:v>Especificidade</c:v>
                </c:pt>
                <c:pt idx="3">
                  <c:v>Sensibilidade</c:v>
                </c:pt>
                <c:pt idx="4">
                  <c:v>Acurácia</c:v>
                </c:pt>
              </c:strCache>
            </c:strRef>
          </c:cat>
          <c:val>
            <c:numRef>
              <c:f>Planilha1!$C$2:$C$6</c:f>
              <c:numCache>
                <c:formatCode>General</c:formatCode>
                <c:ptCount val="5"/>
                <c:pt idx="0">
                  <c:v>0.66</c:v>
                </c:pt>
                <c:pt idx="1">
                  <c:v>0.56999999999999995</c:v>
                </c:pt>
                <c:pt idx="2">
                  <c:v>0.74</c:v>
                </c:pt>
                <c:pt idx="3">
                  <c:v>0.77</c:v>
                </c:pt>
                <c:pt idx="4">
                  <c:v>0.75</c:v>
                </c:pt>
              </c:numCache>
            </c:numRef>
          </c:val>
          <c:extLst>
            <c:ext xmlns:c16="http://schemas.microsoft.com/office/drawing/2014/chart" uri="{C3380CC4-5D6E-409C-BE32-E72D297353CC}">
              <c16:uniqueId val="{00000001-E4FD-441E-8798-795027B95B74}"/>
            </c:ext>
          </c:extLst>
        </c:ser>
        <c:dLbls>
          <c:dLblPos val="outEnd"/>
          <c:showLegendKey val="0"/>
          <c:showVal val="1"/>
          <c:showCatName val="0"/>
          <c:showSerName val="0"/>
          <c:showPercent val="0"/>
          <c:showBubbleSize val="0"/>
        </c:dLbls>
        <c:gapWidth val="180"/>
        <c:overlap val="-30"/>
        <c:axId val="1786764832"/>
        <c:axId val="1786757344"/>
      </c:barChart>
      <c:catAx>
        <c:axId val="1786764832"/>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1786757344"/>
        <c:crosses val="autoZero"/>
        <c:auto val="1"/>
        <c:lblAlgn val="ctr"/>
        <c:lblOffset val="100"/>
        <c:noMultiLvlLbl val="0"/>
      </c:catAx>
      <c:valAx>
        <c:axId val="1786757344"/>
        <c:scaling>
          <c:orientation val="minMax"/>
        </c:scaling>
        <c:delete val="1"/>
        <c:axPos val="b"/>
        <c:numFmt formatCode="General" sourceLinked="1"/>
        <c:majorTickMark val="out"/>
        <c:minorTickMark val="none"/>
        <c:tickLblPos val="nextTo"/>
        <c:crossAx val="17867648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FFFFF"/>
    </a:solidFill>
    <a:ln>
      <a:noFill/>
    </a:ln>
    <a:effectLst/>
  </c:spPr>
  <c:txPr>
    <a:bodyPr/>
    <a:lstStyle/>
    <a:p>
      <a:pPr>
        <a:defRPr/>
      </a:pPr>
      <a:endParaRPr lang="pt-B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Planilha1!$B$1</c:f>
              <c:strCache>
                <c:ptCount val="1"/>
                <c:pt idx="0">
                  <c:v>Blend 13</c:v>
                </c:pt>
              </c:strCache>
            </c:strRef>
          </c:tx>
          <c:spPr>
            <a:solidFill>
              <a:schemeClr val="bg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pt-B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Planilha1!$A$2:$A$6</c:f>
              <c:strCache>
                <c:ptCount val="5"/>
                <c:pt idx="0">
                  <c:v>F1</c:v>
                </c:pt>
                <c:pt idx="1">
                  <c:v>Precisão</c:v>
                </c:pt>
                <c:pt idx="2">
                  <c:v>Especificidade</c:v>
                </c:pt>
                <c:pt idx="3">
                  <c:v>Sensibilidade</c:v>
                </c:pt>
                <c:pt idx="4">
                  <c:v>Acurácia</c:v>
                </c:pt>
              </c:strCache>
            </c:strRef>
          </c:cat>
          <c:val>
            <c:numRef>
              <c:f>Planilha1!$B$2:$B$6</c:f>
              <c:numCache>
                <c:formatCode>General</c:formatCode>
                <c:ptCount val="5"/>
                <c:pt idx="0">
                  <c:v>0.67</c:v>
                </c:pt>
                <c:pt idx="1">
                  <c:v>0.62</c:v>
                </c:pt>
                <c:pt idx="2">
                  <c:v>0.8</c:v>
                </c:pt>
                <c:pt idx="3">
                  <c:v>0.73</c:v>
                </c:pt>
                <c:pt idx="4">
                  <c:v>0.78</c:v>
                </c:pt>
              </c:numCache>
            </c:numRef>
          </c:val>
          <c:extLst>
            <c:ext xmlns:c16="http://schemas.microsoft.com/office/drawing/2014/chart" uri="{C3380CC4-5D6E-409C-BE32-E72D297353CC}">
              <c16:uniqueId val="{00000000-EED8-4C16-8DE7-4075D2AF6C1A}"/>
            </c:ext>
          </c:extLst>
        </c:ser>
        <c:ser>
          <c:idx val="1"/>
          <c:order val="1"/>
          <c:tx>
            <c:strRef>
              <c:f>Planilha1!$C$1</c:f>
              <c:strCache>
                <c:ptCount val="1"/>
                <c:pt idx="0">
                  <c:v>Blend 5</c:v>
                </c:pt>
              </c:strCache>
            </c:strRef>
          </c:tx>
          <c:spPr>
            <a:solidFill>
              <a:srgbClr val="02BAB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pt-B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Planilha1!$A$2:$A$6</c:f>
              <c:strCache>
                <c:ptCount val="5"/>
                <c:pt idx="0">
                  <c:v>F1</c:v>
                </c:pt>
                <c:pt idx="1">
                  <c:v>Precisão</c:v>
                </c:pt>
                <c:pt idx="2">
                  <c:v>Especificidade</c:v>
                </c:pt>
                <c:pt idx="3">
                  <c:v>Sensibilidade</c:v>
                </c:pt>
                <c:pt idx="4">
                  <c:v>Acurácia</c:v>
                </c:pt>
              </c:strCache>
            </c:strRef>
          </c:cat>
          <c:val>
            <c:numRef>
              <c:f>Planilha1!$C$2:$C$6</c:f>
              <c:numCache>
                <c:formatCode>General</c:formatCode>
                <c:ptCount val="5"/>
                <c:pt idx="0">
                  <c:v>0.67</c:v>
                </c:pt>
                <c:pt idx="1">
                  <c:v>0.62</c:v>
                </c:pt>
                <c:pt idx="2">
                  <c:v>0.8</c:v>
                </c:pt>
                <c:pt idx="3">
                  <c:v>0.73</c:v>
                </c:pt>
                <c:pt idx="4">
                  <c:v>0.78</c:v>
                </c:pt>
              </c:numCache>
            </c:numRef>
          </c:val>
          <c:extLst>
            <c:ext xmlns:c16="http://schemas.microsoft.com/office/drawing/2014/chart" uri="{C3380CC4-5D6E-409C-BE32-E72D297353CC}">
              <c16:uniqueId val="{00000001-EED8-4C16-8DE7-4075D2AF6C1A}"/>
            </c:ext>
          </c:extLst>
        </c:ser>
        <c:ser>
          <c:idx val="2"/>
          <c:order val="2"/>
          <c:tx>
            <c:strRef>
              <c:f>Planilha1!$D$1</c:f>
              <c:strCache>
                <c:ptCount val="1"/>
                <c:pt idx="0">
                  <c:v>LightGBM</c:v>
                </c:pt>
              </c:strCache>
            </c:strRef>
          </c:tx>
          <c:spPr>
            <a:solidFill>
              <a:srgbClr val="6ADBD9"/>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pt-B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Planilha1!$A$2:$A$6</c:f>
              <c:strCache>
                <c:ptCount val="5"/>
                <c:pt idx="0">
                  <c:v>F1</c:v>
                </c:pt>
                <c:pt idx="1">
                  <c:v>Precisão</c:v>
                </c:pt>
                <c:pt idx="2">
                  <c:v>Especificidade</c:v>
                </c:pt>
                <c:pt idx="3">
                  <c:v>Sensibilidade</c:v>
                </c:pt>
                <c:pt idx="4">
                  <c:v>Acurácia</c:v>
                </c:pt>
              </c:strCache>
            </c:strRef>
          </c:cat>
          <c:val>
            <c:numRef>
              <c:f>Planilha1!$D$2:$D$6</c:f>
              <c:numCache>
                <c:formatCode>General</c:formatCode>
                <c:ptCount val="5"/>
                <c:pt idx="0">
                  <c:v>0.66</c:v>
                </c:pt>
                <c:pt idx="1">
                  <c:v>0.59</c:v>
                </c:pt>
                <c:pt idx="2">
                  <c:v>0.76</c:v>
                </c:pt>
                <c:pt idx="3">
                  <c:v>0.76</c:v>
                </c:pt>
                <c:pt idx="4">
                  <c:v>0.76</c:v>
                </c:pt>
              </c:numCache>
            </c:numRef>
          </c:val>
          <c:extLst>
            <c:ext xmlns:c16="http://schemas.microsoft.com/office/drawing/2014/chart" uri="{C3380CC4-5D6E-409C-BE32-E72D297353CC}">
              <c16:uniqueId val="{00000002-EED8-4C16-8DE7-4075D2AF6C1A}"/>
            </c:ext>
          </c:extLst>
        </c:ser>
        <c:dLbls>
          <c:dLblPos val="outEnd"/>
          <c:showLegendKey val="0"/>
          <c:showVal val="1"/>
          <c:showCatName val="0"/>
          <c:showSerName val="0"/>
          <c:showPercent val="0"/>
          <c:showBubbleSize val="0"/>
        </c:dLbls>
        <c:gapWidth val="180"/>
        <c:overlap val="-30"/>
        <c:axId val="1786764832"/>
        <c:axId val="1786757344"/>
      </c:barChart>
      <c:catAx>
        <c:axId val="1786764832"/>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1786757344"/>
        <c:crosses val="autoZero"/>
        <c:auto val="1"/>
        <c:lblAlgn val="ctr"/>
        <c:lblOffset val="100"/>
        <c:noMultiLvlLbl val="0"/>
      </c:catAx>
      <c:valAx>
        <c:axId val="1786757344"/>
        <c:scaling>
          <c:orientation val="minMax"/>
        </c:scaling>
        <c:delete val="1"/>
        <c:axPos val="b"/>
        <c:numFmt formatCode="General" sourceLinked="1"/>
        <c:majorTickMark val="out"/>
        <c:minorTickMark val="none"/>
        <c:tickLblPos val="nextTo"/>
        <c:crossAx val="17867648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FFFFF"/>
    </a:solidFill>
    <a:ln>
      <a:noFill/>
    </a:ln>
    <a:effectLst/>
  </c:spPr>
  <c:txPr>
    <a:bodyPr/>
    <a:lstStyle/>
    <a:p>
      <a:pPr>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EAD979-5050-459E-BD3C-ECAFA3F49A82}"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pt-BR"/>
        </a:p>
      </dgm:t>
    </dgm:pt>
    <dgm:pt modelId="{CB34E814-D2CB-498C-9534-11C171E4A6F8}">
      <dgm:prSet phldrT="[Texto]" custT="1"/>
      <dgm:spPr>
        <a:solidFill>
          <a:srgbClr val="02BAB1"/>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Planejamento</a:t>
          </a:r>
        </a:p>
      </dgm:t>
    </dgm:pt>
    <dgm:pt modelId="{3C5C26F8-5E2E-428A-A923-9A79D4B59306}" type="par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6BED35DB-5AAF-4458-A990-88AD60814EAC}" type="sib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329120C-BED4-4DA7-B3EA-E3186842C2C1}">
      <dgm:prSet phldrT="[Texto]" custT="1"/>
      <dgm:spPr>
        <a:solidFill>
          <a:srgbClr val="6ADBD9">
            <a:alpha val="89804"/>
          </a:srgbClr>
        </a:solidFill>
      </dgm:spPr>
      <dgm:t>
        <a:bodyPr/>
        <a:lstStyle/>
        <a:p>
          <a:r>
            <a:rPr lang="pt-BR" sz="1200" dirty="0">
              <a:solidFill>
                <a:srgbClr val="434343"/>
              </a:solidFill>
              <a:latin typeface="Open Sans" panose="020B0604020202020204" charset="0"/>
              <a:ea typeface="Open Sans" panose="020B0604020202020204" charset="0"/>
              <a:cs typeface="Open Sans" panose="020B0604020202020204" charset="0"/>
            </a:rPr>
            <a:t>Análise Exploratória</a:t>
          </a:r>
        </a:p>
      </dgm:t>
    </dgm:pt>
    <dgm:pt modelId="{854268E7-5E51-4913-BDA1-BB438156D8DA}" type="par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D3EE7117-ED33-445A-9FEE-47C841E09875}" type="sib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18F66188-C4C0-4FEA-A5FF-C614B8E66967}">
      <dgm:prSet phldrT="[Texto]" custT="1"/>
      <dgm:spPr>
        <a:solidFill>
          <a:srgbClr val="CCECFF">
            <a:alpha val="89804"/>
          </a:srgbClr>
        </a:solidFill>
      </dgm:spPr>
      <dgm:t>
        <a:bodyPr/>
        <a:lstStyle/>
        <a:p>
          <a:r>
            <a:rPr lang="pt-BR" sz="1200" dirty="0">
              <a:solidFill>
                <a:srgbClr val="434343"/>
              </a:solidFill>
              <a:latin typeface="Open Sans" panose="020B0604020202020204" charset="0"/>
              <a:ea typeface="Open Sans" panose="020B0604020202020204" charset="0"/>
              <a:cs typeface="Open Sans" panose="020B0604020202020204" charset="0"/>
            </a:rPr>
            <a:t>Modelagem Estatística</a:t>
          </a:r>
        </a:p>
      </dgm:t>
    </dgm:pt>
    <dgm:pt modelId="{FE5E213A-1C5E-4791-962C-8B0E11936695}" type="par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9EF31C3-1A83-4AEA-AC03-E3C12134BA6C}" type="sib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781E78F-806E-444C-9E3A-7311D41329AA}">
      <dgm:prSet phldrT="[Texto]" custT="1"/>
      <dgm:spPr>
        <a:solidFill>
          <a:srgbClr val="434343">
            <a:alpha val="90000"/>
          </a:srgbClr>
        </a:solidFill>
      </dgm:spPr>
      <dgm:t>
        <a:bodyPr/>
        <a:lstStyle/>
        <a:p>
          <a:r>
            <a:rPr lang="pt-BR" sz="1200" dirty="0">
              <a:solidFill>
                <a:schemeClr val="bg1"/>
              </a:solidFill>
              <a:latin typeface="Open Sans" panose="020B0604020202020204" charset="0"/>
              <a:ea typeface="Open Sans" panose="020B0604020202020204" charset="0"/>
              <a:cs typeface="Open Sans" panose="020B0604020202020204" charset="0"/>
            </a:rPr>
            <a:t>Conclusões</a:t>
          </a:r>
        </a:p>
      </dgm:t>
    </dgm:pt>
    <dgm:pt modelId="{B33A90B9-28B1-4669-BD5E-A4159B2F07CA}" type="par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E834171-4910-4700-8D54-AED2B760CFC1}" type="sib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75CE5DE3-BFB2-4B59-9A0D-3A68ACDAA251}">
      <dgm:prSet phldrT="[Texto]" custT="1"/>
      <dgm:spPr>
        <a:solidFill>
          <a:schemeClr val="bg1">
            <a:lumMod val="65000"/>
            <a:alpha val="89804"/>
          </a:schemeClr>
        </a:solidFill>
      </dgm:spPr>
      <dgm:t>
        <a:bodyPr/>
        <a:lstStyle/>
        <a:p>
          <a:r>
            <a:rPr lang="pt-BR" sz="1200" dirty="0">
              <a:latin typeface="Open Sans" panose="020B0604020202020204" charset="0"/>
              <a:ea typeface="Open Sans" panose="020B0604020202020204" charset="0"/>
              <a:cs typeface="Open Sans" panose="020B0604020202020204" charset="0"/>
            </a:rPr>
            <a:t>Algoritmos de Inteligência Artificial</a:t>
          </a:r>
        </a:p>
      </dgm:t>
    </dgm:pt>
    <dgm:pt modelId="{36808FBB-181F-4BFA-9932-72E6938514E1}" type="par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CDC90115-5595-4C3F-B3D3-8EE77E543539}" type="sib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29B44EB9-1EBF-4F5E-A671-279A21792503}" type="pres">
      <dgm:prSet presAssocID="{4AEAD979-5050-459E-BD3C-ECAFA3F49A82}" presName="Name0" presStyleCnt="0">
        <dgm:presLayoutVars>
          <dgm:chPref val="3"/>
          <dgm:dir/>
          <dgm:animLvl val="lvl"/>
          <dgm:resizeHandles/>
        </dgm:presLayoutVars>
      </dgm:prSet>
      <dgm:spPr/>
    </dgm:pt>
    <dgm:pt modelId="{59D46D7C-1D49-48EE-8E27-460670D65832}" type="pres">
      <dgm:prSet presAssocID="{CB34E814-D2CB-498C-9534-11C171E4A6F8}" presName="horFlow" presStyleCnt="0"/>
      <dgm:spPr/>
    </dgm:pt>
    <dgm:pt modelId="{2BE19EB6-D866-42A8-B4F8-49C4A18BE19A}" type="pres">
      <dgm:prSet presAssocID="{CB34E814-D2CB-498C-9534-11C171E4A6F8}" presName="bigChev" presStyleLbl="node1" presStyleIdx="0" presStyleCnt="1" custScaleX="82897" custScaleY="82955"/>
      <dgm:spPr/>
    </dgm:pt>
    <dgm:pt modelId="{D7E369B1-C1FF-48E4-9312-5FF7F64A6630}" type="pres">
      <dgm:prSet presAssocID="{854268E7-5E51-4913-BDA1-BB438156D8DA}" presName="parTrans" presStyleCnt="0"/>
      <dgm:spPr/>
    </dgm:pt>
    <dgm:pt modelId="{AB221D9A-7F37-4CAE-AD4A-F7B2EE76FEFF}" type="pres">
      <dgm:prSet presAssocID="{F329120C-BED4-4DA7-B3EA-E3186842C2C1}" presName="node" presStyleLbl="alignAccFollowNode1" presStyleIdx="0" presStyleCnt="4">
        <dgm:presLayoutVars>
          <dgm:bulletEnabled val="1"/>
        </dgm:presLayoutVars>
      </dgm:prSet>
      <dgm:spPr/>
    </dgm:pt>
    <dgm:pt modelId="{2769EE9E-A8E4-438A-84A0-4AAFB0A6BEA7}" type="pres">
      <dgm:prSet presAssocID="{D3EE7117-ED33-445A-9FEE-47C841E09875}" presName="sibTrans" presStyleCnt="0"/>
      <dgm:spPr/>
    </dgm:pt>
    <dgm:pt modelId="{3C02ABC0-7D33-441C-AC29-602574AACD69}" type="pres">
      <dgm:prSet presAssocID="{18F66188-C4C0-4FEA-A5FF-C614B8E66967}" presName="node" presStyleLbl="alignAccFollowNode1" presStyleIdx="1" presStyleCnt="4">
        <dgm:presLayoutVars>
          <dgm:bulletEnabled val="1"/>
        </dgm:presLayoutVars>
      </dgm:prSet>
      <dgm:spPr/>
    </dgm:pt>
    <dgm:pt modelId="{99F4903A-E4A0-4F22-8D7E-EC2F148B1BF6}" type="pres">
      <dgm:prSet presAssocID="{F9EF31C3-1A83-4AEA-AC03-E3C12134BA6C}" presName="sibTrans" presStyleCnt="0"/>
      <dgm:spPr/>
    </dgm:pt>
    <dgm:pt modelId="{5911DBFA-F4D6-4978-B5B3-9802DED67E7B}" type="pres">
      <dgm:prSet presAssocID="{75CE5DE3-BFB2-4B59-9A0D-3A68ACDAA251}" presName="node" presStyleLbl="alignAccFollowNode1" presStyleIdx="2" presStyleCnt="4">
        <dgm:presLayoutVars>
          <dgm:bulletEnabled val="1"/>
        </dgm:presLayoutVars>
      </dgm:prSet>
      <dgm:spPr/>
    </dgm:pt>
    <dgm:pt modelId="{D740A910-8DA6-44F8-8ED7-0C498947549E}" type="pres">
      <dgm:prSet presAssocID="{CDC90115-5595-4C3F-B3D3-8EE77E543539}" presName="sibTrans" presStyleCnt="0"/>
      <dgm:spPr/>
    </dgm:pt>
    <dgm:pt modelId="{09080E76-2DC4-4372-84BC-05C05B395057}" type="pres">
      <dgm:prSet presAssocID="{9781E78F-806E-444C-9E3A-7311D41329AA}" presName="node" presStyleLbl="alignAccFollowNode1" presStyleIdx="3" presStyleCnt="4">
        <dgm:presLayoutVars>
          <dgm:bulletEnabled val="1"/>
        </dgm:presLayoutVars>
      </dgm:prSet>
      <dgm:spPr/>
    </dgm:pt>
  </dgm:ptLst>
  <dgm:cxnLst>
    <dgm:cxn modelId="{499C5C36-2A67-400D-8F52-F13ABA1E38E7}" type="presOf" srcId="{18F66188-C4C0-4FEA-A5FF-C614B8E66967}" destId="{3C02ABC0-7D33-441C-AC29-602574AACD69}" srcOrd="0" destOrd="0" presId="urn:microsoft.com/office/officeart/2005/8/layout/lProcess3"/>
    <dgm:cxn modelId="{4203DF59-D3CE-4B01-9FA8-047D2F13B83D}" type="presOf" srcId="{CB34E814-D2CB-498C-9534-11C171E4A6F8}" destId="{2BE19EB6-D866-42A8-B4F8-49C4A18BE19A}" srcOrd="0" destOrd="0" presId="urn:microsoft.com/office/officeart/2005/8/layout/lProcess3"/>
    <dgm:cxn modelId="{654D2283-A471-44C4-BA88-EE56C385C007}" type="presOf" srcId="{75CE5DE3-BFB2-4B59-9A0D-3A68ACDAA251}" destId="{5911DBFA-F4D6-4978-B5B3-9802DED67E7B}" srcOrd="0" destOrd="0" presId="urn:microsoft.com/office/officeart/2005/8/layout/lProcess3"/>
    <dgm:cxn modelId="{07434C84-C7DC-4954-95F4-1F0E4A4AFD38}" type="presOf" srcId="{9781E78F-806E-444C-9E3A-7311D41329AA}" destId="{09080E76-2DC4-4372-84BC-05C05B395057}" srcOrd="0" destOrd="0" presId="urn:microsoft.com/office/officeart/2005/8/layout/lProcess3"/>
    <dgm:cxn modelId="{38215091-779E-45CF-8968-7E494B93AA74}" srcId="{CB34E814-D2CB-498C-9534-11C171E4A6F8}" destId="{F329120C-BED4-4DA7-B3EA-E3186842C2C1}" srcOrd="0" destOrd="0" parTransId="{854268E7-5E51-4913-BDA1-BB438156D8DA}" sibTransId="{D3EE7117-ED33-445A-9FEE-47C841E09875}"/>
    <dgm:cxn modelId="{759903D8-00FC-459F-A6F0-C5DADE14D3E3}" srcId="{CB34E814-D2CB-498C-9534-11C171E4A6F8}" destId="{9781E78F-806E-444C-9E3A-7311D41329AA}" srcOrd="3" destOrd="0" parTransId="{B33A90B9-28B1-4669-BD5E-A4159B2F07CA}" sibTransId="{9E834171-4910-4700-8D54-AED2B760CFC1}"/>
    <dgm:cxn modelId="{5B9D40E1-3FF9-4FCA-BD96-544CDF008EF6}" srcId="{CB34E814-D2CB-498C-9534-11C171E4A6F8}" destId="{75CE5DE3-BFB2-4B59-9A0D-3A68ACDAA251}" srcOrd="2" destOrd="0" parTransId="{36808FBB-181F-4BFA-9932-72E6938514E1}" sibTransId="{CDC90115-5595-4C3F-B3D3-8EE77E543539}"/>
    <dgm:cxn modelId="{2A5129E5-75F7-49E2-BA45-7ABDB4267803}" srcId="{CB34E814-D2CB-498C-9534-11C171E4A6F8}" destId="{18F66188-C4C0-4FEA-A5FF-C614B8E66967}" srcOrd="1" destOrd="0" parTransId="{FE5E213A-1C5E-4791-962C-8B0E11936695}" sibTransId="{F9EF31C3-1A83-4AEA-AC03-E3C12134BA6C}"/>
    <dgm:cxn modelId="{83F767E8-FD4F-4326-ABC0-CB82F8F4AE0E}" type="presOf" srcId="{F329120C-BED4-4DA7-B3EA-E3186842C2C1}" destId="{AB221D9A-7F37-4CAE-AD4A-F7B2EE76FEFF}" srcOrd="0" destOrd="0" presId="urn:microsoft.com/office/officeart/2005/8/layout/lProcess3"/>
    <dgm:cxn modelId="{E4E72FF5-5750-4B94-9BD4-E7394FA9A7F4}" type="presOf" srcId="{4AEAD979-5050-459E-BD3C-ECAFA3F49A82}" destId="{29B44EB9-1EBF-4F5E-A671-279A21792503}" srcOrd="0" destOrd="0" presId="urn:microsoft.com/office/officeart/2005/8/layout/lProcess3"/>
    <dgm:cxn modelId="{410E58F5-F9C0-4E3D-8CAB-6E47A51F42D4}" srcId="{4AEAD979-5050-459E-BD3C-ECAFA3F49A82}" destId="{CB34E814-D2CB-498C-9534-11C171E4A6F8}" srcOrd="0" destOrd="0" parTransId="{3C5C26F8-5E2E-428A-A923-9A79D4B59306}" sibTransId="{6BED35DB-5AAF-4458-A990-88AD60814EAC}"/>
    <dgm:cxn modelId="{2E610064-D98B-4DB9-98A4-AC94ABC5D50F}" type="presParOf" srcId="{29B44EB9-1EBF-4F5E-A671-279A21792503}" destId="{59D46D7C-1D49-48EE-8E27-460670D65832}" srcOrd="0" destOrd="0" presId="urn:microsoft.com/office/officeart/2005/8/layout/lProcess3"/>
    <dgm:cxn modelId="{FBF2B4F6-924D-4AFC-B1A3-DF0B1EE5A8F9}" type="presParOf" srcId="{59D46D7C-1D49-48EE-8E27-460670D65832}" destId="{2BE19EB6-D866-42A8-B4F8-49C4A18BE19A}" srcOrd="0" destOrd="0" presId="urn:microsoft.com/office/officeart/2005/8/layout/lProcess3"/>
    <dgm:cxn modelId="{0BFBD177-23C7-447F-8FB6-CF1801E36F84}" type="presParOf" srcId="{59D46D7C-1D49-48EE-8E27-460670D65832}" destId="{D7E369B1-C1FF-48E4-9312-5FF7F64A6630}" srcOrd="1" destOrd="0" presId="urn:microsoft.com/office/officeart/2005/8/layout/lProcess3"/>
    <dgm:cxn modelId="{A3A29511-C3A1-4840-B516-3A298130FB0D}" type="presParOf" srcId="{59D46D7C-1D49-48EE-8E27-460670D65832}" destId="{AB221D9A-7F37-4CAE-AD4A-F7B2EE76FEFF}" srcOrd="2" destOrd="0" presId="urn:microsoft.com/office/officeart/2005/8/layout/lProcess3"/>
    <dgm:cxn modelId="{A53F8148-49C9-49E9-95E7-ED2EBCBFF788}" type="presParOf" srcId="{59D46D7C-1D49-48EE-8E27-460670D65832}" destId="{2769EE9E-A8E4-438A-84A0-4AAFB0A6BEA7}" srcOrd="3" destOrd="0" presId="urn:microsoft.com/office/officeart/2005/8/layout/lProcess3"/>
    <dgm:cxn modelId="{E7AABAF3-A340-4382-90F1-5F77FA1E1311}" type="presParOf" srcId="{59D46D7C-1D49-48EE-8E27-460670D65832}" destId="{3C02ABC0-7D33-441C-AC29-602574AACD69}" srcOrd="4" destOrd="0" presId="urn:microsoft.com/office/officeart/2005/8/layout/lProcess3"/>
    <dgm:cxn modelId="{EAC752ED-3229-421F-87E9-72A0FEC8F39D}" type="presParOf" srcId="{59D46D7C-1D49-48EE-8E27-460670D65832}" destId="{99F4903A-E4A0-4F22-8D7E-EC2F148B1BF6}" srcOrd="5" destOrd="0" presId="urn:microsoft.com/office/officeart/2005/8/layout/lProcess3"/>
    <dgm:cxn modelId="{0E4B8075-5B2F-4A52-A35E-6955962EDFB4}" type="presParOf" srcId="{59D46D7C-1D49-48EE-8E27-460670D65832}" destId="{5911DBFA-F4D6-4978-B5B3-9802DED67E7B}" srcOrd="6" destOrd="0" presId="urn:microsoft.com/office/officeart/2005/8/layout/lProcess3"/>
    <dgm:cxn modelId="{067D256C-6602-4BD3-A68F-755E9CDA1173}" type="presParOf" srcId="{59D46D7C-1D49-48EE-8E27-460670D65832}" destId="{D740A910-8DA6-44F8-8ED7-0C498947549E}" srcOrd="7" destOrd="0" presId="urn:microsoft.com/office/officeart/2005/8/layout/lProcess3"/>
    <dgm:cxn modelId="{FCD472C3-A702-4399-A205-4DEFCE1600B1}" type="presParOf" srcId="{59D46D7C-1D49-48EE-8E27-460670D65832}" destId="{09080E76-2DC4-4372-84BC-05C05B395057}" srcOrd="8"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EAD979-5050-459E-BD3C-ECAFA3F49A82}"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pt-BR"/>
        </a:p>
      </dgm:t>
    </dgm:pt>
    <dgm:pt modelId="{CB34E814-D2CB-498C-9534-11C171E4A6F8}">
      <dgm:prSet phldrT="[Texto]" custT="1"/>
      <dgm:spPr>
        <a:solidFill>
          <a:srgbClr val="DDDDDD"/>
        </a:solidFill>
        <a:ln w="12700" cap="flat" cmpd="sng" algn="ctr">
          <a:solidFill>
            <a:prstClr val="white">
              <a:hueOff val="0"/>
              <a:satOff val="0"/>
              <a:lumOff val="0"/>
              <a:alphaOff val="0"/>
            </a:prstClr>
          </a:solidFill>
          <a:prstDash val="solid"/>
          <a:miter lim="800000"/>
        </a:ln>
        <a:effectLst/>
      </dgm:spPr>
      <dgm:t>
        <a:bodyPr spcFirstLastPara="0" vert="horz" wrap="square" lIns="15240" tIns="7620" rIns="0" bIns="7620" numCol="1" spcCol="1270" anchor="ctr" anchorCtr="0"/>
        <a:lstStyle/>
        <a:p>
          <a:pPr marL="0" lvl="0" indent="0" algn="ctr" defTabSz="533400">
            <a:lnSpc>
              <a:spcPct val="90000"/>
            </a:lnSpc>
            <a:spcBef>
              <a:spcPct val="0"/>
            </a:spcBef>
            <a:spcAft>
              <a:spcPct val="35000"/>
            </a:spcAft>
            <a:buNone/>
          </a:pPr>
          <a:r>
            <a:rPr lang="pt-BR" sz="1200" kern="1200" dirty="0">
              <a:solidFill>
                <a:prstClr val="white"/>
              </a:solidFill>
              <a:latin typeface="Open Sans" panose="020B0604020202020204" charset="0"/>
              <a:ea typeface="Open Sans" panose="020B0604020202020204" charset="0"/>
              <a:cs typeface="Open Sans" panose="020B0604020202020204" charset="0"/>
            </a:rPr>
            <a:t>Planejamento</a:t>
          </a:r>
        </a:p>
      </dgm:t>
    </dgm:pt>
    <dgm:pt modelId="{3C5C26F8-5E2E-428A-A923-9A79D4B59306}" type="par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6BED35DB-5AAF-4458-A990-88AD60814EAC}" type="sib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329120C-BED4-4DA7-B3EA-E3186842C2C1}">
      <dgm:prSet phldrT="[Texto]" custT="1"/>
      <dgm:spPr>
        <a:solidFill>
          <a:srgbClr val="6ADBD9">
            <a:alpha val="89804"/>
          </a:srgbClr>
        </a:solidFill>
      </dgm:spPr>
      <dgm:t>
        <a:bodyPr/>
        <a:lstStyle/>
        <a:p>
          <a:r>
            <a:rPr lang="pt-BR" sz="1200" dirty="0">
              <a:solidFill>
                <a:srgbClr val="434343"/>
              </a:solidFill>
              <a:latin typeface="Open Sans" panose="020B0604020202020204" charset="0"/>
              <a:ea typeface="Open Sans" panose="020B0604020202020204" charset="0"/>
              <a:cs typeface="Open Sans" panose="020B0604020202020204" charset="0"/>
            </a:rPr>
            <a:t>Análise Exploratória</a:t>
          </a:r>
        </a:p>
      </dgm:t>
    </dgm:pt>
    <dgm:pt modelId="{854268E7-5E51-4913-BDA1-BB438156D8DA}" type="par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D3EE7117-ED33-445A-9FEE-47C841E09875}" type="sib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18F66188-C4C0-4FEA-A5FF-C614B8E66967}">
      <dgm:prSet phldrT="[Texto]" custT="1"/>
      <dgm:spPr>
        <a:solidFill>
          <a:srgbClr val="DDDDDD"/>
        </a:solidFill>
        <a:ln w="12700" cap="flat" cmpd="sng" algn="ctr">
          <a:solidFill>
            <a:prstClr val="white">
              <a:hueOff val="0"/>
              <a:satOff val="0"/>
              <a:lumOff val="0"/>
              <a:alphaOff val="0"/>
            </a:prstClr>
          </a:solidFill>
          <a:prstDash val="solid"/>
          <a:miter lim="800000"/>
        </a:ln>
        <a:effectLst/>
      </dgm:spPr>
      <dgm:t>
        <a:bodyPr spcFirstLastPara="0" vert="horz" wrap="square" lIns="15240" tIns="7620" rIns="0" bIns="7620" numCol="1" spcCol="1270" anchor="ctr" anchorCtr="0"/>
        <a:lstStyle/>
        <a:p>
          <a:pPr marL="0" lvl="0" indent="0" algn="ctr" defTabSz="533400">
            <a:lnSpc>
              <a:spcPct val="90000"/>
            </a:lnSpc>
            <a:spcBef>
              <a:spcPct val="0"/>
            </a:spcBef>
            <a:spcAft>
              <a:spcPct val="35000"/>
            </a:spcAft>
            <a:buNone/>
          </a:pPr>
          <a:r>
            <a:rPr lang="pt-BR" sz="1200" kern="1200" dirty="0">
              <a:solidFill>
                <a:prstClr val="white"/>
              </a:solidFill>
              <a:latin typeface="Open Sans" panose="020B0604020202020204" charset="0"/>
              <a:ea typeface="Open Sans" panose="020B0604020202020204" charset="0"/>
              <a:cs typeface="Open Sans" panose="020B0604020202020204" charset="0"/>
            </a:rPr>
            <a:t>Modelagem Estatística</a:t>
          </a:r>
        </a:p>
      </dgm:t>
    </dgm:pt>
    <dgm:pt modelId="{FE5E213A-1C5E-4791-962C-8B0E11936695}" type="par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9EF31C3-1A83-4AEA-AC03-E3C12134BA6C}" type="sib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781E78F-806E-444C-9E3A-7311D41329AA}">
      <dgm:prSet phldrT="[Texto]" custT="1"/>
      <dgm:spPr>
        <a:solidFill>
          <a:srgbClr val="DDDDDD"/>
        </a:solidFill>
        <a:ln w="12700" cap="flat" cmpd="sng" algn="ctr">
          <a:solidFill>
            <a:prstClr val="white">
              <a:hueOff val="0"/>
              <a:satOff val="0"/>
              <a:lumOff val="0"/>
              <a:alphaOff val="0"/>
            </a:prstClr>
          </a:solidFill>
          <a:prstDash val="solid"/>
          <a:miter lim="800000"/>
        </a:ln>
        <a:effectLst/>
      </dgm:spPr>
      <dgm:t>
        <a:bodyPr spcFirstLastPara="0" vert="horz" wrap="square" lIns="15240" tIns="7620" rIns="0" bIns="7620" numCol="1" spcCol="1270" anchor="ctr" anchorCtr="0"/>
        <a:lstStyle/>
        <a:p>
          <a:pPr marL="0" lvl="0" indent="0" algn="ctr" defTabSz="533400">
            <a:lnSpc>
              <a:spcPct val="90000"/>
            </a:lnSpc>
            <a:spcBef>
              <a:spcPct val="0"/>
            </a:spcBef>
            <a:spcAft>
              <a:spcPct val="35000"/>
            </a:spcAft>
            <a:buNone/>
          </a:pPr>
          <a:r>
            <a:rPr lang="pt-BR" sz="1200" kern="1200" dirty="0">
              <a:solidFill>
                <a:prstClr val="white"/>
              </a:solidFill>
              <a:latin typeface="Open Sans" panose="020B0604020202020204" charset="0"/>
              <a:ea typeface="Open Sans" panose="020B0604020202020204" charset="0"/>
              <a:cs typeface="Open Sans" panose="020B0604020202020204" charset="0"/>
            </a:rPr>
            <a:t>Conclusões</a:t>
          </a:r>
        </a:p>
      </dgm:t>
    </dgm:pt>
    <dgm:pt modelId="{B33A90B9-28B1-4669-BD5E-A4159B2F07CA}" type="par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E834171-4910-4700-8D54-AED2B760CFC1}" type="sib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75CE5DE3-BFB2-4B59-9A0D-3A68ACDAA251}">
      <dgm:prSet phldrT="[Texto]" custT="1"/>
      <dgm:spPr>
        <a:solidFill>
          <a:srgbClr val="DDDDDD"/>
        </a:solidFill>
        <a:ln w="12700" cap="flat" cmpd="sng" algn="ctr">
          <a:solidFill>
            <a:prstClr val="white">
              <a:hueOff val="0"/>
              <a:satOff val="0"/>
              <a:lumOff val="0"/>
              <a:alphaOff val="0"/>
            </a:prstClr>
          </a:solidFill>
          <a:prstDash val="solid"/>
          <a:miter lim="800000"/>
        </a:ln>
        <a:effectLst/>
      </dgm:spPr>
      <dgm:t>
        <a:bodyPr spcFirstLastPara="0" vert="horz" wrap="square" lIns="15240" tIns="7620" rIns="0" bIns="7620" numCol="1" spcCol="1270" anchor="ctr" anchorCtr="0"/>
        <a:lstStyle/>
        <a:p>
          <a:r>
            <a:rPr lang="pt-BR" sz="1200" kern="1200" dirty="0">
              <a:solidFill>
                <a:prstClr val="white"/>
              </a:solidFill>
              <a:latin typeface="Open Sans" panose="020B0604020202020204" charset="0"/>
              <a:ea typeface="Open Sans" panose="020B0604020202020204" charset="0"/>
              <a:cs typeface="Open Sans" panose="020B0604020202020204" charset="0"/>
            </a:rPr>
            <a:t>Algoritmos</a:t>
          </a:r>
          <a:r>
            <a:rPr lang="pt-BR" sz="1200" kern="1200" dirty="0">
              <a:latin typeface="Open Sans" panose="020B0604020202020204" charset="0"/>
              <a:ea typeface="Open Sans" panose="020B0604020202020204" charset="0"/>
              <a:cs typeface="Open Sans" panose="020B0604020202020204" charset="0"/>
            </a:rPr>
            <a:t> </a:t>
          </a:r>
          <a:r>
            <a:rPr lang="pt-BR" sz="1200" kern="1200" dirty="0">
              <a:solidFill>
                <a:prstClr val="white"/>
              </a:solidFill>
              <a:latin typeface="Open Sans" panose="020B0604020202020204" charset="0"/>
              <a:ea typeface="Open Sans" panose="020B0604020202020204" charset="0"/>
              <a:cs typeface="Open Sans" panose="020B0604020202020204" charset="0"/>
            </a:rPr>
            <a:t>de</a:t>
          </a:r>
          <a:r>
            <a:rPr lang="pt-BR" sz="1200" kern="1200" dirty="0">
              <a:latin typeface="Open Sans" panose="020B0604020202020204" charset="0"/>
              <a:ea typeface="Open Sans" panose="020B0604020202020204" charset="0"/>
              <a:cs typeface="Open Sans" panose="020B0604020202020204" charset="0"/>
            </a:rPr>
            <a:t> </a:t>
          </a:r>
          <a:r>
            <a:rPr lang="pt-BR" sz="1200" kern="1200" dirty="0">
              <a:solidFill>
                <a:prstClr val="white"/>
              </a:solidFill>
              <a:latin typeface="Open Sans" panose="020B0604020202020204" charset="0"/>
              <a:ea typeface="Open Sans" panose="020B0604020202020204" charset="0"/>
              <a:cs typeface="Open Sans" panose="020B0604020202020204" charset="0"/>
            </a:rPr>
            <a:t>Inteligência</a:t>
          </a:r>
          <a:r>
            <a:rPr lang="pt-BR" sz="1200" kern="1200" dirty="0">
              <a:latin typeface="Open Sans" panose="020B0604020202020204" charset="0"/>
              <a:ea typeface="Open Sans" panose="020B0604020202020204" charset="0"/>
              <a:cs typeface="Open Sans" panose="020B0604020202020204" charset="0"/>
            </a:rPr>
            <a:t> </a:t>
          </a:r>
          <a:r>
            <a:rPr lang="pt-BR" sz="1200" kern="1200" dirty="0">
              <a:solidFill>
                <a:prstClr val="white"/>
              </a:solidFill>
              <a:latin typeface="Open Sans" panose="020B0604020202020204" charset="0"/>
              <a:ea typeface="Open Sans" panose="020B0604020202020204" charset="0"/>
              <a:cs typeface="Open Sans" panose="020B0604020202020204" charset="0"/>
            </a:rPr>
            <a:t>Artificial</a:t>
          </a:r>
        </a:p>
      </dgm:t>
    </dgm:pt>
    <dgm:pt modelId="{36808FBB-181F-4BFA-9932-72E6938514E1}" type="par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CDC90115-5595-4C3F-B3D3-8EE77E543539}" type="sib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29B44EB9-1EBF-4F5E-A671-279A21792503}" type="pres">
      <dgm:prSet presAssocID="{4AEAD979-5050-459E-BD3C-ECAFA3F49A82}" presName="Name0" presStyleCnt="0">
        <dgm:presLayoutVars>
          <dgm:chPref val="3"/>
          <dgm:dir/>
          <dgm:animLvl val="lvl"/>
          <dgm:resizeHandles/>
        </dgm:presLayoutVars>
      </dgm:prSet>
      <dgm:spPr/>
    </dgm:pt>
    <dgm:pt modelId="{59D46D7C-1D49-48EE-8E27-460670D65832}" type="pres">
      <dgm:prSet presAssocID="{CB34E814-D2CB-498C-9534-11C171E4A6F8}" presName="horFlow" presStyleCnt="0"/>
      <dgm:spPr/>
    </dgm:pt>
    <dgm:pt modelId="{2BE19EB6-D866-42A8-B4F8-49C4A18BE19A}" type="pres">
      <dgm:prSet presAssocID="{CB34E814-D2CB-498C-9534-11C171E4A6F8}" presName="bigChev" presStyleLbl="node1" presStyleIdx="0" presStyleCnt="1" custScaleX="82897" custScaleY="82955"/>
      <dgm:spPr>
        <a:xfrm>
          <a:off x="8861" y="1745807"/>
          <a:ext cx="2270726" cy="908925"/>
        </a:xfrm>
        <a:prstGeom prst="chevron">
          <a:avLst/>
        </a:prstGeom>
      </dgm:spPr>
    </dgm:pt>
    <dgm:pt modelId="{D7E369B1-C1FF-48E4-9312-5FF7F64A6630}" type="pres">
      <dgm:prSet presAssocID="{854268E7-5E51-4913-BDA1-BB438156D8DA}" presName="parTrans" presStyleCnt="0"/>
      <dgm:spPr/>
    </dgm:pt>
    <dgm:pt modelId="{AB221D9A-7F37-4CAE-AD4A-F7B2EE76FEFF}" type="pres">
      <dgm:prSet presAssocID="{F329120C-BED4-4DA7-B3EA-E3186842C2C1}" presName="node" presStyleLbl="alignAccFollowNode1" presStyleIdx="0" presStyleCnt="4">
        <dgm:presLayoutVars>
          <dgm:bulletEnabled val="1"/>
        </dgm:presLayoutVars>
      </dgm:prSet>
      <dgm:spPr/>
    </dgm:pt>
    <dgm:pt modelId="{2769EE9E-A8E4-438A-84A0-4AAFB0A6BEA7}" type="pres">
      <dgm:prSet presAssocID="{D3EE7117-ED33-445A-9FEE-47C841E09875}" presName="sibTrans" presStyleCnt="0"/>
      <dgm:spPr/>
    </dgm:pt>
    <dgm:pt modelId="{3C02ABC0-7D33-441C-AC29-602574AACD69}" type="pres">
      <dgm:prSet presAssocID="{18F66188-C4C0-4FEA-A5FF-C614B8E66967}" presName="node" presStyleLbl="alignAccFollowNode1" presStyleIdx="1" presStyleCnt="4">
        <dgm:presLayoutVars>
          <dgm:bulletEnabled val="1"/>
        </dgm:presLayoutVars>
      </dgm:prSet>
      <dgm:spPr>
        <a:xfrm>
          <a:off x="3878740" y="1745560"/>
          <a:ext cx="2273547" cy="909419"/>
        </a:xfrm>
        <a:prstGeom prst="chevron">
          <a:avLst/>
        </a:prstGeom>
      </dgm:spPr>
    </dgm:pt>
    <dgm:pt modelId="{99F4903A-E4A0-4F22-8D7E-EC2F148B1BF6}" type="pres">
      <dgm:prSet presAssocID="{F9EF31C3-1A83-4AEA-AC03-E3C12134BA6C}" presName="sibTrans" presStyleCnt="0"/>
      <dgm:spPr/>
    </dgm:pt>
    <dgm:pt modelId="{5911DBFA-F4D6-4978-B5B3-9802DED67E7B}" type="pres">
      <dgm:prSet presAssocID="{75CE5DE3-BFB2-4B59-9A0D-3A68ACDAA251}" presName="node" presStyleLbl="alignAccFollowNode1" presStyleIdx="2" presStyleCnt="4">
        <dgm:presLayoutVars>
          <dgm:bulletEnabled val="1"/>
        </dgm:presLayoutVars>
      </dgm:prSet>
      <dgm:spPr>
        <a:xfrm>
          <a:off x="5833991" y="1745560"/>
          <a:ext cx="2273547" cy="909419"/>
        </a:xfrm>
        <a:prstGeom prst="chevron">
          <a:avLst/>
        </a:prstGeom>
      </dgm:spPr>
    </dgm:pt>
    <dgm:pt modelId="{D740A910-8DA6-44F8-8ED7-0C498947549E}" type="pres">
      <dgm:prSet presAssocID="{CDC90115-5595-4C3F-B3D3-8EE77E543539}" presName="sibTrans" presStyleCnt="0"/>
      <dgm:spPr/>
    </dgm:pt>
    <dgm:pt modelId="{09080E76-2DC4-4372-84BC-05C05B395057}" type="pres">
      <dgm:prSet presAssocID="{9781E78F-806E-444C-9E3A-7311D41329AA}" presName="node" presStyleLbl="alignAccFollowNode1" presStyleIdx="3" presStyleCnt="4">
        <dgm:presLayoutVars>
          <dgm:bulletEnabled val="1"/>
        </dgm:presLayoutVars>
      </dgm:prSet>
      <dgm:spPr>
        <a:xfrm>
          <a:off x="7789242" y="1745560"/>
          <a:ext cx="2273547" cy="909419"/>
        </a:xfrm>
        <a:prstGeom prst="chevron">
          <a:avLst/>
        </a:prstGeom>
      </dgm:spPr>
    </dgm:pt>
  </dgm:ptLst>
  <dgm:cxnLst>
    <dgm:cxn modelId="{499C5C36-2A67-400D-8F52-F13ABA1E38E7}" type="presOf" srcId="{18F66188-C4C0-4FEA-A5FF-C614B8E66967}" destId="{3C02ABC0-7D33-441C-AC29-602574AACD69}" srcOrd="0" destOrd="0" presId="urn:microsoft.com/office/officeart/2005/8/layout/lProcess3"/>
    <dgm:cxn modelId="{4203DF59-D3CE-4B01-9FA8-047D2F13B83D}" type="presOf" srcId="{CB34E814-D2CB-498C-9534-11C171E4A6F8}" destId="{2BE19EB6-D866-42A8-B4F8-49C4A18BE19A}" srcOrd="0" destOrd="0" presId="urn:microsoft.com/office/officeart/2005/8/layout/lProcess3"/>
    <dgm:cxn modelId="{654D2283-A471-44C4-BA88-EE56C385C007}" type="presOf" srcId="{75CE5DE3-BFB2-4B59-9A0D-3A68ACDAA251}" destId="{5911DBFA-F4D6-4978-B5B3-9802DED67E7B}" srcOrd="0" destOrd="0" presId="urn:microsoft.com/office/officeart/2005/8/layout/lProcess3"/>
    <dgm:cxn modelId="{07434C84-C7DC-4954-95F4-1F0E4A4AFD38}" type="presOf" srcId="{9781E78F-806E-444C-9E3A-7311D41329AA}" destId="{09080E76-2DC4-4372-84BC-05C05B395057}" srcOrd="0" destOrd="0" presId="urn:microsoft.com/office/officeart/2005/8/layout/lProcess3"/>
    <dgm:cxn modelId="{38215091-779E-45CF-8968-7E494B93AA74}" srcId="{CB34E814-D2CB-498C-9534-11C171E4A6F8}" destId="{F329120C-BED4-4DA7-B3EA-E3186842C2C1}" srcOrd="0" destOrd="0" parTransId="{854268E7-5E51-4913-BDA1-BB438156D8DA}" sibTransId="{D3EE7117-ED33-445A-9FEE-47C841E09875}"/>
    <dgm:cxn modelId="{759903D8-00FC-459F-A6F0-C5DADE14D3E3}" srcId="{CB34E814-D2CB-498C-9534-11C171E4A6F8}" destId="{9781E78F-806E-444C-9E3A-7311D41329AA}" srcOrd="3" destOrd="0" parTransId="{B33A90B9-28B1-4669-BD5E-A4159B2F07CA}" sibTransId="{9E834171-4910-4700-8D54-AED2B760CFC1}"/>
    <dgm:cxn modelId="{5B9D40E1-3FF9-4FCA-BD96-544CDF008EF6}" srcId="{CB34E814-D2CB-498C-9534-11C171E4A6F8}" destId="{75CE5DE3-BFB2-4B59-9A0D-3A68ACDAA251}" srcOrd="2" destOrd="0" parTransId="{36808FBB-181F-4BFA-9932-72E6938514E1}" sibTransId="{CDC90115-5595-4C3F-B3D3-8EE77E543539}"/>
    <dgm:cxn modelId="{2A5129E5-75F7-49E2-BA45-7ABDB4267803}" srcId="{CB34E814-D2CB-498C-9534-11C171E4A6F8}" destId="{18F66188-C4C0-4FEA-A5FF-C614B8E66967}" srcOrd="1" destOrd="0" parTransId="{FE5E213A-1C5E-4791-962C-8B0E11936695}" sibTransId="{F9EF31C3-1A83-4AEA-AC03-E3C12134BA6C}"/>
    <dgm:cxn modelId="{83F767E8-FD4F-4326-ABC0-CB82F8F4AE0E}" type="presOf" srcId="{F329120C-BED4-4DA7-B3EA-E3186842C2C1}" destId="{AB221D9A-7F37-4CAE-AD4A-F7B2EE76FEFF}" srcOrd="0" destOrd="0" presId="urn:microsoft.com/office/officeart/2005/8/layout/lProcess3"/>
    <dgm:cxn modelId="{E4E72FF5-5750-4B94-9BD4-E7394FA9A7F4}" type="presOf" srcId="{4AEAD979-5050-459E-BD3C-ECAFA3F49A82}" destId="{29B44EB9-1EBF-4F5E-A671-279A21792503}" srcOrd="0" destOrd="0" presId="urn:microsoft.com/office/officeart/2005/8/layout/lProcess3"/>
    <dgm:cxn modelId="{410E58F5-F9C0-4E3D-8CAB-6E47A51F42D4}" srcId="{4AEAD979-5050-459E-BD3C-ECAFA3F49A82}" destId="{CB34E814-D2CB-498C-9534-11C171E4A6F8}" srcOrd="0" destOrd="0" parTransId="{3C5C26F8-5E2E-428A-A923-9A79D4B59306}" sibTransId="{6BED35DB-5AAF-4458-A990-88AD60814EAC}"/>
    <dgm:cxn modelId="{2E610064-D98B-4DB9-98A4-AC94ABC5D50F}" type="presParOf" srcId="{29B44EB9-1EBF-4F5E-A671-279A21792503}" destId="{59D46D7C-1D49-48EE-8E27-460670D65832}" srcOrd="0" destOrd="0" presId="urn:microsoft.com/office/officeart/2005/8/layout/lProcess3"/>
    <dgm:cxn modelId="{FBF2B4F6-924D-4AFC-B1A3-DF0B1EE5A8F9}" type="presParOf" srcId="{59D46D7C-1D49-48EE-8E27-460670D65832}" destId="{2BE19EB6-D866-42A8-B4F8-49C4A18BE19A}" srcOrd="0" destOrd="0" presId="urn:microsoft.com/office/officeart/2005/8/layout/lProcess3"/>
    <dgm:cxn modelId="{0BFBD177-23C7-447F-8FB6-CF1801E36F84}" type="presParOf" srcId="{59D46D7C-1D49-48EE-8E27-460670D65832}" destId="{D7E369B1-C1FF-48E4-9312-5FF7F64A6630}" srcOrd="1" destOrd="0" presId="urn:microsoft.com/office/officeart/2005/8/layout/lProcess3"/>
    <dgm:cxn modelId="{A3A29511-C3A1-4840-B516-3A298130FB0D}" type="presParOf" srcId="{59D46D7C-1D49-48EE-8E27-460670D65832}" destId="{AB221D9A-7F37-4CAE-AD4A-F7B2EE76FEFF}" srcOrd="2" destOrd="0" presId="urn:microsoft.com/office/officeart/2005/8/layout/lProcess3"/>
    <dgm:cxn modelId="{A53F8148-49C9-49E9-95E7-ED2EBCBFF788}" type="presParOf" srcId="{59D46D7C-1D49-48EE-8E27-460670D65832}" destId="{2769EE9E-A8E4-438A-84A0-4AAFB0A6BEA7}" srcOrd="3" destOrd="0" presId="urn:microsoft.com/office/officeart/2005/8/layout/lProcess3"/>
    <dgm:cxn modelId="{E7AABAF3-A340-4382-90F1-5F77FA1E1311}" type="presParOf" srcId="{59D46D7C-1D49-48EE-8E27-460670D65832}" destId="{3C02ABC0-7D33-441C-AC29-602574AACD69}" srcOrd="4" destOrd="0" presId="urn:microsoft.com/office/officeart/2005/8/layout/lProcess3"/>
    <dgm:cxn modelId="{EAC752ED-3229-421F-87E9-72A0FEC8F39D}" type="presParOf" srcId="{59D46D7C-1D49-48EE-8E27-460670D65832}" destId="{99F4903A-E4A0-4F22-8D7E-EC2F148B1BF6}" srcOrd="5" destOrd="0" presId="urn:microsoft.com/office/officeart/2005/8/layout/lProcess3"/>
    <dgm:cxn modelId="{0E4B8075-5B2F-4A52-A35E-6955962EDFB4}" type="presParOf" srcId="{59D46D7C-1D49-48EE-8E27-460670D65832}" destId="{5911DBFA-F4D6-4978-B5B3-9802DED67E7B}" srcOrd="6" destOrd="0" presId="urn:microsoft.com/office/officeart/2005/8/layout/lProcess3"/>
    <dgm:cxn modelId="{067D256C-6602-4BD3-A68F-755E9CDA1173}" type="presParOf" srcId="{59D46D7C-1D49-48EE-8E27-460670D65832}" destId="{D740A910-8DA6-44F8-8ED7-0C498947549E}" srcOrd="7" destOrd="0" presId="urn:microsoft.com/office/officeart/2005/8/layout/lProcess3"/>
    <dgm:cxn modelId="{FCD472C3-A702-4399-A205-4DEFCE1600B1}" type="presParOf" srcId="{59D46D7C-1D49-48EE-8E27-460670D65832}" destId="{09080E76-2DC4-4372-84BC-05C05B395057}" srcOrd="8"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AEAD979-5050-459E-BD3C-ECAFA3F49A82}"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pt-BR"/>
        </a:p>
      </dgm:t>
    </dgm:pt>
    <dgm:pt modelId="{CB34E814-D2CB-498C-9534-11C171E4A6F8}">
      <dgm:prSet phldrT="[Texto]" custT="1"/>
      <dgm:spPr>
        <a:solidFill>
          <a:srgbClr val="DDDDDD"/>
        </a:solidFill>
        <a:ln w="12700" cap="flat" cmpd="sng" algn="ctr">
          <a:solidFill>
            <a:prstClr val="white">
              <a:hueOff val="0"/>
              <a:satOff val="0"/>
              <a:lumOff val="0"/>
              <a:alphaOff val="0"/>
            </a:prstClr>
          </a:solidFill>
          <a:prstDash val="solid"/>
          <a:miter lim="800000"/>
        </a:ln>
        <a:effectLst/>
      </dgm:spPr>
      <dgm:t>
        <a:bodyPr spcFirstLastPara="0" vert="horz" wrap="square" lIns="15240" tIns="7620" rIns="0" bIns="7620" numCol="1" spcCol="1270" anchor="ctr" anchorCtr="0"/>
        <a:lstStyle/>
        <a:p>
          <a:pPr marL="0" lvl="0" indent="0" algn="ctr" defTabSz="533400">
            <a:lnSpc>
              <a:spcPct val="90000"/>
            </a:lnSpc>
            <a:spcBef>
              <a:spcPct val="0"/>
            </a:spcBef>
            <a:spcAft>
              <a:spcPct val="35000"/>
            </a:spcAft>
            <a:buNone/>
          </a:pPr>
          <a:r>
            <a:rPr lang="pt-BR" sz="1200" kern="1200" dirty="0">
              <a:solidFill>
                <a:prstClr val="white"/>
              </a:solidFill>
              <a:latin typeface="Open Sans" panose="020B0604020202020204" charset="0"/>
              <a:ea typeface="Open Sans" panose="020B0604020202020204" charset="0"/>
              <a:cs typeface="Open Sans" panose="020B0604020202020204" charset="0"/>
            </a:rPr>
            <a:t>Planejamento</a:t>
          </a:r>
        </a:p>
      </dgm:t>
    </dgm:pt>
    <dgm:pt modelId="{3C5C26F8-5E2E-428A-A923-9A79D4B59306}" type="par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6BED35DB-5AAF-4458-A990-88AD60814EAC}" type="sib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329120C-BED4-4DA7-B3EA-E3186842C2C1}">
      <dgm:prSet phldrT="[Texto]" custT="1"/>
      <dgm:spPr>
        <a:solidFill>
          <a:srgbClr val="DDDDDD"/>
        </a:solidFill>
        <a:ln w="12700" cap="flat" cmpd="sng" algn="ctr">
          <a:solidFill>
            <a:prstClr val="white">
              <a:hueOff val="0"/>
              <a:satOff val="0"/>
              <a:lumOff val="0"/>
              <a:alphaOff val="0"/>
            </a:prstClr>
          </a:solidFill>
          <a:prstDash val="solid"/>
          <a:miter lim="800000"/>
        </a:ln>
        <a:effectLst/>
      </dgm:spPr>
      <dgm:t>
        <a:bodyPr spcFirstLastPara="0" vert="horz" wrap="square" lIns="15240" tIns="7620" rIns="0" bIns="7620" numCol="1" spcCol="1270" anchor="ctr" anchorCtr="0"/>
        <a:lstStyle/>
        <a:p>
          <a:pPr marL="0" lvl="0" indent="0" algn="ctr" defTabSz="533400">
            <a:lnSpc>
              <a:spcPct val="90000"/>
            </a:lnSpc>
            <a:spcBef>
              <a:spcPct val="0"/>
            </a:spcBef>
            <a:spcAft>
              <a:spcPct val="35000"/>
            </a:spcAft>
            <a:buNone/>
          </a:pPr>
          <a:r>
            <a:rPr lang="pt-BR" sz="1200" kern="1200" dirty="0">
              <a:solidFill>
                <a:prstClr val="white"/>
              </a:solidFill>
              <a:latin typeface="Open Sans" panose="020B0604020202020204" charset="0"/>
              <a:ea typeface="Open Sans" panose="020B0604020202020204" charset="0"/>
              <a:cs typeface="Open Sans" panose="020B0604020202020204" charset="0"/>
            </a:rPr>
            <a:t>Análise Exploratória</a:t>
          </a:r>
        </a:p>
      </dgm:t>
    </dgm:pt>
    <dgm:pt modelId="{854268E7-5E51-4913-BDA1-BB438156D8DA}" type="par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D3EE7117-ED33-445A-9FEE-47C841E09875}" type="sib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18F66188-C4C0-4FEA-A5FF-C614B8E66967}">
      <dgm:prSet phldrT="[Texto]" custT="1"/>
      <dgm:spPr>
        <a:solidFill>
          <a:srgbClr val="CCECFF">
            <a:alpha val="89804"/>
          </a:srgbClr>
        </a:solidFill>
      </dgm:spPr>
      <dgm:t>
        <a:bodyPr/>
        <a:lstStyle/>
        <a:p>
          <a:r>
            <a:rPr lang="pt-BR" sz="1200" dirty="0">
              <a:solidFill>
                <a:srgbClr val="434343"/>
              </a:solidFill>
              <a:latin typeface="Open Sans" panose="020B0604020202020204" charset="0"/>
              <a:ea typeface="Open Sans" panose="020B0604020202020204" charset="0"/>
              <a:cs typeface="Open Sans" panose="020B0604020202020204" charset="0"/>
            </a:rPr>
            <a:t>Modelagem Estatística</a:t>
          </a:r>
        </a:p>
      </dgm:t>
    </dgm:pt>
    <dgm:pt modelId="{FE5E213A-1C5E-4791-962C-8B0E11936695}" type="par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9EF31C3-1A83-4AEA-AC03-E3C12134BA6C}" type="sib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781E78F-806E-444C-9E3A-7311D41329AA}">
      <dgm:prSet phldrT="[Texto]" custT="1"/>
      <dgm:spPr>
        <a:solidFill>
          <a:srgbClr val="DDDDDD"/>
        </a:solidFill>
        <a:ln w="12700" cap="flat" cmpd="sng" algn="ctr">
          <a:solidFill>
            <a:prstClr val="white">
              <a:hueOff val="0"/>
              <a:satOff val="0"/>
              <a:lumOff val="0"/>
              <a:alphaOff val="0"/>
            </a:prstClr>
          </a:solidFill>
          <a:prstDash val="solid"/>
          <a:miter lim="800000"/>
        </a:ln>
        <a:effectLst/>
      </dgm:spPr>
      <dgm:t>
        <a:bodyPr spcFirstLastPara="0" vert="horz" wrap="square" lIns="15240" tIns="7620" rIns="0" bIns="7620" numCol="1" spcCol="1270" anchor="ctr" anchorCtr="0"/>
        <a:lstStyle/>
        <a:p>
          <a:pPr marL="0" lvl="0" indent="0" algn="ctr" defTabSz="533400">
            <a:lnSpc>
              <a:spcPct val="90000"/>
            </a:lnSpc>
            <a:spcBef>
              <a:spcPct val="0"/>
            </a:spcBef>
            <a:spcAft>
              <a:spcPct val="35000"/>
            </a:spcAft>
            <a:buNone/>
          </a:pPr>
          <a:r>
            <a:rPr lang="pt-BR" sz="1200" kern="1200" dirty="0">
              <a:solidFill>
                <a:prstClr val="white"/>
              </a:solidFill>
              <a:latin typeface="Open Sans" panose="020B0604020202020204" charset="0"/>
              <a:ea typeface="Open Sans" panose="020B0604020202020204" charset="0"/>
              <a:cs typeface="Open Sans" panose="020B0604020202020204" charset="0"/>
            </a:rPr>
            <a:t>Conclusões</a:t>
          </a:r>
        </a:p>
      </dgm:t>
    </dgm:pt>
    <dgm:pt modelId="{B33A90B9-28B1-4669-BD5E-A4159B2F07CA}" type="par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E834171-4910-4700-8D54-AED2B760CFC1}" type="sib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75CE5DE3-BFB2-4B59-9A0D-3A68ACDAA251}">
      <dgm:prSet phldrT="[Texto]" custT="1"/>
      <dgm:spPr>
        <a:solidFill>
          <a:srgbClr val="DDDDDD"/>
        </a:solidFill>
        <a:ln w="12700" cap="flat" cmpd="sng" algn="ctr">
          <a:solidFill>
            <a:prstClr val="white">
              <a:hueOff val="0"/>
              <a:satOff val="0"/>
              <a:lumOff val="0"/>
              <a:alphaOff val="0"/>
            </a:prstClr>
          </a:solidFill>
          <a:prstDash val="solid"/>
          <a:miter lim="800000"/>
        </a:ln>
        <a:effectLst/>
      </dgm:spPr>
      <dgm:t>
        <a:bodyPr spcFirstLastPara="0" vert="horz" wrap="square" lIns="15240" tIns="7620" rIns="0" bIns="7620" numCol="1" spcCol="1270" anchor="ctr" anchorCtr="0"/>
        <a:lstStyle/>
        <a:p>
          <a:pPr marL="0" lvl="0" indent="0" algn="ctr" defTabSz="533400">
            <a:lnSpc>
              <a:spcPct val="90000"/>
            </a:lnSpc>
            <a:spcBef>
              <a:spcPct val="0"/>
            </a:spcBef>
            <a:spcAft>
              <a:spcPct val="35000"/>
            </a:spcAft>
            <a:buNone/>
          </a:pPr>
          <a:r>
            <a:rPr lang="pt-BR" sz="1200" kern="1200" dirty="0">
              <a:solidFill>
                <a:prstClr val="white"/>
              </a:solidFill>
              <a:latin typeface="Open Sans" panose="020B0604020202020204" charset="0"/>
              <a:ea typeface="Open Sans" panose="020B0604020202020204" charset="0"/>
              <a:cs typeface="Open Sans" panose="020B0604020202020204" charset="0"/>
            </a:rPr>
            <a:t>Algoritmos de Inteligência Artificial</a:t>
          </a:r>
        </a:p>
      </dgm:t>
    </dgm:pt>
    <dgm:pt modelId="{36808FBB-181F-4BFA-9932-72E6938514E1}" type="par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CDC90115-5595-4C3F-B3D3-8EE77E543539}" type="sib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29B44EB9-1EBF-4F5E-A671-279A21792503}" type="pres">
      <dgm:prSet presAssocID="{4AEAD979-5050-459E-BD3C-ECAFA3F49A82}" presName="Name0" presStyleCnt="0">
        <dgm:presLayoutVars>
          <dgm:chPref val="3"/>
          <dgm:dir/>
          <dgm:animLvl val="lvl"/>
          <dgm:resizeHandles/>
        </dgm:presLayoutVars>
      </dgm:prSet>
      <dgm:spPr/>
    </dgm:pt>
    <dgm:pt modelId="{59D46D7C-1D49-48EE-8E27-460670D65832}" type="pres">
      <dgm:prSet presAssocID="{CB34E814-D2CB-498C-9534-11C171E4A6F8}" presName="horFlow" presStyleCnt="0"/>
      <dgm:spPr/>
    </dgm:pt>
    <dgm:pt modelId="{2BE19EB6-D866-42A8-B4F8-49C4A18BE19A}" type="pres">
      <dgm:prSet presAssocID="{CB34E814-D2CB-498C-9534-11C171E4A6F8}" presName="bigChev" presStyleLbl="node1" presStyleIdx="0" presStyleCnt="1" custScaleX="82897" custScaleY="82955"/>
      <dgm:spPr>
        <a:xfrm>
          <a:off x="8861" y="1745807"/>
          <a:ext cx="2270726" cy="908925"/>
        </a:xfrm>
        <a:prstGeom prst="chevron">
          <a:avLst/>
        </a:prstGeom>
      </dgm:spPr>
    </dgm:pt>
    <dgm:pt modelId="{D7E369B1-C1FF-48E4-9312-5FF7F64A6630}" type="pres">
      <dgm:prSet presAssocID="{854268E7-5E51-4913-BDA1-BB438156D8DA}" presName="parTrans" presStyleCnt="0"/>
      <dgm:spPr/>
    </dgm:pt>
    <dgm:pt modelId="{AB221D9A-7F37-4CAE-AD4A-F7B2EE76FEFF}" type="pres">
      <dgm:prSet presAssocID="{F329120C-BED4-4DA7-B3EA-E3186842C2C1}" presName="node" presStyleLbl="alignAccFollowNode1" presStyleIdx="0" presStyleCnt="4">
        <dgm:presLayoutVars>
          <dgm:bulletEnabled val="1"/>
        </dgm:presLayoutVars>
      </dgm:prSet>
      <dgm:spPr>
        <a:xfrm>
          <a:off x="1923490" y="1745560"/>
          <a:ext cx="2273547" cy="909419"/>
        </a:xfrm>
        <a:prstGeom prst="chevron">
          <a:avLst/>
        </a:prstGeom>
      </dgm:spPr>
    </dgm:pt>
    <dgm:pt modelId="{2769EE9E-A8E4-438A-84A0-4AAFB0A6BEA7}" type="pres">
      <dgm:prSet presAssocID="{D3EE7117-ED33-445A-9FEE-47C841E09875}" presName="sibTrans" presStyleCnt="0"/>
      <dgm:spPr/>
    </dgm:pt>
    <dgm:pt modelId="{3C02ABC0-7D33-441C-AC29-602574AACD69}" type="pres">
      <dgm:prSet presAssocID="{18F66188-C4C0-4FEA-A5FF-C614B8E66967}" presName="node" presStyleLbl="alignAccFollowNode1" presStyleIdx="1" presStyleCnt="4">
        <dgm:presLayoutVars>
          <dgm:bulletEnabled val="1"/>
        </dgm:presLayoutVars>
      </dgm:prSet>
      <dgm:spPr/>
    </dgm:pt>
    <dgm:pt modelId="{99F4903A-E4A0-4F22-8D7E-EC2F148B1BF6}" type="pres">
      <dgm:prSet presAssocID="{F9EF31C3-1A83-4AEA-AC03-E3C12134BA6C}" presName="sibTrans" presStyleCnt="0"/>
      <dgm:spPr/>
    </dgm:pt>
    <dgm:pt modelId="{5911DBFA-F4D6-4978-B5B3-9802DED67E7B}" type="pres">
      <dgm:prSet presAssocID="{75CE5DE3-BFB2-4B59-9A0D-3A68ACDAA251}" presName="node" presStyleLbl="alignAccFollowNode1" presStyleIdx="2" presStyleCnt="4">
        <dgm:presLayoutVars>
          <dgm:bulletEnabled val="1"/>
        </dgm:presLayoutVars>
      </dgm:prSet>
      <dgm:spPr>
        <a:xfrm>
          <a:off x="5833991" y="1745560"/>
          <a:ext cx="2273547" cy="909419"/>
        </a:xfrm>
        <a:prstGeom prst="chevron">
          <a:avLst/>
        </a:prstGeom>
      </dgm:spPr>
    </dgm:pt>
    <dgm:pt modelId="{D740A910-8DA6-44F8-8ED7-0C498947549E}" type="pres">
      <dgm:prSet presAssocID="{CDC90115-5595-4C3F-B3D3-8EE77E543539}" presName="sibTrans" presStyleCnt="0"/>
      <dgm:spPr/>
    </dgm:pt>
    <dgm:pt modelId="{09080E76-2DC4-4372-84BC-05C05B395057}" type="pres">
      <dgm:prSet presAssocID="{9781E78F-806E-444C-9E3A-7311D41329AA}" presName="node" presStyleLbl="alignAccFollowNode1" presStyleIdx="3" presStyleCnt="4">
        <dgm:presLayoutVars>
          <dgm:bulletEnabled val="1"/>
        </dgm:presLayoutVars>
      </dgm:prSet>
      <dgm:spPr>
        <a:xfrm>
          <a:off x="7789242" y="1745560"/>
          <a:ext cx="2273547" cy="909419"/>
        </a:xfrm>
        <a:prstGeom prst="chevron">
          <a:avLst/>
        </a:prstGeom>
      </dgm:spPr>
    </dgm:pt>
  </dgm:ptLst>
  <dgm:cxnLst>
    <dgm:cxn modelId="{499C5C36-2A67-400D-8F52-F13ABA1E38E7}" type="presOf" srcId="{18F66188-C4C0-4FEA-A5FF-C614B8E66967}" destId="{3C02ABC0-7D33-441C-AC29-602574AACD69}" srcOrd="0" destOrd="0" presId="urn:microsoft.com/office/officeart/2005/8/layout/lProcess3"/>
    <dgm:cxn modelId="{4203DF59-D3CE-4B01-9FA8-047D2F13B83D}" type="presOf" srcId="{CB34E814-D2CB-498C-9534-11C171E4A6F8}" destId="{2BE19EB6-D866-42A8-B4F8-49C4A18BE19A}" srcOrd="0" destOrd="0" presId="urn:microsoft.com/office/officeart/2005/8/layout/lProcess3"/>
    <dgm:cxn modelId="{654D2283-A471-44C4-BA88-EE56C385C007}" type="presOf" srcId="{75CE5DE3-BFB2-4B59-9A0D-3A68ACDAA251}" destId="{5911DBFA-F4D6-4978-B5B3-9802DED67E7B}" srcOrd="0" destOrd="0" presId="urn:microsoft.com/office/officeart/2005/8/layout/lProcess3"/>
    <dgm:cxn modelId="{07434C84-C7DC-4954-95F4-1F0E4A4AFD38}" type="presOf" srcId="{9781E78F-806E-444C-9E3A-7311D41329AA}" destId="{09080E76-2DC4-4372-84BC-05C05B395057}" srcOrd="0" destOrd="0" presId="urn:microsoft.com/office/officeart/2005/8/layout/lProcess3"/>
    <dgm:cxn modelId="{38215091-779E-45CF-8968-7E494B93AA74}" srcId="{CB34E814-D2CB-498C-9534-11C171E4A6F8}" destId="{F329120C-BED4-4DA7-B3EA-E3186842C2C1}" srcOrd="0" destOrd="0" parTransId="{854268E7-5E51-4913-BDA1-BB438156D8DA}" sibTransId="{D3EE7117-ED33-445A-9FEE-47C841E09875}"/>
    <dgm:cxn modelId="{759903D8-00FC-459F-A6F0-C5DADE14D3E3}" srcId="{CB34E814-D2CB-498C-9534-11C171E4A6F8}" destId="{9781E78F-806E-444C-9E3A-7311D41329AA}" srcOrd="3" destOrd="0" parTransId="{B33A90B9-28B1-4669-BD5E-A4159B2F07CA}" sibTransId="{9E834171-4910-4700-8D54-AED2B760CFC1}"/>
    <dgm:cxn modelId="{5B9D40E1-3FF9-4FCA-BD96-544CDF008EF6}" srcId="{CB34E814-D2CB-498C-9534-11C171E4A6F8}" destId="{75CE5DE3-BFB2-4B59-9A0D-3A68ACDAA251}" srcOrd="2" destOrd="0" parTransId="{36808FBB-181F-4BFA-9932-72E6938514E1}" sibTransId="{CDC90115-5595-4C3F-B3D3-8EE77E543539}"/>
    <dgm:cxn modelId="{2A5129E5-75F7-49E2-BA45-7ABDB4267803}" srcId="{CB34E814-D2CB-498C-9534-11C171E4A6F8}" destId="{18F66188-C4C0-4FEA-A5FF-C614B8E66967}" srcOrd="1" destOrd="0" parTransId="{FE5E213A-1C5E-4791-962C-8B0E11936695}" sibTransId="{F9EF31C3-1A83-4AEA-AC03-E3C12134BA6C}"/>
    <dgm:cxn modelId="{83F767E8-FD4F-4326-ABC0-CB82F8F4AE0E}" type="presOf" srcId="{F329120C-BED4-4DA7-B3EA-E3186842C2C1}" destId="{AB221D9A-7F37-4CAE-AD4A-F7B2EE76FEFF}" srcOrd="0" destOrd="0" presId="urn:microsoft.com/office/officeart/2005/8/layout/lProcess3"/>
    <dgm:cxn modelId="{E4E72FF5-5750-4B94-9BD4-E7394FA9A7F4}" type="presOf" srcId="{4AEAD979-5050-459E-BD3C-ECAFA3F49A82}" destId="{29B44EB9-1EBF-4F5E-A671-279A21792503}" srcOrd="0" destOrd="0" presId="urn:microsoft.com/office/officeart/2005/8/layout/lProcess3"/>
    <dgm:cxn modelId="{410E58F5-F9C0-4E3D-8CAB-6E47A51F42D4}" srcId="{4AEAD979-5050-459E-BD3C-ECAFA3F49A82}" destId="{CB34E814-D2CB-498C-9534-11C171E4A6F8}" srcOrd="0" destOrd="0" parTransId="{3C5C26F8-5E2E-428A-A923-9A79D4B59306}" sibTransId="{6BED35DB-5AAF-4458-A990-88AD60814EAC}"/>
    <dgm:cxn modelId="{2E610064-D98B-4DB9-98A4-AC94ABC5D50F}" type="presParOf" srcId="{29B44EB9-1EBF-4F5E-A671-279A21792503}" destId="{59D46D7C-1D49-48EE-8E27-460670D65832}" srcOrd="0" destOrd="0" presId="urn:microsoft.com/office/officeart/2005/8/layout/lProcess3"/>
    <dgm:cxn modelId="{FBF2B4F6-924D-4AFC-B1A3-DF0B1EE5A8F9}" type="presParOf" srcId="{59D46D7C-1D49-48EE-8E27-460670D65832}" destId="{2BE19EB6-D866-42A8-B4F8-49C4A18BE19A}" srcOrd="0" destOrd="0" presId="urn:microsoft.com/office/officeart/2005/8/layout/lProcess3"/>
    <dgm:cxn modelId="{0BFBD177-23C7-447F-8FB6-CF1801E36F84}" type="presParOf" srcId="{59D46D7C-1D49-48EE-8E27-460670D65832}" destId="{D7E369B1-C1FF-48E4-9312-5FF7F64A6630}" srcOrd="1" destOrd="0" presId="urn:microsoft.com/office/officeart/2005/8/layout/lProcess3"/>
    <dgm:cxn modelId="{A3A29511-C3A1-4840-B516-3A298130FB0D}" type="presParOf" srcId="{59D46D7C-1D49-48EE-8E27-460670D65832}" destId="{AB221D9A-7F37-4CAE-AD4A-F7B2EE76FEFF}" srcOrd="2" destOrd="0" presId="urn:microsoft.com/office/officeart/2005/8/layout/lProcess3"/>
    <dgm:cxn modelId="{A53F8148-49C9-49E9-95E7-ED2EBCBFF788}" type="presParOf" srcId="{59D46D7C-1D49-48EE-8E27-460670D65832}" destId="{2769EE9E-A8E4-438A-84A0-4AAFB0A6BEA7}" srcOrd="3" destOrd="0" presId="urn:microsoft.com/office/officeart/2005/8/layout/lProcess3"/>
    <dgm:cxn modelId="{E7AABAF3-A340-4382-90F1-5F77FA1E1311}" type="presParOf" srcId="{59D46D7C-1D49-48EE-8E27-460670D65832}" destId="{3C02ABC0-7D33-441C-AC29-602574AACD69}" srcOrd="4" destOrd="0" presId="urn:microsoft.com/office/officeart/2005/8/layout/lProcess3"/>
    <dgm:cxn modelId="{EAC752ED-3229-421F-87E9-72A0FEC8F39D}" type="presParOf" srcId="{59D46D7C-1D49-48EE-8E27-460670D65832}" destId="{99F4903A-E4A0-4F22-8D7E-EC2F148B1BF6}" srcOrd="5" destOrd="0" presId="urn:microsoft.com/office/officeart/2005/8/layout/lProcess3"/>
    <dgm:cxn modelId="{0E4B8075-5B2F-4A52-A35E-6955962EDFB4}" type="presParOf" srcId="{59D46D7C-1D49-48EE-8E27-460670D65832}" destId="{5911DBFA-F4D6-4978-B5B3-9802DED67E7B}" srcOrd="6" destOrd="0" presId="urn:microsoft.com/office/officeart/2005/8/layout/lProcess3"/>
    <dgm:cxn modelId="{067D256C-6602-4BD3-A68F-755E9CDA1173}" type="presParOf" srcId="{59D46D7C-1D49-48EE-8E27-460670D65832}" destId="{D740A910-8DA6-44F8-8ED7-0C498947549E}" srcOrd="7" destOrd="0" presId="urn:microsoft.com/office/officeart/2005/8/layout/lProcess3"/>
    <dgm:cxn modelId="{FCD472C3-A702-4399-A205-4DEFCE1600B1}" type="presParOf" srcId="{59D46D7C-1D49-48EE-8E27-460670D65832}" destId="{09080E76-2DC4-4372-84BC-05C05B395057}" srcOrd="8"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AEAD979-5050-459E-BD3C-ECAFA3F49A82}"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pt-BR"/>
        </a:p>
      </dgm:t>
    </dgm:pt>
    <dgm:pt modelId="{CB34E814-D2CB-498C-9534-11C171E4A6F8}">
      <dgm:prSet phldrT="[Texto]" custT="1"/>
      <dgm:spPr>
        <a:solidFill>
          <a:srgbClr val="DDDDDD"/>
        </a:solidFill>
        <a:ln w="12700" cap="flat" cmpd="sng" algn="ctr">
          <a:solidFill>
            <a:prstClr val="white">
              <a:hueOff val="0"/>
              <a:satOff val="0"/>
              <a:lumOff val="0"/>
              <a:alphaOff val="0"/>
            </a:prstClr>
          </a:solidFill>
          <a:prstDash val="solid"/>
          <a:miter lim="800000"/>
        </a:ln>
        <a:effectLst/>
      </dgm:spPr>
      <dgm:t>
        <a:bodyPr spcFirstLastPara="0" vert="horz" wrap="square" lIns="15240" tIns="7620" rIns="0" bIns="7620" numCol="1" spcCol="1270" anchor="ctr" anchorCtr="0"/>
        <a:lstStyle/>
        <a:p>
          <a:pPr marL="0" lvl="0" indent="0" algn="ctr" defTabSz="533400">
            <a:lnSpc>
              <a:spcPct val="90000"/>
            </a:lnSpc>
            <a:spcBef>
              <a:spcPct val="0"/>
            </a:spcBef>
            <a:spcAft>
              <a:spcPct val="35000"/>
            </a:spcAft>
            <a:buNone/>
          </a:pPr>
          <a:r>
            <a:rPr lang="pt-BR" sz="1200" kern="1200" dirty="0">
              <a:solidFill>
                <a:prstClr val="white"/>
              </a:solidFill>
              <a:latin typeface="Open Sans" panose="020B0604020202020204" charset="0"/>
              <a:ea typeface="Open Sans" panose="020B0604020202020204" charset="0"/>
              <a:cs typeface="Open Sans" panose="020B0604020202020204" charset="0"/>
            </a:rPr>
            <a:t>Planejamento</a:t>
          </a:r>
        </a:p>
      </dgm:t>
    </dgm:pt>
    <dgm:pt modelId="{3C5C26F8-5E2E-428A-A923-9A79D4B59306}" type="par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6BED35DB-5AAF-4458-A990-88AD60814EAC}" type="sib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329120C-BED4-4DA7-B3EA-E3186842C2C1}">
      <dgm:prSet phldrT="[Texto]" custT="1"/>
      <dgm:spPr>
        <a:solidFill>
          <a:srgbClr val="DDDDDD"/>
        </a:solidFill>
        <a:ln w="12700" cap="flat" cmpd="sng" algn="ctr">
          <a:solidFill>
            <a:prstClr val="white">
              <a:hueOff val="0"/>
              <a:satOff val="0"/>
              <a:lumOff val="0"/>
              <a:alphaOff val="0"/>
            </a:prstClr>
          </a:solidFill>
          <a:prstDash val="solid"/>
          <a:miter lim="800000"/>
        </a:ln>
        <a:effectLst/>
      </dgm:spPr>
      <dgm:t>
        <a:bodyPr spcFirstLastPara="0" vert="horz" wrap="square" lIns="15240" tIns="7620" rIns="0" bIns="7620" numCol="1" spcCol="1270" anchor="ctr" anchorCtr="0"/>
        <a:lstStyle/>
        <a:p>
          <a:r>
            <a:rPr lang="pt-BR" sz="1200" kern="1200" dirty="0">
              <a:solidFill>
                <a:prstClr val="white"/>
              </a:solidFill>
              <a:latin typeface="Open Sans" panose="020B0604020202020204" charset="0"/>
              <a:ea typeface="Open Sans" panose="020B0604020202020204" charset="0"/>
              <a:cs typeface="Open Sans" panose="020B0604020202020204" charset="0"/>
            </a:rPr>
            <a:t>Análise</a:t>
          </a:r>
          <a:r>
            <a:rPr lang="pt-BR" sz="1200" kern="1200" dirty="0">
              <a:solidFill>
                <a:srgbClr val="434343"/>
              </a:solidFill>
              <a:latin typeface="Open Sans" panose="020B0604020202020204" charset="0"/>
              <a:ea typeface="Open Sans" panose="020B0604020202020204" charset="0"/>
              <a:cs typeface="Open Sans" panose="020B0604020202020204" charset="0"/>
            </a:rPr>
            <a:t> </a:t>
          </a:r>
          <a:r>
            <a:rPr lang="pt-BR" sz="1200" kern="1200" dirty="0">
              <a:solidFill>
                <a:prstClr val="white"/>
              </a:solidFill>
              <a:latin typeface="Open Sans" panose="020B0604020202020204" charset="0"/>
              <a:ea typeface="Open Sans" panose="020B0604020202020204" charset="0"/>
              <a:cs typeface="Open Sans" panose="020B0604020202020204" charset="0"/>
            </a:rPr>
            <a:t>Exploratória</a:t>
          </a:r>
        </a:p>
      </dgm:t>
    </dgm:pt>
    <dgm:pt modelId="{854268E7-5E51-4913-BDA1-BB438156D8DA}" type="par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D3EE7117-ED33-445A-9FEE-47C841E09875}" type="sib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18F66188-C4C0-4FEA-A5FF-C614B8E66967}">
      <dgm:prSet phldrT="[Texto]" custT="1"/>
      <dgm:spPr>
        <a:solidFill>
          <a:srgbClr val="DDDDDD"/>
        </a:solidFill>
        <a:ln w="12700" cap="flat" cmpd="sng" algn="ctr">
          <a:solidFill>
            <a:prstClr val="white">
              <a:hueOff val="0"/>
              <a:satOff val="0"/>
              <a:lumOff val="0"/>
              <a:alphaOff val="0"/>
            </a:prstClr>
          </a:solidFill>
          <a:prstDash val="solid"/>
          <a:miter lim="800000"/>
        </a:ln>
        <a:effectLst/>
      </dgm:spPr>
      <dgm:t>
        <a:bodyPr spcFirstLastPara="0" vert="horz" wrap="square" lIns="15240" tIns="7620" rIns="0" bIns="7620" numCol="1" spcCol="1270" anchor="ctr" anchorCtr="0"/>
        <a:lstStyle/>
        <a:p>
          <a:r>
            <a:rPr lang="pt-BR" sz="1200" kern="1200" dirty="0">
              <a:solidFill>
                <a:prstClr val="white"/>
              </a:solidFill>
              <a:latin typeface="Open Sans" panose="020B0604020202020204" charset="0"/>
              <a:ea typeface="Open Sans" panose="020B0604020202020204" charset="0"/>
              <a:cs typeface="Open Sans" panose="020B0604020202020204" charset="0"/>
            </a:rPr>
            <a:t>Modelagem</a:t>
          </a:r>
          <a:r>
            <a:rPr lang="pt-BR" sz="1200" kern="1200" dirty="0">
              <a:solidFill>
                <a:srgbClr val="434343"/>
              </a:solidFill>
              <a:latin typeface="Open Sans" panose="020B0604020202020204" charset="0"/>
              <a:ea typeface="Open Sans" panose="020B0604020202020204" charset="0"/>
              <a:cs typeface="Open Sans" panose="020B0604020202020204" charset="0"/>
            </a:rPr>
            <a:t> </a:t>
          </a:r>
          <a:r>
            <a:rPr lang="pt-BR" sz="1200" kern="1200" dirty="0">
              <a:solidFill>
                <a:prstClr val="white"/>
              </a:solidFill>
              <a:latin typeface="Open Sans" panose="020B0604020202020204" charset="0"/>
              <a:ea typeface="Open Sans" panose="020B0604020202020204" charset="0"/>
              <a:cs typeface="Open Sans" panose="020B0604020202020204" charset="0"/>
            </a:rPr>
            <a:t>Estatística</a:t>
          </a:r>
        </a:p>
      </dgm:t>
    </dgm:pt>
    <dgm:pt modelId="{FE5E213A-1C5E-4791-962C-8B0E11936695}" type="par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9EF31C3-1A83-4AEA-AC03-E3C12134BA6C}" type="sib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781E78F-806E-444C-9E3A-7311D41329AA}">
      <dgm:prSet phldrT="[Texto]" custT="1"/>
      <dgm:spPr>
        <a:solidFill>
          <a:srgbClr val="DDDDDD"/>
        </a:solidFill>
        <a:ln w="12700" cap="flat" cmpd="sng" algn="ctr">
          <a:solidFill>
            <a:prstClr val="white">
              <a:hueOff val="0"/>
              <a:satOff val="0"/>
              <a:lumOff val="0"/>
              <a:alphaOff val="0"/>
            </a:prstClr>
          </a:solidFill>
          <a:prstDash val="solid"/>
          <a:miter lim="800000"/>
        </a:ln>
        <a:effectLst/>
      </dgm:spPr>
      <dgm:t>
        <a:bodyPr spcFirstLastPara="0" vert="horz" wrap="square" lIns="15240" tIns="7620" rIns="0" bIns="7620" numCol="1" spcCol="1270" anchor="ctr" anchorCtr="0"/>
        <a:lstStyle/>
        <a:p>
          <a:pPr marL="0" lvl="0" indent="0" algn="ctr" defTabSz="533400">
            <a:lnSpc>
              <a:spcPct val="90000"/>
            </a:lnSpc>
            <a:spcBef>
              <a:spcPct val="0"/>
            </a:spcBef>
            <a:spcAft>
              <a:spcPct val="35000"/>
            </a:spcAft>
            <a:buNone/>
          </a:pPr>
          <a:r>
            <a:rPr lang="pt-BR" sz="1200" kern="1200" dirty="0">
              <a:solidFill>
                <a:prstClr val="white"/>
              </a:solidFill>
              <a:latin typeface="Open Sans" panose="020B0604020202020204" charset="0"/>
              <a:ea typeface="Open Sans" panose="020B0604020202020204" charset="0"/>
              <a:cs typeface="Open Sans" panose="020B0604020202020204" charset="0"/>
            </a:rPr>
            <a:t>Conclusões</a:t>
          </a:r>
        </a:p>
      </dgm:t>
    </dgm:pt>
    <dgm:pt modelId="{B33A90B9-28B1-4669-BD5E-A4159B2F07CA}" type="par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E834171-4910-4700-8D54-AED2B760CFC1}" type="sib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75CE5DE3-BFB2-4B59-9A0D-3A68ACDAA251}">
      <dgm:prSet phldrT="[Texto]" custT="1"/>
      <dgm:spPr>
        <a:solidFill>
          <a:schemeClr val="bg1">
            <a:lumMod val="65000"/>
            <a:alpha val="89804"/>
          </a:schemeClr>
        </a:solidFill>
      </dgm:spPr>
      <dgm:t>
        <a:bodyPr/>
        <a:lstStyle/>
        <a:p>
          <a:r>
            <a:rPr lang="pt-BR" sz="1200" dirty="0">
              <a:latin typeface="Open Sans" panose="020B0604020202020204" charset="0"/>
              <a:ea typeface="Open Sans" panose="020B0604020202020204" charset="0"/>
              <a:cs typeface="Open Sans" panose="020B0604020202020204" charset="0"/>
            </a:rPr>
            <a:t>Algoritmos de Inteligência Artificial</a:t>
          </a:r>
        </a:p>
      </dgm:t>
    </dgm:pt>
    <dgm:pt modelId="{36808FBB-181F-4BFA-9932-72E6938514E1}" type="par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CDC90115-5595-4C3F-B3D3-8EE77E543539}" type="sib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29B44EB9-1EBF-4F5E-A671-279A21792503}" type="pres">
      <dgm:prSet presAssocID="{4AEAD979-5050-459E-BD3C-ECAFA3F49A82}" presName="Name0" presStyleCnt="0">
        <dgm:presLayoutVars>
          <dgm:chPref val="3"/>
          <dgm:dir/>
          <dgm:animLvl val="lvl"/>
          <dgm:resizeHandles/>
        </dgm:presLayoutVars>
      </dgm:prSet>
      <dgm:spPr/>
    </dgm:pt>
    <dgm:pt modelId="{59D46D7C-1D49-48EE-8E27-460670D65832}" type="pres">
      <dgm:prSet presAssocID="{CB34E814-D2CB-498C-9534-11C171E4A6F8}" presName="horFlow" presStyleCnt="0"/>
      <dgm:spPr/>
    </dgm:pt>
    <dgm:pt modelId="{2BE19EB6-D866-42A8-B4F8-49C4A18BE19A}" type="pres">
      <dgm:prSet presAssocID="{CB34E814-D2CB-498C-9534-11C171E4A6F8}" presName="bigChev" presStyleLbl="node1" presStyleIdx="0" presStyleCnt="1" custScaleX="82897" custScaleY="82955"/>
      <dgm:spPr>
        <a:xfrm>
          <a:off x="8861" y="1745807"/>
          <a:ext cx="2270726" cy="908925"/>
        </a:xfrm>
        <a:prstGeom prst="chevron">
          <a:avLst/>
        </a:prstGeom>
      </dgm:spPr>
    </dgm:pt>
    <dgm:pt modelId="{D7E369B1-C1FF-48E4-9312-5FF7F64A6630}" type="pres">
      <dgm:prSet presAssocID="{854268E7-5E51-4913-BDA1-BB438156D8DA}" presName="parTrans" presStyleCnt="0"/>
      <dgm:spPr/>
    </dgm:pt>
    <dgm:pt modelId="{AB221D9A-7F37-4CAE-AD4A-F7B2EE76FEFF}" type="pres">
      <dgm:prSet presAssocID="{F329120C-BED4-4DA7-B3EA-E3186842C2C1}" presName="node" presStyleLbl="alignAccFollowNode1" presStyleIdx="0" presStyleCnt="4">
        <dgm:presLayoutVars>
          <dgm:bulletEnabled val="1"/>
        </dgm:presLayoutVars>
      </dgm:prSet>
      <dgm:spPr>
        <a:xfrm>
          <a:off x="1923490" y="1745560"/>
          <a:ext cx="2273547" cy="909419"/>
        </a:xfrm>
        <a:prstGeom prst="chevron">
          <a:avLst/>
        </a:prstGeom>
      </dgm:spPr>
    </dgm:pt>
    <dgm:pt modelId="{2769EE9E-A8E4-438A-84A0-4AAFB0A6BEA7}" type="pres">
      <dgm:prSet presAssocID="{D3EE7117-ED33-445A-9FEE-47C841E09875}" presName="sibTrans" presStyleCnt="0"/>
      <dgm:spPr/>
    </dgm:pt>
    <dgm:pt modelId="{3C02ABC0-7D33-441C-AC29-602574AACD69}" type="pres">
      <dgm:prSet presAssocID="{18F66188-C4C0-4FEA-A5FF-C614B8E66967}" presName="node" presStyleLbl="alignAccFollowNode1" presStyleIdx="1" presStyleCnt="4">
        <dgm:presLayoutVars>
          <dgm:bulletEnabled val="1"/>
        </dgm:presLayoutVars>
      </dgm:prSet>
      <dgm:spPr>
        <a:xfrm>
          <a:off x="3878740" y="1745560"/>
          <a:ext cx="2273547" cy="909419"/>
        </a:xfrm>
        <a:prstGeom prst="chevron">
          <a:avLst/>
        </a:prstGeom>
      </dgm:spPr>
    </dgm:pt>
    <dgm:pt modelId="{99F4903A-E4A0-4F22-8D7E-EC2F148B1BF6}" type="pres">
      <dgm:prSet presAssocID="{F9EF31C3-1A83-4AEA-AC03-E3C12134BA6C}" presName="sibTrans" presStyleCnt="0"/>
      <dgm:spPr/>
    </dgm:pt>
    <dgm:pt modelId="{5911DBFA-F4D6-4978-B5B3-9802DED67E7B}" type="pres">
      <dgm:prSet presAssocID="{75CE5DE3-BFB2-4B59-9A0D-3A68ACDAA251}" presName="node" presStyleLbl="alignAccFollowNode1" presStyleIdx="2" presStyleCnt="4">
        <dgm:presLayoutVars>
          <dgm:bulletEnabled val="1"/>
        </dgm:presLayoutVars>
      </dgm:prSet>
      <dgm:spPr/>
    </dgm:pt>
    <dgm:pt modelId="{D740A910-8DA6-44F8-8ED7-0C498947549E}" type="pres">
      <dgm:prSet presAssocID="{CDC90115-5595-4C3F-B3D3-8EE77E543539}" presName="sibTrans" presStyleCnt="0"/>
      <dgm:spPr/>
    </dgm:pt>
    <dgm:pt modelId="{09080E76-2DC4-4372-84BC-05C05B395057}" type="pres">
      <dgm:prSet presAssocID="{9781E78F-806E-444C-9E3A-7311D41329AA}" presName="node" presStyleLbl="alignAccFollowNode1" presStyleIdx="3" presStyleCnt="4">
        <dgm:presLayoutVars>
          <dgm:bulletEnabled val="1"/>
        </dgm:presLayoutVars>
      </dgm:prSet>
      <dgm:spPr>
        <a:xfrm>
          <a:off x="7789242" y="1745560"/>
          <a:ext cx="2273547" cy="909419"/>
        </a:xfrm>
        <a:prstGeom prst="chevron">
          <a:avLst/>
        </a:prstGeom>
      </dgm:spPr>
    </dgm:pt>
  </dgm:ptLst>
  <dgm:cxnLst>
    <dgm:cxn modelId="{499C5C36-2A67-400D-8F52-F13ABA1E38E7}" type="presOf" srcId="{18F66188-C4C0-4FEA-A5FF-C614B8E66967}" destId="{3C02ABC0-7D33-441C-AC29-602574AACD69}" srcOrd="0" destOrd="0" presId="urn:microsoft.com/office/officeart/2005/8/layout/lProcess3"/>
    <dgm:cxn modelId="{4203DF59-D3CE-4B01-9FA8-047D2F13B83D}" type="presOf" srcId="{CB34E814-D2CB-498C-9534-11C171E4A6F8}" destId="{2BE19EB6-D866-42A8-B4F8-49C4A18BE19A}" srcOrd="0" destOrd="0" presId="urn:microsoft.com/office/officeart/2005/8/layout/lProcess3"/>
    <dgm:cxn modelId="{654D2283-A471-44C4-BA88-EE56C385C007}" type="presOf" srcId="{75CE5DE3-BFB2-4B59-9A0D-3A68ACDAA251}" destId="{5911DBFA-F4D6-4978-B5B3-9802DED67E7B}" srcOrd="0" destOrd="0" presId="urn:microsoft.com/office/officeart/2005/8/layout/lProcess3"/>
    <dgm:cxn modelId="{07434C84-C7DC-4954-95F4-1F0E4A4AFD38}" type="presOf" srcId="{9781E78F-806E-444C-9E3A-7311D41329AA}" destId="{09080E76-2DC4-4372-84BC-05C05B395057}" srcOrd="0" destOrd="0" presId="urn:microsoft.com/office/officeart/2005/8/layout/lProcess3"/>
    <dgm:cxn modelId="{38215091-779E-45CF-8968-7E494B93AA74}" srcId="{CB34E814-D2CB-498C-9534-11C171E4A6F8}" destId="{F329120C-BED4-4DA7-B3EA-E3186842C2C1}" srcOrd="0" destOrd="0" parTransId="{854268E7-5E51-4913-BDA1-BB438156D8DA}" sibTransId="{D3EE7117-ED33-445A-9FEE-47C841E09875}"/>
    <dgm:cxn modelId="{759903D8-00FC-459F-A6F0-C5DADE14D3E3}" srcId="{CB34E814-D2CB-498C-9534-11C171E4A6F8}" destId="{9781E78F-806E-444C-9E3A-7311D41329AA}" srcOrd="3" destOrd="0" parTransId="{B33A90B9-28B1-4669-BD5E-A4159B2F07CA}" sibTransId="{9E834171-4910-4700-8D54-AED2B760CFC1}"/>
    <dgm:cxn modelId="{5B9D40E1-3FF9-4FCA-BD96-544CDF008EF6}" srcId="{CB34E814-D2CB-498C-9534-11C171E4A6F8}" destId="{75CE5DE3-BFB2-4B59-9A0D-3A68ACDAA251}" srcOrd="2" destOrd="0" parTransId="{36808FBB-181F-4BFA-9932-72E6938514E1}" sibTransId="{CDC90115-5595-4C3F-B3D3-8EE77E543539}"/>
    <dgm:cxn modelId="{2A5129E5-75F7-49E2-BA45-7ABDB4267803}" srcId="{CB34E814-D2CB-498C-9534-11C171E4A6F8}" destId="{18F66188-C4C0-4FEA-A5FF-C614B8E66967}" srcOrd="1" destOrd="0" parTransId="{FE5E213A-1C5E-4791-962C-8B0E11936695}" sibTransId="{F9EF31C3-1A83-4AEA-AC03-E3C12134BA6C}"/>
    <dgm:cxn modelId="{83F767E8-FD4F-4326-ABC0-CB82F8F4AE0E}" type="presOf" srcId="{F329120C-BED4-4DA7-B3EA-E3186842C2C1}" destId="{AB221D9A-7F37-4CAE-AD4A-F7B2EE76FEFF}" srcOrd="0" destOrd="0" presId="urn:microsoft.com/office/officeart/2005/8/layout/lProcess3"/>
    <dgm:cxn modelId="{E4E72FF5-5750-4B94-9BD4-E7394FA9A7F4}" type="presOf" srcId="{4AEAD979-5050-459E-BD3C-ECAFA3F49A82}" destId="{29B44EB9-1EBF-4F5E-A671-279A21792503}" srcOrd="0" destOrd="0" presId="urn:microsoft.com/office/officeart/2005/8/layout/lProcess3"/>
    <dgm:cxn modelId="{410E58F5-F9C0-4E3D-8CAB-6E47A51F42D4}" srcId="{4AEAD979-5050-459E-BD3C-ECAFA3F49A82}" destId="{CB34E814-D2CB-498C-9534-11C171E4A6F8}" srcOrd="0" destOrd="0" parTransId="{3C5C26F8-5E2E-428A-A923-9A79D4B59306}" sibTransId="{6BED35DB-5AAF-4458-A990-88AD60814EAC}"/>
    <dgm:cxn modelId="{2E610064-D98B-4DB9-98A4-AC94ABC5D50F}" type="presParOf" srcId="{29B44EB9-1EBF-4F5E-A671-279A21792503}" destId="{59D46D7C-1D49-48EE-8E27-460670D65832}" srcOrd="0" destOrd="0" presId="urn:microsoft.com/office/officeart/2005/8/layout/lProcess3"/>
    <dgm:cxn modelId="{FBF2B4F6-924D-4AFC-B1A3-DF0B1EE5A8F9}" type="presParOf" srcId="{59D46D7C-1D49-48EE-8E27-460670D65832}" destId="{2BE19EB6-D866-42A8-B4F8-49C4A18BE19A}" srcOrd="0" destOrd="0" presId="urn:microsoft.com/office/officeart/2005/8/layout/lProcess3"/>
    <dgm:cxn modelId="{0BFBD177-23C7-447F-8FB6-CF1801E36F84}" type="presParOf" srcId="{59D46D7C-1D49-48EE-8E27-460670D65832}" destId="{D7E369B1-C1FF-48E4-9312-5FF7F64A6630}" srcOrd="1" destOrd="0" presId="urn:microsoft.com/office/officeart/2005/8/layout/lProcess3"/>
    <dgm:cxn modelId="{A3A29511-C3A1-4840-B516-3A298130FB0D}" type="presParOf" srcId="{59D46D7C-1D49-48EE-8E27-460670D65832}" destId="{AB221D9A-7F37-4CAE-AD4A-F7B2EE76FEFF}" srcOrd="2" destOrd="0" presId="urn:microsoft.com/office/officeart/2005/8/layout/lProcess3"/>
    <dgm:cxn modelId="{A53F8148-49C9-49E9-95E7-ED2EBCBFF788}" type="presParOf" srcId="{59D46D7C-1D49-48EE-8E27-460670D65832}" destId="{2769EE9E-A8E4-438A-84A0-4AAFB0A6BEA7}" srcOrd="3" destOrd="0" presId="urn:microsoft.com/office/officeart/2005/8/layout/lProcess3"/>
    <dgm:cxn modelId="{E7AABAF3-A340-4382-90F1-5F77FA1E1311}" type="presParOf" srcId="{59D46D7C-1D49-48EE-8E27-460670D65832}" destId="{3C02ABC0-7D33-441C-AC29-602574AACD69}" srcOrd="4" destOrd="0" presId="urn:microsoft.com/office/officeart/2005/8/layout/lProcess3"/>
    <dgm:cxn modelId="{EAC752ED-3229-421F-87E9-72A0FEC8F39D}" type="presParOf" srcId="{59D46D7C-1D49-48EE-8E27-460670D65832}" destId="{99F4903A-E4A0-4F22-8D7E-EC2F148B1BF6}" srcOrd="5" destOrd="0" presId="urn:microsoft.com/office/officeart/2005/8/layout/lProcess3"/>
    <dgm:cxn modelId="{0E4B8075-5B2F-4A52-A35E-6955962EDFB4}" type="presParOf" srcId="{59D46D7C-1D49-48EE-8E27-460670D65832}" destId="{5911DBFA-F4D6-4978-B5B3-9802DED67E7B}" srcOrd="6" destOrd="0" presId="urn:microsoft.com/office/officeart/2005/8/layout/lProcess3"/>
    <dgm:cxn modelId="{067D256C-6602-4BD3-A68F-755E9CDA1173}" type="presParOf" srcId="{59D46D7C-1D49-48EE-8E27-460670D65832}" destId="{D740A910-8DA6-44F8-8ED7-0C498947549E}" srcOrd="7" destOrd="0" presId="urn:microsoft.com/office/officeart/2005/8/layout/lProcess3"/>
    <dgm:cxn modelId="{FCD472C3-A702-4399-A205-4DEFCE1600B1}" type="presParOf" srcId="{59D46D7C-1D49-48EE-8E27-460670D65832}" destId="{09080E76-2DC4-4372-84BC-05C05B395057}" srcOrd="8"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AEAD979-5050-459E-BD3C-ECAFA3F49A82}"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pt-BR"/>
        </a:p>
      </dgm:t>
    </dgm:pt>
    <dgm:pt modelId="{CB34E814-D2CB-498C-9534-11C171E4A6F8}">
      <dgm:prSet phldrT="[Texto]" custT="1"/>
      <dgm:spPr>
        <a:solidFill>
          <a:srgbClr val="DDDDDD"/>
        </a:solidFill>
        <a:ln w="12700" cap="flat" cmpd="sng" algn="ctr">
          <a:solidFill>
            <a:prstClr val="white">
              <a:hueOff val="0"/>
              <a:satOff val="0"/>
              <a:lumOff val="0"/>
              <a:alphaOff val="0"/>
            </a:prstClr>
          </a:solidFill>
          <a:prstDash val="solid"/>
          <a:miter lim="800000"/>
        </a:ln>
        <a:effectLst/>
      </dgm:spPr>
      <dgm:t>
        <a:bodyPr spcFirstLastPara="0" vert="horz" wrap="square" lIns="15240" tIns="7620" rIns="0" bIns="7620" numCol="1" spcCol="1270" anchor="ctr" anchorCtr="0"/>
        <a:lstStyle/>
        <a:p>
          <a:pPr marL="0" lvl="0" indent="0" algn="ctr" defTabSz="533400">
            <a:lnSpc>
              <a:spcPct val="90000"/>
            </a:lnSpc>
            <a:spcBef>
              <a:spcPct val="0"/>
            </a:spcBef>
            <a:spcAft>
              <a:spcPct val="35000"/>
            </a:spcAft>
            <a:buNone/>
          </a:pPr>
          <a:r>
            <a:rPr lang="pt-BR" sz="1200" kern="1200" dirty="0">
              <a:solidFill>
                <a:prstClr val="white"/>
              </a:solidFill>
              <a:latin typeface="Open Sans" panose="020B0604020202020204" charset="0"/>
              <a:ea typeface="Open Sans" panose="020B0604020202020204" charset="0"/>
              <a:cs typeface="Open Sans" panose="020B0604020202020204" charset="0"/>
            </a:rPr>
            <a:t>Planejamento</a:t>
          </a:r>
        </a:p>
      </dgm:t>
    </dgm:pt>
    <dgm:pt modelId="{3C5C26F8-5E2E-428A-A923-9A79D4B59306}" type="par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6BED35DB-5AAF-4458-A990-88AD60814EAC}" type="sib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329120C-BED4-4DA7-B3EA-E3186842C2C1}">
      <dgm:prSet phldrT="[Texto]" custT="1"/>
      <dgm:spPr>
        <a:solidFill>
          <a:srgbClr val="DDDDDD"/>
        </a:solidFill>
        <a:ln w="12700" cap="flat" cmpd="sng" algn="ctr">
          <a:solidFill>
            <a:prstClr val="white">
              <a:hueOff val="0"/>
              <a:satOff val="0"/>
              <a:lumOff val="0"/>
              <a:alphaOff val="0"/>
            </a:prstClr>
          </a:solidFill>
          <a:prstDash val="solid"/>
          <a:miter lim="800000"/>
        </a:ln>
        <a:effectLst/>
      </dgm:spPr>
      <dgm:t>
        <a:bodyPr spcFirstLastPara="0" vert="horz" wrap="square" lIns="15240" tIns="7620" rIns="0" bIns="7620" numCol="1" spcCol="1270" anchor="ctr" anchorCtr="0"/>
        <a:lstStyle/>
        <a:p>
          <a:r>
            <a:rPr lang="pt-BR" sz="1200" kern="1200" dirty="0">
              <a:solidFill>
                <a:prstClr val="white"/>
              </a:solidFill>
              <a:latin typeface="Open Sans" panose="020B0604020202020204" charset="0"/>
              <a:ea typeface="Open Sans" panose="020B0604020202020204" charset="0"/>
              <a:cs typeface="Open Sans" panose="020B0604020202020204" charset="0"/>
            </a:rPr>
            <a:t>Análise</a:t>
          </a:r>
          <a:r>
            <a:rPr lang="pt-BR" sz="1200" kern="1200" dirty="0">
              <a:solidFill>
                <a:srgbClr val="434343"/>
              </a:solidFill>
              <a:latin typeface="Open Sans" panose="020B0604020202020204" charset="0"/>
              <a:ea typeface="Open Sans" panose="020B0604020202020204" charset="0"/>
              <a:cs typeface="Open Sans" panose="020B0604020202020204" charset="0"/>
            </a:rPr>
            <a:t> </a:t>
          </a:r>
          <a:r>
            <a:rPr lang="pt-BR" sz="1200" kern="1200" dirty="0">
              <a:solidFill>
                <a:prstClr val="white"/>
              </a:solidFill>
              <a:latin typeface="Open Sans" panose="020B0604020202020204" charset="0"/>
              <a:ea typeface="Open Sans" panose="020B0604020202020204" charset="0"/>
              <a:cs typeface="Open Sans" panose="020B0604020202020204" charset="0"/>
            </a:rPr>
            <a:t>Exploratória</a:t>
          </a:r>
        </a:p>
      </dgm:t>
    </dgm:pt>
    <dgm:pt modelId="{854268E7-5E51-4913-BDA1-BB438156D8DA}" type="par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D3EE7117-ED33-445A-9FEE-47C841E09875}" type="sib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18F66188-C4C0-4FEA-A5FF-C614B8E66967}">
      <dgm:prSet phldrT="[Texto]" custT="1"/>
      <dgm:spPr>
        <a:solidFill>
          <a:srgbClr val="DDDDDD"/>
        </a:solidFill>
        <a:ln w="12700" cap="flat" cmpd="sng" algn="ctr">
          <a:solidFill>
            <a:prstClr val="white">
              <a:hueOff val="0"/>
              <a:satOff val="0"/>
              <a:lumOff val="0"/>
              <a:alphaOff val="0"/>
            </a:prstClr>
          </a:solidFill>
          <a:prstDash val="solid"/>
          <a:miter lim="800000"/>
        </a:ln>
        <a:effectLst/>
      </dgm:spPr>
      <dgm:t>
        <a:bodyPr spcFirstLastPara="0" vert="horz" wrap="square" lIns="15240" tIns="7620" rIns="0" bIns="7620" numCol="1" spcCol="1270" anchor="ctr" anchorCtr="0"/>
        <a:lstStyle/>
        <a:p>
          <a:r>
            <a:rPr lang="pt-BR" sz="1200" kern="1200" dirty="0">
              <a:solidFill>
                <a:prstClr val="white"/>
              </a:solidFill>
              <a:latin typeface="Open Sans" panose="020B0604020202020204" charset="0"/>
              <a:ea typeface="Open Sans" panose="020B0604020202020204" charset="0"/>
              <a:cs typeface="Open Sans" panose="020B0604020202020204" charset="0"/>
            </a:rPr>
            <a:t>Modelagem</a:t>
          </a:r>
          <a:r>
            <a:rPr lang="pt-BR" sz="1200" kern="1200" dirty="0">
              <a:solidFill>
                <a:srgbClr val="434343"/>
              </a:solidFill>
              <a:latin typeface="Open Sans" panose="020B0604020202020204" charset="0"/>
              <a:ea typeface="Open Sans" panose="020B0604020202020204" charset="0"/>
              <a:cs typeface="Open Sans" panose="020B0604020202020204" charset="0"/>
            </a:rPr>
            <a:t> </a:t>
          </a:r>
          <a:r>
            <a:rPr lang="pt-BR" sz="1200" kern="1200" dirty="0">
              <a:solidFill>
                <a:prstClr val="white"/>
              </a:solidFill>
              <a:latin typeface="Open Sans" panose="020B0604020202020204" charset="0"/>
              <a:ea typeface="Open Sans" panose="020B0604020202020204" charset="0"/>
              <a:cs typeface="Open Sans" panose="020B0604020202020204" charset="0"/>
            </a:rPr>
            <a:t>Estatística</a:t>
          </a:r>
        </a:p>
      </dgm:t>
    </dgm:pt>
    <dgm:pt modelId="{FE5E213A-1C5E-4791-962C-8B0E11936695}" type="par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9EF31C3-1A83-4AEA-AC03-E3C12134BA6C}" type="sib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781E78F-806E-444C-9E3A-7311D41329AA}">
      <dgm:prSet phldrT="[Texto]" custT="1"/>
      <dgm:spPr>
        <a:solidFill>
          <a:srgbClr val="434343">
            <a:alpha val="90000"/>
          </a:srgbClr>
        </a:solidFill>
        <a:ln w="12700" cap="flat" cmpd="sng" algn="ctr">
          <a:solidFill>
            <a:srgbClr val="4472C4">
              <a:alpha val="90000"/>
              <a:tint val="40000"/>
              <a:hueOff val="0"/>
              <a:satOff val="0"/>
              <a:lumOff val="0"/>
              <a:alphaOff val="0"/>
            </a:srgbClr>
          </a:solidFill>
          <a:prstDash val="solid"/>
          <a:miter lim="800000"/>
        </a:ln>
        <a:effectLst/>
      </dgm:spPr>
      <dgm:t>
        <a:bodyPr spcFirstLastPara="0" vert="horz" wrap="square" lIns="15240" tIns="7620" rIns="0" bIns="7620" numCol="1" spcCol="1270" anchor="ctr" anchorCtr="0"/>
        <a:lstStyle/>
        <a:p>
          <a:pPr marL="0" lvl="0" indent="0" algn="ctr" defTabSz="533400">
            <a:lnSpc>
              <a:spcPct val="90000"/>
            </a:lnSpc>
            <a:spcBef>
              <a:spcPct val="0"/>
            </a:spcBef>
            <a:spcAft>
              <a:spcPct val="35000"/>
            </a:spcAft>
            <a:buNone/>
          </a:pPr>
          <a:r>
            <a:rPr lang="pt-BR" sz="1200" kern="1200" dirty="0">
              <a:solidFill>
                <a:prstClr val="white"/>
              </a:solidFill>
              <a:latin typeface="Open Sans" panose="020B0604020202020204" charset="0"/>
              <a:ea typeface="Open Sans" panose="020B0604020202020204" charset="0"/>
              <a:cs typeface="Open Sans" panose="020B0604020202020204" charset="0"/>
            </a:rPr>
            <a:t>Conclusões</a:t>
          </a:r>
        </a:p>
      </dgm:t>
    </dgm:pt>
    <dgm:pt modelId="{B33A90B9-28B1-4669-BD5E-A4159B2F07CA}" type="par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E834171-4910-4700-8D54-AED2B760CFC1}" type="sib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75CE5DE3-BFB2-4B59-9A0D-3A68ACDAA251}">
      <dgm:prSet phldrT="[Texto]" custT="1"/>
      <dgm:spPr>
        <a:solidFill>
          <a:srgbClr val="DDDDDD"/>
        </a:solidFill>
        <a:ln w="12700" cap="flat" cmpd="sng" algn="ctr">
          <a:solidFill>
            <a:prstClr val="white">
              <a:hueOff val="0"/>
              <a:satOff val="0"/>
              <a:lumOff val="0"/>
              <a:alphaOff val="0"/>
            </a:prstClr>
          </a:solidFill>
          <a:prstDash val="solid"/>
          <a:miter lim="800000"/>
        </a:ln>
        <a:effectLst/>
      </dgm:spPr>
      <dgm:t>
        <a:bodyPr spcFirstLastPara="0" vert="horz" wrap="square" lIns="15240" tIns="7620" rIns="0" bIns="7620" numCol="1" spcCol="1270" anchor="ctr" anchorCtr="0"/>
        <a:lstStyle/>
        <a:p>
          <a:pPr marL="0" lvl="0" indent="0" algn="ctr" defTabSz="533400">
            <a:lnSpc>
              <a:spcPct val="90000"/>
            </a:lnSpc>
            <a:spcBef>
              <a:spcPct val="0"/>
            </a:spcBef>
            <a:spcAft>
              <a:spcPct val="35000"/>
            </a:spcAft>
            <a:buNone/>
          </a:pPr>
          <a:r>
            <a:rPr lang="pt-BR" sz="1200" kern="1200" dirty="0">
              <a:solidFill>
                <a:prstClr val="white"/>
              </a:solidFill>
              <a:latin typeface="Open Sans" panose="020B0604020202020204" charset="0"/>
              <a:ea typeface="Open Sans" panose="020B0604020202020204" charset="0"/>
              <a:cs typeface="Open Sans" panose="020B0604020202020204" charset="0"/>
            </a:rPr>
            <a:t>Algoritmos de Inteligência Artificial</a:t>
          </a:r>
        </a:p>
      </dgm:t>
    </dgm:pt>
    <dgm:pt modelId="{36808FBB-181F-4BFA-9932-72E6938514E1}" type="par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CDC90115-5595-4C3F-B3D3-8EE77E543539}" type="sib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29B44EB9-1EBF-4F5E-A671-279A21792503}" type="pres">
      <dgm:prSet presAssocID="{4AEAD979-5050-459E-BD3C-ECAFA3F49A82}" presName="Name0" presStyleCnt="0">
        <dgm:presLayoutVars>
          <dgm:chPref val="3"/>
          <dgm:dir/>
          <dgm:animLvl val="lvl"/>
          <dgm:resizeHandles/>
        </dgm:presLayoutVars>
      </dgm:prSet>
      <dgm:spPr/>
    </dgm:pt>
    <dgm:pt modelId="{59D46D7C-1D49-48EE-8E27-460670D65832}" type="pres">
      <dgm:prSet presAssocID="{CB34E814-D2CB-498C-9534-11C171E4A6F8}" presName="horFlow" presStyleCnt="0"/>
      <dgm:spPr/>
    </dgm:pt>
    <dgm:pt modelId="{2BE19EB6-D866-42A8-B4F8-49C4A18BE19A}" type="pres">
      <dgm:prSet presAssocID="{CB34E814-D2CB-498C-9534-11C171E4A6F8}" presName="bigChev" presStyleLbl="node1" presStyleIdx="0" presStyleCnt="1" custScaleX="82897" custScaleY="82955"/>
      <dgm:spPr>
        <a:xfrm>
          <a:off x="8861" y="1745807"/>
          <a:ext cx="2270726" cy="908925"/>
        </a:xfrm>
        <a:prstGeom prst="chevron">
          <a:avLst/>
        </a:prstGeom>
      </dgm:spPr>
    </dgm:pt>
    <dgm:pt modelId="{D7E369B1-C1FF-48E4-9312-5FF7F64A6630}" type="pres">
      <dgm:prSet presAssocID="{854268E7-5E51-4913-BDA1-BB438156D8DA}" presName="parTrans" presStyleCnt="0"/>
      <dgm:spPr/>
    </dgm:pt>
    <dgm:pt modelId="{AB221D9A-7F37-4CAE-AD4A-F7B2EE76FEFF}" type="pres">
      <dgm:prSet presAssocID="{F329120C-BED4-4DA7-B3EA-E3186842C2C1}" presName="node" presStyleLbl="alignAccFollowNode1" presStyleIdx="0" presStyleCnt="4">
        <dgm:presLayoutVars>
          <dgm:bulletEnabled val="1"/>
        </dgm:presLayoutVars>
      </dgm:prSet>
      <dgm:spPr>
        <a:xfrm>
          <a:off x="1923490" y="1745560"/>
          <a:ext cx="2273547" cy="909419"/>
        </a:xfrm>
        <a:prstGeom prst="chevron">
          <a:avLst/>
        </a:prstGeom>
      </dgm:spPr>
    </dgm:pt>
    <dgm:pt modelId="{2769EE9E-A8E4-438A-84A0-4AAFB0A6BEA7}" type="pres">
      <dgm:prSet presAssocID="{D3EE7117-ED33-445A-9FEE-47C841E09875}" presName="sibTrans" presStyleCnt="0"/>
      <dgm:spPr/>
    </dgm:pt>
    <dgm:pt modelId="{3C02ABC0-7D33-441C-AC29-602574AACD69}" type="pres">
      <dgm:prSet presAssocID="{18F66188-C4C0-4FEA-A5FF-C614B8E66967}" presName="node" presStyleLbl="alignAccFollowNode1" presStyleIdx="1" presStyleCnt="4">
        <dgm:presLayoutVars>
          <dgm:bulletEnabled val="1"/>
        </dgm:presLayoutVars>
      </dgm:prSet>
      <dgm:spPr>
        <a:xfrm>
          <a:off x="3878740" y="1745560"/>
          <a:ext cx="2273547" cy="909419"/>
        </a:xfrm>
        <a:prstGeom prst="chevron">
          <a:avLst/>
        </a:prstGeom>
      </dgm:spPr>
    </dgm:pt>
    <dgm:pt modelId="{99F4903A-E4A0-4F22-8D7E-EC2F148B1BF6}" type="pres">
      <dgm:prSet presAssocID="{F9EF31C3-1A83-4AEA-AC03-E3C12134BA6C}" presName="sibTrans" presStyleCnt="0"/>
      <dgm:spPr/>
    </dgm:pt>
    <dgm:pt modelId="{5911DBFA-F4D6-4978-B5B3-9802DED67E7B}" type="pres">
      <dgm:prSet presAssocID="{75CE5DE3-BFB2-4B59-9A0D-3A68ACDAA251}" presName="node" presStyleLbl="alignAccFollowNode1" presStyleIdx="2" presStyleCnt="4">
        <dgm:presLayoutVars>
          <dgm:bulletEnabled val="1"/>
        </dgm:presLayoutVars>
      </dgm:prSet>
      <dgm:spPr>
        <a:xfrm>
          <a:off x="5833991" y="1745560"/>
          <a:ext cx="2273547" cy="909419"/>
        </a:xfrm>
        <a:prstGeom prst="chevron">
          <a:avLst/>
        </a:prstGeom>
      </dgm:spPr>
    </dgm:pt>
    <dgm:pt modelId="{D740A910-8DA6-44F8-8ED7-0C498947549E}" type="pres">
      <dgm:prSet presAssocID="{CDC90115-5595-4C3F-B3D3-8EE77E543539}" presName="sibTrans" presStyleCnt="0"/>
      <dgm:spPr/>
    </dgm:pt>
    <dgm:pt modelId="{09080E76-2DC4-4372-84BC-05C05B395057}" type="pres">
      <dgm:prSet presAssocID="{9781E78F-806E-444C-9E3A-7311D41329AA}" presName="node" presStyleLbl="alignAccFollowNode1" presStyleIdx="3" presStyleCnt="4">
        <dgm:presLayoutVars>
          <dgm:bulletEnabled val="1"/>
        </dgm:presLayoutVars>
      </dgm:prSet>
      <dgm:spPr>
        <a:xfrm>
          <a:off x="7789242" y="1745560"/>
          <a:ext cx="2273547" cy="909419"/>
        </a:xfrm>
        <a:prstGeom prst="chevron">
          <a:avLst/>
        </a:prstGeom>
      </dgm:spPr>
    </dgm:pt>
  </dgm:ptLst>
  <dgm:cxnLst>
    <dgm:cxn modelId="{499C5C36-2A67-400D-8F52-F13ABA1E38E7}" type="presOf" srcId="{18F66188-C4C0-4FEA-A5FF-C614B8E66967}" destId="{3C02ABC0-7D33-441C-AC29-602574AACD69}" srcOrd="0" destOrd="0" presId="urn:microsoft.com/office/officeart/2005/8/layout/lProcess3"/>
    <dgm:cxn modelId="{4203DF59-D3CE-4B01-9FA8-047D2F13B83D}" type="presOf" srcId="{CB34E814-D2CB-498C-9534-11C171E4A6F8}" destId="{2BE19EB6-D866-42A8-B4F8-49C4A18BE19A}" srcOrd="0" destOrd="0" presId="urn:microsoft.com/office/officeart/2005/8/layout/lProcess3"/>
    <dgm:cxn modelId="{654D2283-A471-44C4-BA88-EE56C385C007}" type="presOf" srcId="{75CE5DE3-BFB2-4B59-9A0D-3A68ACDAA251}" destId="{5911DBFA-F4D6-4978-B5B3-9802DED67E7B}" srcOrd="0" destOrd="0" presId="urn:microsoft.com/office/officeart/2005/8/layout/lProcess3"/>
    <dgm:cxn modelId="{07434C84-C7DC-4954-95F4-1F0E4A4AFD38}" type="presOf" srcId="{9781E78F-806E-444C-9E3A-7311D41329AA}" destId="{09080E76-2DC4-4372-84BC-05C05B395057}" srcOrd="0" destOrd="0" presId="urn:microsoft.com/office/officeart/2005/8/layout/lProcess3"/>
    <dgm:cxn modelId="{38215091-779E-45CF-8968-7E494B93AA74}" srcId="{CB34E814-D2CB-498C-9534-11C171E4A6F8}" destId="{F329120C-BED4-4DA7-B3EA-E3186842C2C1}" srcOrd="0" destOrd="0" parTransId="{854268E7-5E51-4913-BDA1-BB438156D8DA}" sibTransId="{D3EE7117-ED33-445A-9FEE-47C841E09875}"/>
    <dgm:cxn modelId="{759903D8-00FC-459F-A6F0-C5DADE14D3E3}" srcId="{CB34E814-D2CB-498C-9534-11C171E4A6F8}" destId="{9781E78F-806E-444C-9E3A-7311D41329AA}" srcOrd="3" destOrd="0" parTransId="{B33A90B9-28B1-4669-BD5E-A4159B2F07CA}" sibTransId="{9E834171-4910-4700-8D54-AED2B760CFC1}"/>
    <dgm:cxn modelId="{5B9D40E1-3FF9-4FCA-BD96-544CDF008EF6}" srcId="{CB34E814-D2CB-498C-9534-11C171E4A6F8}" destId="{75CE5DE3-BFB2-4B59-9A0D-3A68ACDAA251}" srcOrd="2" destOrd="0" parTransId="{36808FBB-181F-4BFA-9932-72E6938514E1}" sibTransId="{CDC90115-5595-4C3F-B3D3-8EE77E543539}"/>
    <dgm:cxn modelId="{2A5129E5-75F7-49E2-BA45-7ABDB4267803}" srcId="{CB34E814-D2CB-498C-9534-11C171E4A6F8}" destId="{18F66188-C4C0-4FEA-A5FF-C614B8E66967}" srcOrd="1" destOrd="0" parTransId="{FE5E213A-1C5E-4791-962C-8B0E11936695}" sibTransId="{F9EF31C3-1A83-4AEA-AC03-E3C12134BA6C}"/>
    <dgm:cxn modelId="{83F767E8-FD4F-4326-ABC0-CB82F8F4AE0E}" type="presOf" srcId="{F329120C-BED4-4DA7-B3EA-E3186842C2C1}" destId="{AB221D9A-7F37-4CAE-AD4A-F7B2EE76FEFF}" srcOrd="0" destOrd="0" presId="urn:microsoft.com/office/officeart/2005/8/layout/lProcess3"/>
    <dgm:cxn modelId="{E4E72FF5-5750-4B94-9BD4-E7394FA9A7F4}" type="presOf" srcId="{4AEAD979-5050-459E-BD3C-ECAFA3F49A82}" destId="{29B44EB9-1EBF-4F5E-A671-279A21792503}" srcOrd="0" destOrd="0" presId="urn:microsoft.com/office/officeart/2005/8/layout/lProcess3"/>
    <dgm:cxn modelId="{410E58F5-F9C0-4E3D-8CAB-6E47A51F42D4}" srcId="{4AEAD979-5050-459E-BD3C-ECAFA3F49A82}" destId="{CB34E814-D2CB-498C-9534-11C171E4A6F8}" srcOrd="0" destOrd="0" parTransId="{3C5C26F8-5E2E-428A-A923-9A79D4B59306}" sibTransId="{6BED35DB-5AAF-4458-A990-88AD60814EAC}"/>
    <dgm:cxn modelId="{2E610064-D98B-4DB9-98A4-AC94ABC5D50F}" type="presParOf" srcId="{29B44EB9-1EBF-4F5E-A671-279A21792503}" destId="{59D46D7C-1D49-48EE-8E27-460670D65832}" srcOrd="0" destOrd="0" presId="urn:microsoft.com/office/officeart/2005/8/layout/lProcess3"/>
    <dgm:cxn modelId="{FBF2B4F6-924D-4AFC-B1A3-DF0B1EE5A8F9}" type="presParOf" srcId="{59D46D7C-1D49-48EE-8E27-460670D65832}" destId="{2BE19EB6-D866-42A8-B4F8-49C4A18BE19A}" srcOrd="0" destOrd="0" presId="urn:microsoft.com/office/officeart/2005/8/layout/lProcess3"/>
    <dgm:cxn modelId="{0BFBD177-23C7-447F-8FB6-CF1801E36F84}" type="presParOf" srcId="{59D46D7C-1D49-48EE-8E27-460670D65832}" destId="{D7E369B1-C1FF-48E4-9312-5FF7F64A6630}" srcOrd="1" destOrd="0" presId="urn:microsoft.com/office/officeart/2005/8/layout/lProcess3"/>
    <dgm:cxn modelId="{A3A29511-C3A1-4840-B516-3A298130FB0D}" type="presParOf" srcId="{59D46D7C-1D49-48EE-8E27-460670D65832}" destId="{AB221D9A-7F37-4CAE-AD4A-F7B2EE76FEFF}" srcOrd="2" destOrd="0" presId="urn:microsoft.com/office/officeart/2005/8/layout/lProcess3"/>
    <dgm:cxn modelId="{A53F8148-49C9-49E9-95E7-ED2EBCBFF788}" type="presParOf" srcId="{59D46D7C-1D49-48EE-8E27-460670D65832}" destId="{2769EE9E-A8E4-438A-84A0-4AAFB0A6BEA7}" srcOrd="3" destOrd="0" presId="urn:microsoft.com/office/officeart/2005/8/layout/lProcess3"/>
    <dgm:cxn modelId="{E7AABAF3-A340-4382-90F1-5F77FA1E1311}" type="presParOf" srcId="{59D46D7C-1D49-48EE-8E27-460670D65832}" destId="{3C02ABC0-7D33-441C-AC29-602574AACD69}" srcOrd="4" destOrd="0" presId="urn:microsoft.com/office/officeart/2005/8/layout/lProcess3"/>
    <dgm:cxn modelId="{EAC752ED-3229-421F-87E9-72A0FEC8F39D}" type="presParOf" srcId="{59D46D7C-1D49-48EE-8E27-460670D65832}" destId="{99F4903A-E4A0-4F22-8D7E-EC2F148B1BF6}" srcOrd="5" destOrd="0" presId="urn:microsoft.com/office/officeart/2005/8/layout/lProcess3"/>
    <dgm:cxn modelId="{0E4B8075-5B2F-4A52-A35E-6955962EDFB4}" type="presParOf" srcId="{59D46D7C-1D49-48EE-8E27-460670D65832}" destId="{5911DBFA-F4D6-4978-B5B3-9802DED67E7B}" srcOrd="6" destOrd="0" presId="urn:microsoft.com/office/officeart/2005/8/layout/lProcess3"/>
    <dgm:cxn modelId="{067D256C-6602-4BD3-A68F-755E9CDA1173}" type="presParOf" srcId="{59D46D7C-1D49-48EE-8E27-460670D65832}" destId="{D740A910-8DA6-44F8-8ED7-0C498947549E}" srcOrd="7" destOrd="0" presId="urn:microsoft.com/office/officeart/2005/8/layout/lProcess3"/>
    <dgm:cxn modelId="{FCD472C3-A702-4399-A205-4DEFCE1600B1}" type="presParOf" srcId="{59D46D7C-1D49-48EE-8E27-460670D65832}" destId="{09080E76-2DC4-4372-84BC-05C05B395057}" srcOrd="8"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AEAD979-5050-459E-BD3C-ECAFA3F49A82}"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pt-BR"/>
        </a:p>
      </dgm:t>
    </dgm:pt>
    <dgm:pt modelId="{CB34E814-D2CB-498C-9534-11C171E4A6F8}">
      <dgm:prSet phldrT="[Texto]" custT="1"/>
      <dgm:spPr>
        <a:solidFill>
          <a:srgbClr val="02BAB1"/>
        </a:solidFill>
      </dgm:spPr>
      <dgm:t>
        <a:bodyPr/>
        <a:lstStyle/>
        <a:p>
          <a:r>
            <a:rPr lang="pt-BR" sz="1200" dirty="0">
              <a:solidFill>
                <a:srgbClr val="434343"/>
              </a:solidFill>
              <a:latin typeface="Open Sans" panose="020B0604020202020204" charset="0"/>
              <a:ea typeface="Open Sans" panose="020B0604020202020204" charset="0"/>
              <a:cs typeface="Open Sans" panose="020B0604020202020204" charset="0"/>
            </a:rPr>
            <a:t>Recebidas</a:t>
          </a:r>
        </a:p>
        <a:p>
          <a:r>
            <a:rPr lang="pt-BR" sz="1200" dirty="0">
              <a:solidFill>
                <a:srgbClr val="434343"/>
              </a:solidFill>
              <a:latin typeface="Open Sans" panose="020B0604020202020204" charset="0"/>
              <a:ea typeface="Open Sans" panose="020B0604020202020204" charset="0"/>
              <a:cs typeface="Open Sans" panose="020B0604020202020204" charset="0"/>
            </a:rPr>
            <a:t>300</a:t>
          </a:r>
        </a:p>
      </dgm:t>
    </dgm:pt>
    <dgm:pt modelId="{3C5C26F8-5E2E-428A-A923-9A79D4B59306}" type="par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6BED35DB-5AAF-4458-A990-88AD60814EAC}" type="sib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329120C-BED4-4DA7-B3EA-E3186842C2C1}">
      <dgm:prSet phldrT="[Texto]" custT="1"/>
      <dgm:spPr>
        <a:solidFill>
          <a:srgbClr val="6ADBD9">
            <a:alpha val="89804"/>
          </a:srgbClr>
        </a:solidFill>
      </dgm:spPr>
      <dgm:t>
        <a:bodyPr/>
        <a:lstStyle/>
        <a:p>
          <a:r>
            <a:rPr lang="pt-BR" sz="1200" dirty="0">
              <a:solidFill>
                <a:srgbClr val="434343"/>
              </a:solidFill>
              <a:latin typeface="Open Sans" panose="020B0604020202020204" charset="0"/>
              <a:ea typeface="Open Sans" panose="020B0604020202020204" charset="0"/>
              <a:cs typeface="Open Sans" panose="020B0604020202020204" charset="0"/>
            </a:rPr>
            <a:t>Construídas</a:t>
          </a:r>
        </a:p>
        <a:p>
          <a:r>
            <a:rPr lang="pt-BR" sz="1200" dirty="0">
              <a:solidFill>
                <a:srgbClr val="434343"/>
              </a:solidFill>
              <a:latin typeface="Open Sans" panose="020B0604020202020204" charset="0"/>
              <a:ea typeface="Open Sans" panose="020B0604020202020204" charset="0"/>
              <a:cs typeface="Open Sans" panose="020B0604020202020204" charset="0"/>
            </a:rPr>
            <a:t>+30 = 330</a:t>
          </a:r>
        </a:p>
      </dgm:t>
    </dgm:pt>
    <dgm:pt modelId="{854268E7-5E51-4913-BDA1-BB438156D8DA}" type="par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D3EE7117-ED33-445A-9FEE-47C841E09875}" type="sib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18F66188-C4C0-4FEA-A5FF-C614B8E66967}">
      <dgm:prSet phldrT="[Texto]" custT="1"/>
      <dgm:spPr>
        <a:solidFill>
          <a:srgbClr val="CCECFF">
            <a:alpha val="89804"/>
          </a:srgbClr>
        </a:solidFill>
      </dgm:spPr>
      <dgm:t>
        <a:bodyPr/>
        <a:lstStyle/>
        <a:p>
          <a:r>
            <a:rPr lang="pt-BR" sz="1200" dirty="0">
              <a:solidFill>
                <a:srgbClr val="434343"/>
              </a:solidFill>
              <a:latin typeface="Open Sans" panose="020B0604020202020204" charset="0"/>
              <a:ea typeface="Open Sans" panose="020B0604020202020204" charset="0"/>
              <a:cs typeface="Open Sans" panose="020B0604020202020204" charset="0"/>
            </a:rPr>
            <a:t>Análise Exploratória </a:t>
          </a:r>
        </a:p>
        <a:p>
          <a:r>
            <a:rPr lang="pt-BR" sz="1200" dirty="0">
              <a:solidFill>
                <a:srgbClr val="434343"/>
              </a:solidFill>
              <a:latin typeface="Open Sans" panose="020B0604020202020204" charset="0"/>
              <a:ea typeface="Open Sans" panose="020B0604020202020204" charset="0"/>
              <a:cs typeface="Open Sans" panose="020B0604020202020204" charset="0"/>
            </a:rPr>
            <a:t>290</a:t>
          </a:r>
        </a:p>
      </dgm:t>
    </dgm:pt>
    <dgm:pt modelId="{FE5E213A-1C5E-4791-962C-8B0E11936695}" type="par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9EF31C3-1A83-4AEA-AC03-E3C12134BA6C}" type="sib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781E78F-806E-444C-9E3A-7311D41329AA}">
      <dgm:prSet phldrT="[Texto]" custT="1"/>
      <dgm:spPr>
        <a:solidFill>
          <a:srgbClr val="434343">
            <a:alpha val="90000"/>
          </a:srgbClr>
        </a:solidFill>
      </dgm:spPr>
      <dgm:t>
        <a:bodyPr/>
        <a:lstStyle/>
        <a:p>
          <a:r>
            <a:rPr lang="pt-BR" sz="1200" dirty="0">
              <a:latin typeface="Open Sans" panose="020B0604020202020204" charset="0"/>
              <a:ea typeface="Open Sans" panose="020B0604020202020204" charset="0"/>
              <a:cs typeface="Open Sans" panose="020B0604020202020204" charset="0"/>
            </a:rPr>
            <a:t>Modelo final </a:t>
          </a:r>
        </a:p>
        <a:p>
          <a:r>
            <a:rPr lang="pt-BR" sz="1200" dirty="0">
              <a:latin typeface="Open Sans" panose="020B0604020202020204" charset="0"/>
              <a:ea typeface="Open Sans" panose="020B0604020202020204" charset="0"/>
              <a:cs typeface="Open Sans" panose="020B0604020202020204" charset="0"/>
            </a:rPr>
            <a:t>17</a:t>
          </a:r>
        </a:p>
      </dgm:t>
    </dgm:pt>
    <dgm:pt modelId="{B33A90B9-28B1-4669-BD5E-A4159B2F07CA}" type="par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E834171-4910-4700-8D54-AED2B760CFC1}" type="sib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75CE5DE3-BFB2-4B59-9A0D-3A68ACDAA251}">
      <dgm:prSet phldrT="[Texto]" custT="1"/>
      <dgm:spPr>
        <a:solidFill>
          <a:schemeClr val="bg1">
            <a:lumMod val="65000"/>
            <a:alpha val="89804"/>
          </a:schemeClr>
        </a:solidFill>
      </dgm:spPr>
      <dgm:t>
        <a:bodyPr/>
        <a:lstStyle/>
        <a:p>
          <a:r>
            <a:rPr lang="pt-BR" sz="1200" dirty="0">
              <a:latin typeface="Open Sans" panose="020B0604020202020204" charset="0"/>
              <a:ea typeface="Open Sans" panose="020B0604020202020204" charset="0"/>
              <a:cs typeface="Open Sans" panose="020B0604020202020204" charset="0"/>
            </a:rPr>
            <a:t>Análise bivariada</a:t>
          </a:r>
        </a:p>
        <a:p>
          <a:r>
            <a:rPr lang="pt-BR" sz="1200" dirty="0">
              <a:latin typeface="Open Sans" panose="020B0604020202020204" charset="0"/>
              <a:ea typeface="Open Sans" panose="020B0604020202020204" charset="0"/>
              <a:cs typeface="Open Sans" panose="020B0604020202020204" charset="0"/>
            </a:rPr>
            <a:t>200</a:t>
          </a:r>
        </a:p>
      </dgm:t>
    </dgm:pt>
    <dgm:pt modelId="{36808FBB-181F-4BFA-9932-72E6938514E1}" type="par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CDC90115-5595-4C3F-B3D3-8EE77E543539}" type="sib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29B44EB9-1EBF-4F5E-A671-279A21792503}" type="pres">
      <dgm:prSet presAssocID="{4AEAD979-5050-459E-BD3C-ECAFA3F49A82}" presName="Name0" presStyleCnt="0">
        <dgm:presLayoutVars>
          <dgm:chPref val="3"/>
          <dgm:dir/>
          <dgm:animLvl val="lvl"/>
          <dgm:resizeHandles/>
        </dgm:presLayoutVars>
      </dgm:prSet>
      <dgm:spPr/>
    </dgm:pt>
    <dgm:pt modelId="{59D46D7C-1D49-48EE-8E27-460670D65832}" type="pres">
      <dgm:prSet presAssocID="{CB34E814-D2CB-498C-9534-11C171E4A6F8}" presName="horFlow" presStyleCnt="0"/>
      <dgm:spPr/>
    </dgm:pt>
    <dgm:pt modelId="{2BE19EB6-D866-42A8-B4F8-49C4A18BE19A}" type="pres">
      <dgm:prSet presAssocID="{CB34E814-D2CB-498C-9534-11C171E4A6F8}" presName="bigChev" presStyleLbl="node1" presStyleIdx="0" presStyleCnt="1"/>
      <dgm:spPr/>
    </dgm:pt>
    <dgm:pt modelId="{D7E369B1-C1FF-48E4-9312-5FF7F64A6630}" type="pres">
      <dgm:prSet presAssocID="{854268E7-5E51-4913-BDA1-BB438156D8DA}" presName="parTrans" presStyleCnt="0"/>
      <dgm:spPr/>
    </dgm:pt>
    <dgm:pt modelId="{AB221D9A-7F37-4CAE-AD4A-F7B2EE76FEFF}" type="pres">
      <dgm:prSet presAssocID="{F329120C-BED4-4DA7-B3EA-E3186842C2C1}" presName="node" presStyleLbl="alignAccFollowNode1" presStyleIdx="0" presStyleCnt="4">
        <dgm:presLayoutVars>
          <dgm:bulletEnabled val="1"/>
        </dgm:presLayoutVars>
      </dgm:prSet>
      <dgm:spPr/>
    </dgm:pt>
    <dgm:pt modelId="{2769EE9E-A8E4-438A-84A0-4AAFB0A6BEA7}" type="pres">
      <dgm:prSet presAssocID="{D3EE7117-ED33-445A-9FEE-47C841E09875}" presName="sibTrans" presStyleCnt="0"/>
      <dgm:spPr/>
    </dgm:pt>
    <dgm:pt modelId="{3C02ABC0-7D33-441C-AC29-602574AACD69}" type="pres">
      <dgm:prSet presAssocID="{18F66188-C4C0-4FEA-A5FF-C614B8E66967}" presName="node" presStyleLbl="alignAccFollowNode1" presStyleIdx="1" presStyleCnt="4">
        <dgm:presLayoutVars>
          <dgm:bulletEnabled val="1"/>
        </dgm:presLayoutVars>
      </dgm:prSet>
      <dgm:spPr/>
    </dgm:pt>
    <dgm:pt modelId="{99F4903A-E4A0-4F22-8D7E-EC2F148B1BF6}" type="pres">
      <dgm:prSet presAssocID="{F9EF31C3-1A83-4AEA-AC03-E3C12134BA6C}" presName="sibTrans" presStyleCnt="0"/>
      <dgm:spPr/>
    </dgm:pt>
    <dgm:pt modelId="{5911DBFA-F4D6-4978-B5B3-9802DED67E7B}" type="pres">
      <dgm:prSet presAssocID="{75CE5DE3-BFB2-4B59-9A0D-3A68ACDAA251}" presName="node" presStyleLbl="alignAccFollowNode1" presStyleIdx="2" presStyleCnt="4">
        <dgm:presLayoutVars>
          <dgm:bulletEnabled val="1"/>
        </dgm:presLayoutVars>
      </dgm:prSet>
      <dgm:spPr/>
    </dgm:pt>
    <dgm:pt modelId="{D740A910-8DA6-44F8-8ED7-0C498947549E}" type="pres">
      <dgm:prSet presAssocID="{CDC90115-5595-4C3F-B3D3-8EE77E543539}" presName="sibTrans" presStyleCnt="0"/>
      <dgm:spPr/>
    </dgm:pt>
    <dgm:pt modelId="{09080E76-2DC4-4372-84BC-05C05B395057}" type="pres">
      <dgm:prSet presAssocID="{9781E78F-806E-444C-9E3A-7311D41329AA}" presName="node" presStyleLbl="alignAccFollowNode1" presStyleIdx="3" presStyleCnt="4">
        <dgm:presLayoutVars>
          <dgm:bulletEnabled val="1"/>
        </dgm:presLayoutVars>
      </dgm:prSet>
      <dgm:spPr/>
    </dgm:pt>
  </dgm:ptLst>
  <dgm:cxnLst>
    <dgm:cxn modelId="{499C5C36-2A67-400D-8F52-F13ABA1E38E7}" type="presOf" srcId="{18F66188-C4C0-4FEA-A5FF-C614B8E66967}" destId="{3C02ABC0-7D33-441C-AC29-602574AACD69}" srcOrd="0" destOrd="0" presId="urn:microsoft.com/office/officeart/2005/8/layout/lProcess3"/>
    <dgm:cxn modelId="{4203DF59-D3CE-4B01-9FA8-047D2F13B83D}" type="presOf" srcId="{CB34E814-D2CB-498C-9534-11C171E4A6F8}" destId="{2BE19EB6-D866-42A8-B4F8-49C4A18BE19A}" srcOrd="0" destOrd="0" presId="urn:microsoft.com/office/officeart/2005/8/layout/lProcess3"/>
    <dgm:cxn modelId="{654D2283-A471-44C4-BA88-EE56C385C007}" type="presOf" srcId="{75CE5DE3-BFB2-4B59-9A0D-3A68ACDAA251}" destId="{5911DBFA-F4D6-4978-B5B3-9802DED67E7B}" srcOrd="0" destOrd="0" presId="urn:microsoft.com/office/officeart/2005/8/layout/lProcess3"/>
    <dgm:cxn modelId="{07434C84-C7DC-4954-95F4-1F0E4A4AFD38}" type="presOf" srcId="{9781E78F-806E-444C-9E3A-7311D41329AA}" destId="{09080E76-2DC4-4372-84BC-05C05B395057}" srcOrd="0" destOrd="0" presId="urn:microsoft.com/office/officeart/2005/8/layout/lProcess3"/>
    <dgm:cxn modelId="{38215091-779E-45CF-8968-7E494B93AA74}" srcId="{CB34E814-D2CB-498C-9534-11C171E4A6F8}" destId="{F329120C-BED4-4DA7-B3EA-E3186842C2C1}" srcOrd="0" destOrd="0" parTransId="{854268E7-5E51-4913-BDA1-BB438156D8DA}" sibTransId="{D3EE7117-ED33-445A-9FEE-47C841E09875}"/>
    <dgm:cxn modelId="{759903D8-00FC-459F-A6F0-C5DADE14D3E3}" srcId="{CB34E814-D2CB-498C-9534-11C171E4A6F8}" destId="{9781E78F-806E-444C-9E3A-7311D41329AA}" srcOrd="3" destOrd="0" parTransId="{B33A90B9-28B1-4669-BD5E-A4159B2F07CA}" sibTransId="{9E834171-4910-4700-8D54-AED2B760CFC1}"/>
    <dgm:cxn modelId="{5B9D40E1-3FF9-4FCA-BD96-544CDF008EF6}" srcId="{CB34E814-D2CB-498C-9534-11C171E4A6F8}" destId="{75CE5DE3-BFB2-4B59-9A0D-3A68ACDAA251}" srcOrd="2" destOrd="0" parTransId="{36808FBB-181F-4BFA-9932-72E6938514E1}" sibTransId="{CDC90115-5595-4C3F-B3D3-8EE77E543539}"/>
    <dgm:cxn modelId="{2A5129E5-75F7-49E2-BA45-7ABDB4267803}" srcId="{CB34E814-D2CB-498C-9534-11C171E4A6F8}" destId="{18F66188-C4C0-4FEA-A5FF-C614B8E66967}" srcOrd="1" destOrd="0" parTransId="{FE5E213A-1C5E-4791-962C-8B0E11936695}" sibTransId="{F9EF31C3-1A83-4AEA-AC03-E3C12134BA6C}"/>
    <dgm:cxn modelId="{83F767E8-FD4F-4326-ABC0-CB82F8F4AE0E}" type="presOf" srcId="{F329120C-BED4-4DA7-B3EA-E3186842C2C1}" destId="{AB221D9A-7F37-4CAE-AD4A-F7B2EE76FEFF}" srcOrd="0" destOrd="0" presId="urn:microsoft.com/office/officeart/2005/8/layout/lProcess3"/>
    <dgm:cxn modelId="{E4E72FF5-5750-4B94-9BD4-E7394FA9A7F4}" type="presOf" srcId="{4AEAD979-5050-459E-BD3C-ECAFA3F49A82}" destId="{29B44EB9-1EBF-4F5E-A671-279A21792503}" srcOrd="0" destOrd="0" presId="urn:microsoft.com/office/officeart/2005/8/layout/lProcess3"/>
    <dgm:cxn modelId="{410E58F5-F9C0-4E3D-8CAB-6E47A51F42D4}" srcId="{4AEAD979-5050-459E-BD3C-ECAFA3F49A82}" destId="{CB34E814-D2CB-498C-9534-11C171E4A6F8}" srcOrd="0" destOrd="0" parTransId="{3C5C26F8-5E2E-428A-A923-9A79D4B59306}" sibTransId="{6BED35DB-5AAF-4458-A990-88AD60814EAC}"/>
    <dgm:cxn modelId="{2E610064-D98B-4DB9-98A4-AC94ABC5D50F}" type="presParOf" srcId="{29B44EB9-1EBF-4F5E-A671-279A21792503}" destId="{59D46D7C-1D49-48EE-8E27-460670D65832}" srcOrd="0" destOrd="0" presId="urn:microsoft.com/office/officeart/2005/8/layout/lProcess3"/>
    <dgm:cxn modelId="{FBF2B4F6-924D-4AFC-B1A3-DF0B1EE5A8F9}" type="presParOf" srcId="{59D46D7C-1D49-48EE-8E27-460670D65832}" destId="{2BE19EB6-D866-42A8-B4F8-49C4A18BE19A}" srcOrd="0" destOrd="0" presId="urn:microsoft.com/office/officeart/2005/8/layout/lProcess3"/>
    <dgm:cxn modelId="{0BFBD177-23C7-447F-8FB6-CF1801E36F84}" type="presParOf" srcId="{59D46D7C-1D49-48EE-8E27-460670D65832}" destId="{D7E369B1-C1FF-48E4-9312-5FF7F64A6630}" srcOrd="1" destOrd="0" presId="urn:microsoft.com/office/officeart/2005/8/layout/lProcess3"/>
    <dgm:cxn modelId="{A3A29511-C3A1-4840-B516-3A298130FB0D}" type="presParOf" srcId="{59D46D7C-1D49-48EE-8E27-460670D65832}" destId="{AB221D9A-7F37-4CAE-AD4A-F7B2EE76FEFF}" srcOrd="2" destOrd="0" presId="urn:microsoft.com/office/officeart/2005/8/layout/lProcess3"/>
    <dgm:cxn modelId="{A53F8148-49C9-49E9-95E7-ED2EBCBFF788}" type="presParOf" srcId="{59D46D7C-1D49-48EE-8E27-460670D65832}" destId="{2769EE9E-A8E4-438A-84A0-4AAFB0A6BEA7}" srcOrd="3" destOrd="0" presId="urn:microsoft.com/office/officeart/2005/8/layout/lProcess3"/>
    <dgm:cxn modelId="{E7AABAF3-A340-4382-90F1-5F77FA1E1311}" type="presParOf" srcId="{59D46D7C-1D49-48EE-8E27-460670D65832}" destId="{3C02ABC0-7D33-441C-AC29-602574AACD69}" srcOrd="4" destOrd="0" presId="urn:microsoft.com/office/officeart/2005/8/layout/lProcess3"/>
    <dgm:cxn modelId="{EAC752ED-3229-421F-87E9-72A0FEC8F39D}" type="presParOf" srcId="{59D46D7C-1D49-48EE-8E27-460670D65832}" destId="{99F4903A-E4A0-4F22-8D7E-EC2F148B1BF6}" srcOrd="5" destOrd="0" presId="urn:microsoft.com/office/officeart/2005/8/layout/lProcess3"/>
    <dgm:cxn modelId="{0E4B8075-5B2F-4A52-A35E-6955962EDFB4}" type="presParOf" srcId="{59D46D7C-1D49-48EE-8E27-460670D65832}" destId="{5911DBFA-F4D6-4978-B5B3-9802DED67E7B}" srcOrd="6" destOrd="0" presId="urn:microsoft.com/office/officeart/2005/8/layout/lProcess3"/>
    <dgm:cxn modelId="{067D256C-6602-4BD3-A68F-755E9CDA1173}" type="presParOf" srcId="{59D46D7C-1D49-48EE-8E27-460670D65832}" destId="{D740A910-8DA6-44F8-8ED7-0C498947549E}" srcOrd="7" destOrd="0" presId="urn:microsoft.com/office/officeart/2005/8/layout/lProcess3"/>
    <dgm:cxn modelId="{FCD472C3-A702-4399-A205-4DEFCE1600B1}" type="presParOf" srcId="{59D46D7C-1D49-48EE-8E27-460670D65832}" destId="{09080E76-2DC4-4372-84BC-05C05B395057}" srcOrd="8"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AEAD979-5050-459E-BD3C-ECAFA3F49A82}"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pt-BR"/>
        </a:p>
      </dgm:t>
    </dgm:pt>
    <dgm:pt modelId="{CB34E814-D2CB-498C-9534-11C171E4A6F8}">
      <dgm:prSet phldrT="[Texto]" phldr="1" custT="1"/>
      <dgm:spPr>
        <a:solidFill>
          <a:srgbClr val="02BAB1"/>
        </a:solidFill>
      </dgm:spPr>
      <dgm:t>
        <a:bodyPr/>
        <a:lstStyle/>
        <a:p>
          <a:endParaRPr lang="pt-BR" sz="1800" dirty="0">
            <a:solidFill>
              <a:srgbClr val="434343"/>
            </a:solidFill>
            <a:latin typeface="Open Sans" panose="020B0604020202020204" charset="0"/>
            <a:ea typeface="Open Sans" panose="020B0604020202020204" charset="0"/>
            <a:cs typeface="Open Sans" panose="020B0604020202020204" charset="0"/>
          </a:endParaRPr>
        </a:p>
      </dgm:t>
    </dgm:pt>
    <dgm:pt modelId="{3C5C26F8-5E2E-428A-A923-9A79D4B59306}" type="parTrans" cxnId="{410E58F5-F9C0-4E3D-8CAB-6E47A51F42D4}">
      <dgm:prSet/>
      <dgm:spPr/>
      <dgm:t>
        <a:bodyPr/>
        <a:lstStyle/>
        <a:p>
          <a:endParaRPr lang="pt-BR" sz="1100">
            <a:latin typeface="Open Sans" panose="020B0604020202020204" charset="0"/>
            <a:ea typeface="Open Sans" panose="020B0604020202020204" charset="0"/>
            <a:cs typeface="Open Sans" panose="020B0604020202020204" charset="0"/>
          </a:endParaRPr>
        </a:p>
      </dgm:t>
    </dgm:pt>
    <dgm:pt modelId="{6BED35DB-5AAF-4458-A990-88AD60814EAC}" type="sibTrans" cxnId="{410E58F5-F9C0-4E3D-8CAB-6E47A51F42D4}">
      <dgm:prSet/>
      <dgm:spPr/>
      <dgm:t>
        <a:bodyPr/>
        <a:lstStyle/>
        <a:p>
          <a:endParaRPr lang="pt-BR" sz="1100">
            <a:latin typeface="Open Sans" panose="020B0604020202020204" charset="0"/>
            <a:ea typeface="Open Sans" panose="020B0604020202020204" charset="0"/>
            <a:cs typeface="Open Sans" panose="020B0604020202020204" charset="0"/>
          </a:endParaRPr>
        </a:p>
      </dgm:t>
    </dgm:pt>
    <dgm:pt modelId="{F329120C-BED4-4DA7-B3EA-E3186842C2C1}">
      <dgm:prSet phldrT="[Texto]" phldr="1" custT="1"/>
      <dgm:spPr>
        <a:solidFill>
          <a:srgbClr val="6ADBD9">
            <a:alpha val="89804"/>
          </a:srgbClr>
        </a:solidFill>
      </dgm:spPr>
      <dgm:t>
        <a:bodyPr/>
        <a:lstStyle/>
        <a:p>
          <a:endParaRPr lang="pt-BR" sz="1600">
            <a:solidFill>
              <a:srgbClr val="434343"/>
            </a:solidFill>
            <a:latin typeface="Open Sans" panose="020B0604020202020204" charset="0"/>
            <a:ea typeface="Open Sans" panose="020B0604020202020204" charset="0"/>
            <a:cs typeface="Open Sans" panose="020B0604020202020204" charset="0"/>
          </a:endParaRPr>
        </a:p>
      </dgm:t>
    </dgm:pt>
    <dgm:pt modelId="{854268E7-5E51-4913-BDA1-BB438156D8DA}" type="parTrans" cxnId="{38215091-779E-45CF-8968-7E494B93AA74}">
      <dgm:prSet/>
      <dgm:spPr/>
      <dgm:t>
        <a:bodyPr/>
        <a:lstStyle/>
        <a:p>
          <a:endParaRPr lang="pt-BR" sz="1100">
            <a:latin typeface="Open Sans" panose="020B0604020202020204" charset="0"/>
            <a:ea typeface="Open Sans" panose="020B0604020202020204" charset="0"/>
            <a:cs typeface="Open Sans" panose="020B0604020202020204" charset="0"/>
          </a:endParaRPr>
        </a:p>
      </dgm:t>
    </dgm:pt>
    <dgm:pt modelId="{D3EE7117-ED33-445A-9FEE-47C841E09875}" type="sibTrans" cxnId="{38215091-779E-45CF-8968-7E494B93AA74}">
      <dgm:prSet/>
      <dgm:spPr/>
      <dgm:t>
        <a:bodyPr/>
        <a:lstStyle/>
        <a:p>
          <a:endParaRPr lang="pt-BR" sz="1100">
            <a:latin typeface="Open Sans" panose="020B0604020202020204" charset="0"/>
            <a:ea typeface="Open Sans" panose="020B0604020202020204" charset="0"/>
            <a:cs typeface="Open Sans" panose="020B0604020202020204" charset="0"/>
          </a:endParaRPr>
        </a:p>
      </dgm:t>
    </dgm:pt>
    <dgm:pt modelId="{18F66188-C4C0-4FEA-A5FF-C614B8E66967}">
      <dgm:prSet phldrT="[Texto]" phldr="1" custT="1"/>
      <dgm:spPr>
        <a:solidFill>
          <a:srgbClr val="CCECFF">
            <a:alpha val="89804"/>
          </a:srgbClr>
        </a:solidFill>
      </dgm:spPr>
      <dgm:t>
        <a:bodyPr/>
        <a:lstStyle/>
        <a:p>
          <a:endParaRPr lang="pt-BR" sz="1600" dirty="0">
            <a:solidFill>
              <a:srgbClr val="434343"/>
            </a:solidFill>
            <a:latin typeface="Open Sans" panose="020B0604020202020204" charset="0"/>
            <a:ea typeface="Open Sans" panose="020B0604020202020204" charset="0"/>
            <a:cs typeface="Open Sans" panose="020B0604020202020204" charset="0"/>
          </a:endParaRPr>
        </a:p>
      </dgm:t>
    </dgm:pt>
    <dgm:pt modelId="{FE5E213A-1C5E-4791-962C-8B0E11936695}" type="parTrans" cxnId="{2A5129E5-75F7-49E2-BA45-7ABDB4267803}">
      <dgm:prSet/>
      <dgm:spPr/>
      <dgm:t>
        <a:bodyPr/>
        <a:lstStyle/>
        <a:p>
          <a:endParaRPr lang="pt-BR" sz="1100">
            <a:latin typeface="Open Sans" panose="020B0604020202020204" charset="0"/>
            <a:ea typeface="Open Sans" panose="020B0604020202020204" charset="0"/>
            <a:cs typeface="Open Sans" panose="020B0604020202020204" charset="0"/>
          </a:endParaRPr>
        </a:p>
      </dgm:t>
    </dgm:pt>
    <dgm:pt modelId="{F9EF31C3-1A83-4AEA-AC03-E3C12134BA6C}" type="sibTrans" cxnId="{2A5129E5-75F7-49E2-BA45-7ABDB4267803}">
      <dgm:prSet/>
      <dgm:spPr/>
      <dgm:t>
        <a:bodyPr/>
        <a:lstStyle/>
        <a:p>
          <a:endParaRPr lang="pt-BR" sz="1100">
            <a:latin typeface="Open Sans" panose="020B0604020202020204" charset="0"/>
            <a:ea typeface="Open Sans" panose="020B0604020202020204" charset="0"/>
            <a:cs typeface="Open Sans" panose="020B0604020202020204" charset="0"/>
          </a:endParaRPr>
        </a:p>
      </dgm:t>
    </dgm:pt>
    <dgm:pt modelId="{9781E78F-806E-444C-9E3A-7311D41329AA}">
      <dgm:prSet phldrT="[Texto]" custT="1"/>
      <dgm:spPr>
        <a:solidFill>
          <a:srgbClr val="434343">
            <a:alpha val="90000"/>
          </a:srgbClr>
        </a:solidFill>
      </dgm:spPr>
      <dgm:t>
        <a:bodyPr/>
        <a:lstStyle/>
        <a:p>
          <a:endParaRPr lang="pt-BR" sz="3200">
            <a:latin typeface="Open Sans" panose="020B0604020202020204" charset="0"/>
            <a:ea typeface="Open Sans" panose="020B0604020202020204" charset="0"/>
            <a:cs typeface="Open Sans" panose="020B0604020202020204" charset="0"/>
          </a:endParaRPr>
        </a:p>
      </dgm:t>
    </dgm:pt>
    <dgm:pt modelId="{B33A90B9-28B1-4669-BD5E-A4159B2F07CA}" type="parTrans" cxnId="{759903D8-00FC-459F-A6F0-C5DADE14D3E3}">
      <dgm:prSet/>
      <dgm:spPr/>
      <dgm:t>
        <a:bodyPr/>
        <a:lstStyle/>
        <a:p>
          <a:endParaRPr lang="pt-BR" sz="1100">
            <a:latin typeface="Open Sans" panose="020B0604020202020204" charset="0"/>
            <a:ea typeface="Open Sans" panose="020B0604020202020204" charset="0"/>
            <a:cs typeface="Open Sans" panose="020B0604020202020204" charset="0"/>
          </a:endParaRPr>
        </a:p>
      </dgm:t>
    </dgm:pt>
    <dgm:pt modelId="{9E834171-4910-4700-8D54-AED2B760CFC1}" type="sibTrans" cxnId="{759903D8-00FC-459F-A6F0-C5DADE14D3E3}">
      <dgm:prSet/>
      <dgm:spPr/>
      <dgm:t>
        <a:bodyPr/>
        <a:lstStyle/>
        <a:p>
          <a:endParaRPr lang="pt-BR" sz="1100">
            <a:latin typeface="Open Sans" panose="020B0604020202020204" charset="0"/>
            <a:ea typeface="Open Sans" panose="020B0604020202020204" charset="0"/>
            <a:cs typeface="Open Sans" panose="020B0604020202020204" charset="0"/>
          </a:endParaRPr>
        </a:p>
      </dgm:t>
    </dgm:pt>
    <dgm:pt modelId="{75CE5DE3-BFB2-4B59-9A0D-3A68ACDAA251}">
      <dgm:prSet phldrT="[Texto]" custT="1"/>
      <dgm:spPr>
        <a:solidFill>
          <a:schemeClr val="bg1">
            <a:lumMod val="65000"/>
            <a:alpha val="89804"/>
          </a:schemeClr>
        </a:solidFill>
      </dgm:spPr>
      <dgm:t>
        <a:bodyPr/>
        <a:lstStyle/>
        <a:p>
          <a:endParaRPr lang="pt-BR" sz="3200">
            <a:latin typeface="Open Sans" panose="020B0604020202020204" charset="0"/>
            <a:ea typeface="Open Sans" panose="020B0604020202020204" charset="0"/>
            <a:cs typeface="Open Sans" panose="020B0604020202020204" charset="0"/>
          </a:endParaRPr>
        </a:p>
      </dgm:t>
    </dgm:pt>
    <dgm:pt modelId="{36808FBB-181F-4BFA-9932-72E6938514E1}" type="parTrans" cxnId="{5B9D40E1-3FF9-4FCA-BD96-544CDF008EF6}">
      <dgm:prSet/>
      <dgm:spPr/>
      <dgm:t>
        <a:bodyPr/>
        <a:lstStyle/>
        <a:p>
          <a:endParaRPr lang="pt-BR" sz="1100">
            <a:latin typeface="Open Sans" panose="020B0604020202020204" charset="0"/>
            <a:ea typeface="Open Sans" panose="020B0604020202020204" charset="0"/>
            <a:cs typeface="Open Sans" panose="020B0604020202020204" charset="0"/>
          </a:endParaRPr>
        </a:p>
      </dgm:t>
    </dgm:pt>
    <dgm:pt modelId="{CDC90115-5595-4C3F-B3D3-8EE77E543539}" type="sibTrans" cxnId="{5B9D40E1-3FF9-4FCA-BD96-544CDF008EF6}">
      <dgm:prSet/>
      <dgm:spPr/>
      <dgm:t>
        <a:bodyPr/>
        <a:lstStyle/>
        <a:p>
          <a:endParaRPr lang="pt-BR" sz="1100">
            <a:latin typeface="Open Sans" panose="020B0604020202020204" charset="0"/>
            <a:ea typeface="Open Sans" panose="020B0604020202020204" charset="0"/>
            <a:cs typeface="Open Sans" panose="020B0604020202020204" charset="0"/>
          </a:endParaRPr>
        </a:p>
      </dgm:t>
    </dgm:pt>
    <dgm:pt modelId="{29B44EB9-1EBF-4F5E-A671-279A21792503}" type="pres">
      <dgm:prSet presAssocID="{4AEAD979-5050-459E-BD3C-ECAFA3F49A82}" presName="Name0" presStyleCnt="0">
        <dgm:presLayoutVars>
          <dgm:chPref val="3"/>
          <dgm:dir/>
          <dgm:animLvl val="lvl"/>
          <dgm:resizeHandles/>
        </dgm:presLayoutVars>
      </dgm:prSet>
      <dgm:spPr/>
    </dgm:pt>
    <dgm:pt modelId="{59D46D7C-1D49-48EE-8E27-460670D65832}" type="pres">
      <dgm:prSet presAssocID="{CB34E814-D2CB-498C-9534-11C171E4A6F8}" presName="horFlow" presStyleCnt="0"/>
      <dgm:spPr/>
    </dgm:pt>
    <dgm:pt modelId="{2BE19EB6-D866-42A8-B4F8-49C4A18BE19A}" type="pres">
      <dgm:prSet presAssocID="{CB34E814-D2CB-498C-9534-11C171E4A6F8}" presName="bigChev" presStyleLbl="node1" presStyleIdx="0" presStyleCnt="1"/>
      <dgm:spPr/>
    </dgm:pt>
    <dgm:pt modelId="{D7E369B1-C1FF-48E4-9312-5FF7F64A6630}" type="pres">
      <dgm:prSet presAssocID="{854268E7-5E51-4913-BDA1-BB438156D8DA}" presName="parTrans" presStyleCnt="0"/>
      <dgm:spPr/>
    </dgm:pt>
    <dgm:pt modelId="{AB221D9A-7F37-4CAE-AD4A-F7B2EE76FEFF}" type="pres">
      <dgm:prSet presAssocID="{F329120C-BED4-4DA7-B3EA-E3186842C2C1}" presName="node" presStyleLbl="alignAccFollowNode1" presStyleIdx="0" presStyleCnt="4">
        <dgm:presLayoutVars>
          <dgm:bulletEnabled val="1"/>
        </dgm:presLayoutVars>
      </dgm:prSet>
      <dgm:spPr/>
    </dgm:pt>
    <dgm:pt modelId="{2769EE9E-A8E4-438A-84A0-4AAFB0A6BEA7}" type="pres">
      <dgm:prSet presAssocID="{D3EE7117-ED33-445A-9FEE-47C841E09875}" presName="sibTrans" presStyleCnt="0"/>
      <dgm:spPr/>
    </dgm:pt>
    <dgm:pt modelId="{3C02ABC0-7D33-441C-AC29-602574AACD69}" type="pres">
      <dgm:prSet presAssocID="{18F66188-C4C0-4FEA-A5FF-C614B8E66967}" presName="node" presStyleLbl="alignAccFollowNode1" presStyleIdx="1" presStyleCnt="4">
        <dgm:presLayoutVars>
          <dgm:bulletEnabled val="1"/>
        </dgm:presLayoutVars>
      </dgm:prSet>
      <dgm:spPr/>
    </dgm:pt>
    <dgm:pt modelId="{99F4903A-E4A0-4F22-8D7E-EC2F148B1BF6}" type="pres">
      <dgm:prSet presAssocID="{F9EF31C3-1A83-4AEA-AC03-E3C12134BA6C}" presName="sibTrans" presStyleCnt="0"/>
      <dgm:spPr/>
    </dgm:pt>
    <dgm:pt modelId="{5911DBFA-F4D6-4978-B5B3-9802DED67E7B}" type="pres">
      <dgm:prSet presAssocID="{75CE5DE3-BFB2-4B59-9A0D-3A68ACDAA251}" presName="node" presStyleLbl="alignAccFollowNode1" presStyleIdx="2" presStyleCnt="4">
        <dgm:presLayoutVars>
          <dgm:bulletEnabled val="1"/>
        </dgm:presLayoutVars>
      </dgm:prSet>
      <dgm:spPr/>
    </dgm:pt>
    <dgm:pt modelId="{D740A910-8DA6-44F8-8ED7-0C498947549E}" type="pres">
      <dgm:prSet presAssocID="{CDC90115-5595-4C3F-B3D3-8EE77E543539}" presName="sibTrans" presStyleCnt="0"/>
      <dgm:spPr/>
    </dgm:pt>
    <dgm:pt modelId="{09080E76-2DC4-4372-84BC-05C05B395057}" type="pres">
      <dgm:prSet presAssocID="{9781E78F-806E-444C-9E3A-7311D41329AA}" presName="node" presStyleLbl="alignAccFollowNode1" presStyleIdx="3" presStyleCnt="4">
        <dgm:presLayoutVars>
          <dgm:bulletEnabled val="1"/>
        </dgm:presLayoutVars>
      </dgm:prSet>
      <dgm:spPr/>
    </dgm:pt>
  </dgm:ptLst>
  <dgm:cxnLst>
    <dgm:cxn modelId="{38215091-779E-45CF-8968-7E494B93AA74}" srcId="{CB34E814-D2CB-498C-9534-11C171E4A6F8}" destId="{F329120C-BED4-4DA7-B3EA-E3186842C2C1}" srcOrd="0" destOrd="0" parTransId="{854268E7-5E51-4913-BDA1-BB438156D8DA}" sibTransId="{D3EE7117-ED33-445A-9FEE-47C841E09875}"/>
    <dgm:cxn modelId="{A34F7DA7-2A65-40C2-BB52-4A3A661F3560}" type="presOf" srcId="{75CE5DE3-BFB2-4B59-9A0D-3A68ACDAA251}" destId="{5911DBFA-F4D6-4978-B5B3-9802DED67E7B}" srcOrd="0" destOrd="0" presId="urn:microsoft.com/office/officeart/2005/8/layout/lProcess3"/>
    <dgm:cxn modelId="{63F951C9-E62D-4656-8D1C-5C7AA4B1F3FA}" type="presOf" srcId="{4AEAD979-5050-459E-BD3C-ECAFA3F49A82}" destId="{29B44EB9-1EBF-4F5E-A671-279A21792503}" srcOrd="0" destOrd="0" presId="urn:microsoft.com/office/officeart/2005/8/layout/lProcess3"/>
    <dgm:cxn modelId="{BACF1ACD-0FD2-4C49-BDCD-2BD939249A93}" type="presOf" srcId="{18F66188-C4C0-4FEA-A5FF-C614B8E66967}" destId="{3C02ABC0-7D33-441C-AC29-602574AACD69}" srcOrd="0" destOrd="0" presId="urn:microsoft.com/office/officeart/2005/8/layout/lProcess3"/>
    <dgm:cxn modelId="{D713B3CE-3590-4896-9BB7-F875957296C6}" type="presOf" srcId="{F329120C-BED4-4DA7-B3EA-E3186842C2C1}" destId="{AB221D9A-7F37-4CAE-AD4A-F7B2EE76FEFF}" srcOrd="0" destOrd="0" presId="urn:microsoft.com/office/officeart/2005/8/layout/lProcess3"/>
    <dgm:cxn modelId="{AC8747D4-408F-42DB-A8D8-1D5CBA3B420E}" type="presOf" srcId="{9781E78F-806E-444C-9E3A-7311D41329AA}" destId="{09080E76-2DC4-4372-84BC-05C05B395057}" srcOrd="0" destOrd="0" presId="urn:microsoft.com/office/officeart/2005/8/layout/lProcess3"/>
    <dgm:cxn modelId="{759903D8-00FC-459F-A6F0-C5DADE14D3E3}" srcId="{CB34E814-D2CB-498C-9534-11C171E4A6F8}" destId="{9781E78F-806E-444C-9E3A-7311D41329AA}" srcOrd="3" destOrd="0" parTransId="{B33A90B9-28B1-4669-BD5E-A4159B2F07CA}" sibTransId="{9E834171-4910-4700-8D54-AED2B760CFC1}"/>
    <dgm:cxn modelId="{5B9D40E1-3FF9-4FCA-BD96-544CDF008EF6}" srcId="{CB34E814-D2CB-498C-9534-11C171E4A6F8}" destId="{75CE5DE3-BFB2-4B59-9A0D-3A68ACDAA251}" srcOrd="2" destOrd="0" parTransId="{36808FBB-181F-4BFA-9932-72E6938514E1}" sibTransId="{CDC90115-5595-4C3F-B3D3-8EE77E543539}"/>
    <dgm:cxn modelId="{2A5129E5-75F7-49E2-BA45-7ABDB4267803}" srcId="{CB34E814-D2CB-498C-9534-11C171E4A6F8}" destId="{18F66188-C4C0-4FEA-A5FF-C614B8E66967}" srcOrd="1" destOrd="0" parTransId="{FE5E213A-1C5E-4791-962C-8B0E11936695}" sibTransId="{F9EF31C3-1A83-4AEA-AC03-E3C12134BA6C}"/>
    <dgm:cxn modelId="{410E58F5-F9C0-4E3D-8CAB-6E47A51F42D4}" srcId="{4AEAD979-5050-459E-BD3C-ECAFA3F49A82}" destId="{CB34E814-D2CB-498C-9534-11C171E4A6F8}" srcOrd="0" destOrd="0" parTransId="{3C5C26F8-5E2E-428A-A923-9A79D4B59306}" sibTransId="{6BED35DB-5AAF-4458-A990-88AD60814EAC}"/>
    <dgm:cxn modelId="{5771E2FE-293C-47B1-9B73-F38F0F4BF321}" type="presOf" srcId="{CB34E814-D2CB-498C-9534-11C171E4A6F8}" destId="{2BE19EB6-D866-42A8-B4F8-49C4A18BE19A}" srcOrd="0" destOrd="0" presId="urn:microsoft.com/office/officeart/2005/8/layout/lProcess3"/>
    <dgm:cxn modelId="{71538DC0-025F-4219-BD6E-A1A55CEE1323}" type="presParOf" srcId="{29B44EB9-1EBF-4F5E-A671-279A21792503}" destId="{59D46D7C-1D49-48EE-8E27-460670D65832}" srcOrd="0" destOrd="0" presId="urn:microsoft.com/office/officeart/2005/8/layout/lProcess3"/>
    <dgm:cxn modelId="{3DAAE84E-45E6-4539-A6E7-E23922B7F511}" type="presParOf" srcId="{59D46D7C-1D49-48EE-8E27-460670D65832}" destId="{2BE19EB6-D866-42A8-B4F8-49C4A18BE19A}" srcOrd="0" destOrd="0" presId="urn:microsoft.com/office/officeart/2005/8/layout/lProcess3"/>
    <dgm:cxn modelId="{80E68AAD-D476-42A1-8CE4-602A08154A2F}" type="presParOf" srcId="{59D46D7C-1D49-48EE-8E27-460670D65832}" destId="{D7E369B1-C1FF-48E4-9312-5FF7F64A6630}" srcOrd="1" destOrd="0" presId="urn:microsoft.com/office/officeart/2005/8/layout/lProcess3"/>
    <dgm:cxn modelId="{AD981ECA-9E41-43F8-B5C5-83B6E74A6D41}" type="presParOf" srcId="{59D46D7C-1D49-48EE-8E27-460670D65832}" destId="{AB221D9A-7F37-4CAE-AD4A-F7B2EE76FEFF}" srcOrd="2" destOrd="0" presId="urn:microsoft.com/office/officeart/2005/8/layout/lProcess3"/>
    <dgm:cxn modelId="{FAF5F241-1FD5-4C93-90E8-77773839BC7E}" type="presParOf" srcId="{59D46D7C-1D49-48EE-8E27-460670D65832}" destId="{2769EE9E-A8E4-438A-84A0-4AAFB0A6BEA7}" srcOrd="3" destOrd="0" presId="urn:microsoft.com/office/officeart/2005/8/layout/lProcess3"/>
    <dgm:cxn modelId="{FE615941-EAEF-4ABD-8DB9-DF8907D4EB6B}" type="presParOf" srcId="{59D46D7C-1D49-48EE-8E27-460670D65832}" destId="{3C02ABC0-7D33-441C-AC29-602574AACD69}" srcOrd="4" destOrd="0" presId="urn:microsoft.com/office/officeart/2005/8/layout/lProcess3"/>
    <dgm:cxn modelId="{EA4843C8-A66D-4740-8EA8-1E2CB52E1E51}" type="presParOf" srcId="{59D46D7C-1D49-48EE-8E27-460670D65832}" destId="{99F4903A-E4A0-4F22-8D7E-EC2F148B1BF6}" srcOrd="5" destOrd="0" presId="urn:microsoft.com/office/officeart/2005/8/layout/lProcess3"/>
    <dgm:cxn modelId="{9988817B-44F3-4E81-954F-1942EDC9EAA2}" type="presParOf" srcId="{59D46D7C-1D49-48EE-8E27-460670D65832}" destId="{5911DBFA-F4D6-4978-B5B3-9802DED67E7B}" srcOrd="6" destOrd="0" presId="urn:microsoft.com/office/officeart/2005/8/layout/lProcess3"/>
    <dgm:cxn modelId="{E5538439-C603-4271-BD97-B907D398802A}" type="presParOf" srcId="{59D46D7C-1D49-48EE-8E27-460670D65832}" destId="{D740A910-8DA6-44F8-8ED7-0C498947549E}" srcOrd="7" destOrd="0" presId="urn:microsoft.com/office/officeart/2005/8/layout/lProcess3"/>
    <dgm:cxn modelId="{058DDF5A-BEC8-4A17-B17D-DA818C22270F}" type="presParOf" srcId="{59D46D7C-1D49-48EE-8E27-460670D65832}" destId="{09080E76-2DC4-4372-84BC-05C05B395057}" srcOrd="8"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19EB6-D866-42A8-B4F8-49C4A18BE19A}">
      <dsp:nvSpPr>
        <dsp:cNvPr id="0" name=""/>
        <dsp:cNvSpPr/>
      </dsp:nvSpPr>
      <dsp:spPr>
        <a:xfrm>
          <a:off x="8861" y="1745807"/>
          <a:ext cx="2270726" cy="908925"/>
        </a:xfrm>
        <a:prstGeom prst="chevron">
          <a:avLst/>
        </a:prstGeom>
        <a:solidFill>
          <a:srgbClr val="02BAB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Planejamento</a:t>
          </a:r>
        </a:p>
      </dsp:txBody>
      <dsp:txXfrm>
        <a:off x="463324" y="1745807"/>
        <a:ext cx="1361801" cy="908925"/>
      </dsp:txXfrm>
    </dsp:sp>
    <dsp:sp modelId="{AB221D9A-7F37-4CAE-AD4A-F7B2EE76FEFF}">
      <dsp:nvSpPr>
        <dsp:cNvPr id="0" name=""/>
        <dsp:cNvSpPr/>
      </dsp:nvSpPr>
      <dsp:spPr>
        <a:xfrm>
          <a:off x="1923490" y="1745560"/>
          <a:ext cx="2273547" cy="909419"/>
        </a:xfrm>
        <a:prstGeom prst="chevron">
          <a:avLst/>
        </a:prstGeom>
        <a:solidFill>
          <a:srgbClr val="6ADBD9">
            <a:alpha val="89804"/>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rgbClr val="434343"/>
              </a:solidFill>
              <a:latin typeface="Open Sans" panose="020B0604020202020204" charset="0"/>
              <a:ea typeface="Open Sans" panose="020B0604020202020204" charset="0"/>
              <a:cs typeface="Open Sans" panose="020B0604020202020204" charset="0"/>
            </a:rPr>
            <a:t>Análise Exploratória</a:t>
          </a:r>
        </a:p>
      </dsp:txBody>
      <dsp:txXfrm>
        <a:off x="2378200" y="1745560"/>
        <a:ext cx="1364128" cy="909419"/>
      </dsp:txXfrm>
    </dsp:sp>
    <dsp:sp modelId="{3C02ABC0-7D33-441C-AC29-602574AACD69}">
      <dsp:nvSpPr>
        <dsp:cNvPr id="0" name=""/>
        <dsp:cNvSpPr/>
      </dsp:nvSpPr>
      <dsp:spPr>
        <a:xfrm>
          <a:off x="3878740" y="1745560"/>
          <a:ext cx="2273547" cy="909419"/>
        </a:xfrm>
        <a:prstGeom prst="chevron">
          <a:avLst/>
        </a:prstGeom>
        <a:solidFill>
          <a:srgbClr val="CCECFF">
            <a:alpha val="89804"/>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rgbClr val="434343"/>
              </a:solidFill>
              <a:latin typeface="Open Sans" panose="020B0604020202020204" charset="0"/>
              <a:ea typeface="Open Sans" panose="020B0604020202020204" charset="0"/>
              <a:cs typeface="Open Sans" panose="020B0604020202020204" charset="0"/>
            </a:rPr>
            <a:t>Modelagem Estatística</a:t>
          </a:r>
        </a:p>
      </dsp:txBody>
      <dsp:txXfrm>
        <a:off x="4333450" y="1745560"/>
        <a:ext cx="1364128" cy="909419"/>
      </dsp:txXfrm>
    </dsp:sp>
    <dsp:sp modelId="{5911DBFA-F4D6-4978-B5B3-9802DED67E7B}">
      <dsp:nvSpPr>
        <dsp:cNvPr id="0" name=""/>
        <dsp:cNvSpPr/>
      </dsp:nvSpPr>
      <dsp:spPr>
        <a:xfrm>
          <a:off x="5833991" y="1745560"/>
          <a:ext cx="2273547" cy="909419"/>
        </a:xfrm>
        <a:prstGeom prst="chevron">
          <a:avLst/>
        </a:prstGeom>
        <a:solidFill>
          <a:schemeClr val="bg1">
            <a:lumMod val="65000"/>
            <a:alpha val="89804"/>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latin typeface="Open Sans" panose="020B0604020202020204" charset="0"/>
              <a:ea typeface="Open Sans" panose="020B0604020202020204" charset="0"/>
              <a:cs typeface="Open Sans" panose="020B0604020202020204" charset="0"/>
            </a:rPr>
            <a:t>Algoritmos de Inteligência Artificial</a:t>
          </a:r>
        </a:p>
      </dsp:txBody>
      <dsp:txXfrm>
        <a:off x="6288701" y="1745560"/>
        <a:ext cx="1364128" cy="909419"/>
      </dsp:txXfrm>
    </dsp:sp>
    <dsp:sp modelId="{09080E76-2DC4-4372-84BC-05C05B395057}">
      <dsp:nvSpPr>
        <dsp:cNvPr id="0" name=""/>
        <dsp:cNvSpPr/>
      </dsp:nvSpPr>
      <dsp:spPr>
        <a:xfrm>
          <a:off x="7789242" y="1745560"/>
          <a:ext cx="2273547" cy="909419"/>
        </a:xfrm>
        <a:prstGeom prst="chevron">
          <a:avLst/>
        </a:prstGeom>
        <a:solidFill>
          <a:srgbClr val="434343">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chemeClr val="bg1"/>
              </a:solidFill>
              <a:latin typeface="Open Sans" panose="020B0604020202020204" charset="0"/>
              <a:ea typeface="Open Sans" panose="020B0604020202020204" charset="0"/>
              <a:cs typeface="Open Sans" panose="020B0604020202020204" charset="0"/>
            </a:rPr>
            <a:t>Conclusões</a:t>
          </a:r>
        </a:p>
      </dsp:txBody>
      <dsp:txXfrm>
        <a:off x="8243952" y="1745560"/>
        <a:ext cx="1364128" cy="9094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19EB6-D866-42A8-B4F8-49C4A18BE19A}">
      <dsp:nvSpPr>
        <dsp:cNvPr id="0" name=""/>
        <dsp:cNvSpPr/>
      </dsp:nvSpPr>
      <dsp:spPr>
        <a:xfrm>
          <a:off x="8861" y="1745807"/>
          <a:ext cx="2270726" cy="908925"/>
        </a:xfrm>
        <a:prstGeom prst="chevron">
          <a:avLst/>
        </a:prstGeom>
        <a:solidFill>
          <a:srgbClr val="DDDDDD"/>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prstClr val="white"/>
              </a:solidFill>
              <a:latin typeface="Open Sans" panose="020B0604020202020204" charset="0"/>
              <a:ea typeface="Open Sans" panose="020B0604020202020204" charset="0"/>
              <a:cs typeface="Open Sans" panose="020B0604020202020204" charset="0"/>
            </a:rPr>
            <a:t>Planejamento</a:t>
          </a:r>
        </a:p>
      </dsp:txBody>
      <dsp:txXfrm>
        <a:off x="463324" y="1745807"/>
        <a:ext cx="1361801" cy="908925"/>
      </dsp:txXfrm>
    </dsp:sp>
    <dsp:sp modelId="{AB221D9A-7F37-4CAE-AD4A-F7B2EE76FEFF}">
      <dsp:nvSpPr>
        <dsp:cNvPr id="0" name=""/>
        <dsp:cNvSpPr/>
      </dsp:nvSpPr>
      <dsp:spPr>
        <a:xfrm>
          <a:off x="1923490" y="1745560"/>
          <a:ext cx="2273547" cy="909419"/>
        </a:xfrm>
        <a:prstGeom prst="chevron">
          <a:avLst/>
        </a:prstGeom>
        <a:solidFill>
          <a:srgbClr val="6ADBD9">
            <a:alpha val="89804"/>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rgbClr val="434343"/>
              </a:solidFill>
              <a:latin typeface="Open Sans" panose="020B0604020202020204" charset="0"/>
              <a:ea typeface="Open Sans" panose="020B0604020202020204" charset="0"/>
              <a:cs typeface="Open Sans" panose="020B0604020202020204" charset="0"/>
            </a:rPr>
            <a:t>Análise Exploratória</a:t>
          </a:r>
        </a:p>
      </dsp:txBody>
      <dsp:txXfrm>
        <a:off x="2378200" y="1745560"/>
        <a:ext cx="1364128" cy="909419"/>
      </dsp:txXfrm>
    </dsp:sp>
    <dsp:sp modelId="{3C02ABC0-7D33-441C-AC29-602574AACD69}">
      <dsp:nvSpPr>
        <dsp:cNvPr id="0" name=""/>
        <dsp:cNvSpPr/>
      </dsp:nvSpPr>
      <dsp:spPr>
        <a:xfrm>
          <a:off x="3878740" y="1745560"/>
          <a:ext cx="2273547" cy="909419"/>
        </a:xfrm>
        <a:prstGeom prst="chevron">
          <a:avLst/>
        </a:prstGeom>
        <a:solidFill>
          <a:srgbClr val="DDDDDD"/>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prstClr val="white"/>
              </a:solidFill>
              <a:latin typeface="Open Sans" panose="020B0604020202020204" charset="0"/>
              <a:ea typeface="Open Sans" panose="020B0604020202020204" charset="0"/>
              <a:cs typeface="Open Sans" panose="020B0604020202020204" charset="0"/>
            </a:rPr>
            <a:t>Modelagem Estatística</a:t>
          </a:r>
        </a:p>
      </dsp:txBody>
      <dsp:txXfrm>
        <a:off x="4333450" y="1745560"/>
        <a:ext cx="1364128" cy="909419"/>
      </dsp:txXfrm>
    </dsp:sp>
    <dsp:sp modelId="{5911DBFA-F4D6-4978-B5B3-9802DED67E7B}">
      <dsp:nvSpPr>
        <dsp:cNvPr id="0" name=""/>
        <dsp:cNvSpPr/>
      </dsp:nvSpPr>
      <dsp:spPr>
        <a:xfrm>
          <a:off x="5833991" y="1745560"/>
          <a:ext cx="2273547" cy="909419"/>
        </a:xfrm>
        <a:prstGeom prst="chevron">
          <a:avLst/>
        </a:prstGeom>
        <a:solidFill>
          <a:srgbClr val="DDDDDD"/>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prstClr val="white"/>
              </a:solidFill>
              <a:latin typeface="Open Sans" panose="020B0604020202020204" charset="0"/>
              <a:ea typeface="Open Sans" panose="020B0604020202020204" charset="0"/>
              <a:cs typeface="Open Sans" panose="020B0604020202020204" charset="0"/>
            </a:rPr>
            <a:t>Algoritmos</a:t>
          </a:r>
          <a:r>
            <a:rPr lang="pt-BR" sz="1200" kern="1200" dirty="0">
              <a:latin typeface="Open Sans" panose="020B0604020202020204" charset="0"/>
              <a:ea typeface="Open Sans" panose="020B0604020202020204" charset="0"/>
              <a:cs typeface="Open Sans" panose="020B0604020202020204" charset="0"/>
            </a:rPr>
            <a:t> </a:t>
          </a:r>
          <a:r>
            <a:rPr lang="pt-BR" sz="1200" kern="1200" dirty="0">
              <a:solidFill>
                <a:prstClr val="white"/>
              </a:solidFill>
              <a:latin typeface="Open Sans" panose="020B0604020202020204" charset="0"/>
              <a:ea typeface="Open Sans" panose="020B0604020202020204" charset="0"/>
              <a:cs typeface="Open Sans" panose="020B0604020202020204" charset="0"/>
            </a:rPr>
            <a:t>de</a:t>
          </a:r>
          <a:r>
            <a:rPr lang="pt-BR" sz="1200" kern="1200" dirty="0">
              <a:latin typeface="Open Sans" panose="020B0604020202020204" charset="0"/>
              <a:ea typeface="Open Sans" panose="020B0604020202020204" charset="0"/>
              <a:cs typeface="Open Sans" panose="020B0604020202020204" charset="0"/>
            </a:rPr>
            <a:t> </a:t>
          </a:r>
          <a:r>
            <a:rPr lang="pt-BR" sz="1200" kern="1200" dirty="0">
              <a:solidFill>
                <a:prstClr val="white"/>
              </a:solidFill>
              <a:latin typeface="Open Sans" panose="020B0604020202020204" charset="0"/>
              <a:ea typeface="Open Sans" panose="020B0604020202020204" charset="0"/>
              <a:cs typeface="Open Sans" panose="020B0604020202020204" charset="0"/>
            </a:rPr>
            <a:t>Inteligência</a:t>
          </a:r>
          <a:r>
            <a:rPr lang="pt-BR" sz="1200" kern="1200" dirty="0">
              <a:latin typeface="Open Sans" panose="020B0604020202020204" charset="0"/>
              <a:ea typeface="Open Sans" panose="020B0604020202020204" charset="0"/>
              <a:cs typeface="Open Sans" panose="020B0604020202020204" charset="0"/>
            </a:rPr>
            <a:t> </a:t>
          </a:r>
          <a:r>
            <a:rPr lang="pt-BR" sz="1200" kern="1200" dirty="0">
              <a:solidFill>
                <a:prstClr val="white"/>
              </a:solidFill>
              <a:latin typeface="Open Sans" panose="020B0604020202020204" charset="0"/>
              <a:ea typeface="Open Sans" panose="020B0604020202020204" charset="0"/>
              <a:cs typeface="Open Sans" panose="020B0604020202020204" charset="0"/>
            </a:rPr>
            <a:t>Artificial</a:t>
          </a:r>
        </a:p>
      </dsp:txBody>
      <dsp:txXfrm>
        <a:off x="6288701" y="1745560"/>
        <a:ext cx="1364128" cy="909419"/>
      </dsp:txXfrm>
    </dsp:sp>
    <dsp:sp modelId="{09080E76-2DC4-4372-84BC-05C05B395057}">
      <dsp:nvSpPr>
        <dsp:cNvPr id="0" name=""/>
        <dsp:cNvSpPr/>
      </dsp:nvSpPr>
      <dsp:spPr>
        <a:xfrm>
          <a:off x="7789242" y="1745560"/>
          <a:ext cx="2273547" cy="909419"/>
        </a:xfrm>
        <a:prstGeom prst="chevron">
          <a:avLst/>
        </a:prstGeom>
        <a:solidFill>
          <a:srgbClr val="DDDDDD"/>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prstClr val="white"/>
              </a:solidFill>
              <a:latin typeface="Open Sans" panose="020B0604020202020204" charset="0"/>
              <a:ea typeface="Open Sans" panose="020B0604020202020204" charset="0"/>
              <a:cs typeface="Open Sans" panose="020B0604020202020204" charset="0"/>
            </a:rPr>
            <a:t>Conclusões</a:t>
          </a:r>
        </a:p>
      </dsp:txBody>
      <dsp:txXfrm>
        <a:off x="8243952" y="1745560"/>
        <a:ext cx="1364128" cy="9094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19EB6-D866-42A8-B4F8-49C4A18BE19A}">
      <dsp:nvSpPr>
        <dsp:cNvPr id="0" name=""/>
        <dsp:cNvSpPr/>
      </dsp:nvSpPr>
      <dsp:spPr>
        <a:xfrm>
          <a:off x="8861" y="1745807"/>
          <a:ext cx="2270726" cy="908925"/>
        </a:xfrm>
        <a:prstGeom prst="chevron">
          <a:avLst/>
        </a:prstGeom>
        <a:solidFill>
          <a:srgbClr val="DDDDDD"/>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prstClr val="white"/>
              </a:solidFill>
              <a:latin typeface="Open Sans" panose="020B0604020202020204" charset="0"/>
              <a:ea typeface="Open Sans" panose="020B0604020202020204" charset="0"/>
              <a:cs typeface="Open Sans" panose="020B0604020202020204" charset="0"/>
            </a:rPr>
            <a:t>Planejamento</a:t>
          </a:r>
        </a:p>
      </dsp:txBody>
      <dsp:txXfrm>
        <a:off x="463324" y="1745807"/>
        <a:ext cx="1361801" cy="908925"/>
      </dsp:txXfrm>
    </dsp:sp>
    <dsp:sp modelId="{AB221D9A-7F37-4CAE-AD4A-F7B2EE76FEFF}">
      <dsp:nvSpPr>
        <dsp:cNvPr id="0" name=""/>
        <dsp:cNvSpPr/>
      </dsp:nvSpPr>
      <dsp:spPr>
        <a:xfrm>
          <a:off x="1923490" y="1745560"/>
          <a:ext cx="2273547" cy="909419"/>
        </a:xfrm>
        <a:prstGeom prst="chevron">
          <a:avLst/>
        </a:prstGeom>
        <a:solidFill>
          <a:srgbClr val="DDDDDD"/>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prstClr val="white"/>
              </a:solidFill>
              <a:latin typeface="Open Sans" panose="020B0604020202020204" charset="0"/>
              <a:ea typeface="Open Sans" panose="020B0604020202020204" charset="0"/>
              <a:cs typeface="Open Sans" panose="020B0604020202020204" charset="0"/>
            </a:rPr>
            <a:t>Análise Exploratória</a:t>
          </a:r>
        </a:p>
      </dsp:txBody>
      <dsp:txXfrm>
        <a:off x="2378200" y="1745560"/>
        <a:ext cx="1364128" cy="909419"/>
      </dsp:txXfrm>
    </dsp:sp>
    <dsp:sp modelId="{3C02ABC0-7D33-441C-AC29-602574AACD69}">
      <dsp:nvSpPr>
        <dsp:cNvPr id="0" name=""/>
        <dsp:cNvSpPr/>
      </dsp:nvSpPr>
      <dsp:spPr>
        <a:xfrm>
          <a:off x="3878740" y="1745560"/>
          <a:ext cx="2273547" cy="909419"/>
        </a:xfrm>
        <a:prstGeom prst="chevron">
          <a:avLst/>
        </a:prstGeom>
        <a:solidFill>
          <a:srgbClr val="CCECFF">
            <a:alpha val="89804"/>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rgbClr val="434343"/>
              </a:solidFill>
              <a:latin typeface="Open Sans" panose="020B0604020202020204" charset="0"/>
              <a:ea typeface="Open Sans" panose="020B0604020202020204" charset="0"/>
              <a:cs typeface="Open Sans" panose="020B0604020202020204" charset="0"/>
            </a:rPr>
            <a:t>Modelagem Estatística</a:t>
          </a:r>
        </a:p>
      </dsp:txBody>
      <dsp:txXfrm>
        <a:off x="4333450" y="1745560"/>
        <a:ext cx="1364128" cy="909419"/>
      </dsp:txXfrm>
    </dsp:sp>
    <dsp:sp modelId="{5911DBFA-F4D6-4978-B5B3-9802DED67E7B}">
      <dsp:nvSpPr>
        <dsp:cNvPr id="0" name=""/>
        <dsp:cNvSpPr/>
      </dsp:nvSpPr>
      <dsp:spPr>
        <a:xfrm>
          <a:off x="5833991" y="1745560"/>
          <a:ext cx="2273547" cy="909419"/>
        </a:xfrm>
        <a:prstGeom prst="chevron">
          <a:avLst/>
        </a:prstGeom>
        <a:solidFill>
          <a:srgbClr val="DDDDDD"/>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prstClr val="white"/>
              </a:solidFill>
              <a:latin typeface="Open Sans" panose="020B0604020202020204" charset="0"/>
              <a:ea typeface="Open Sans" panose="020B0604020202020204" charset="0"/>
              <a:cs typeface="Open Sans" panose="020B0604020202020204" charset="0"/>
            </a:rPr>
            <a:t>Algoritmos de Inteligência Artificial</a:t>
          </a:r>
        </a:p>
      </dsp:txBody>
      <dsp:txXfrm>
        <a:off x="6288701" y="1745560"/>
        <a:ext cx="1364128" cy="909419"/>
      </dsp:txXfrm>
    </dsp:sp>
    <dsp:sp modelId="{09080E76-2DC4-4372-84BC-05C05B395057}">
      <dsp:nvSpPr>
        <dsp:cNvPr id="0" name=""/>
        <dsp:cNvSpPr/>
      </dsp:nvSpPr>
      <dsp:spPr>
        <a:xfrm>
          <a:off x="7789242" y="1745560"/>
          <a:ext cx="2273547" cy="909419"/>
        </a:xfrm>
        <a:prstGeom prst="chevron">
          <a:avLst/>
        </a:prstGeom>
        <a:solidFill>
          <a:srgbClr val="DDDDDD"/>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prstClr val="white"/>
              </a:solidFill>
              <a:latin typeface="Open Sans" panose="020B0604020202020204" charset="0"/>
              <a:ea typeface="Open Sans" panose="020B0604020202020204" charset="0"/>
              <a:cs typeface="Open Sans" panose="020B0604020202020204" charset="0"/>
            </a:rPr>
            <a:t>Conclusões</a:t>
          </a:r>
        </a:p>
      </dsp:txBody>
      <dsp:txXfrm>
        <a:off x="8243952" y="1745560"/>
        <a:ext cx="1364128" cy="9094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19EB6-D866-42A8-B4F8-49C4A18BE19A}">
      <dsp:nvSpPr>
        <dsp:cNvPr id="0" name=""/>
        <dsp:cNvSpPr/>
      </dsp:nvSpPr>
      <dsp:spPr>
        <a:xfrm>
          <a:off x="8861" y="1745807"/>
          <a:ext cx="2270726" cy="908925"/>
        </a:xfrm>
        <a:prstGeom prst="chevron">
          <a:avLst/>
        </a:prstGeom>
        <a:solidFill>
          <a:srgbClr val="DDDDDD"/>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prstClr val="white"/>
              </a:solidFill>
              <a:latin typeface="Open Sans" panose="020B0604020202020204" charset="0"/>
              <a:ea typeface="Open Sans" panose="020B0604020202020204" charset="0"/>
              <a:cs typeface="Open Sans" panose="020B0604020202020204" charset="0"/>
            </a:rPr>
            <a:t>Planejamento</a:t>
          </a:r>
        </a:p>
      </dsp:txBody>
      <dsp:txXfrm>
        <a:off x="463324" y="1745807"/>
        <a:ext cx="1361801" cy="908925"/>
      </dsp:txXfrm>
    </dsp:sp>
    <dsp:sp modelId="{AB221D9A-7F37-4CAE-AD4A-F7B2EE76FEFF}">
      <dsp:nvSpPr>
        <dsp:cNvPr id="0" name=""/>
        <dsp:cNvSpPr/>
      </dsp:nvSpPr>
      <dsp:spPr>
        <a:xfrm>
          <a:off x="1923490" y="1745560"/>
          <a:ext cx="2273547" cy="909419"/>
        </a:xfrm>
        <a:prstGeom prst="chevron">
          <a:avLst/>
        </a:prstGeom>
        <a:solidFill>
          <a:srgbClr val="DDDDDD"/>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prstClr val="white"/>
              </a:solidFill>
              <a:latin typeface="Open Sans" panose="020B0604020202020204" charset="0"/>
              <a:ea typeface="Open Sans" panose="020B0604020202020204" charset="0"/>
              <a:cs typeface="Open Sans" panose="020B0604020202020204" charset="0"/>
            </a:rPr>
            <a:t>Análise</a:t>
          </a:r>
          <a:r>
            <a:rPr lang="pt-BR" sz="1200" kern="1200" dirty="0">
              <a:solidFill>
                <a:srgbClr val="434343"/>
              </a:solidFill>
              <a:latin typeface="Open Sans" panose="020B0604020202020204" charset="0"/>
              <a:ea typeface="Open Sans" panose="020B0604020202020204" charset="0"/>
              <a:cs typeface="Open Sans" panose="020B0604020202020204" charset="0"/>
            </a:rPr>
            <a:t> </a:t>
          </a:r>
          <a:r>
            <a:rPr lang="pt-BR" sz="1200" kern="1200" dirty="0">
              <a:solidFill>
                <a:prstClr val="white"/>
              </a:solidFill>
              <a:latin typeface="Open Sans" panose="020B0604020202020204" charset="0"/>
              <a:ea typeface="Open Sans" panose="020B0604020202020204" charset="0"/>
              <a:cs typeface="Open Sans" panose="020B0604020202020204" charset="0"/>
            </a:rPr>
            <a:t>Exploratória</a:t>
          </a:r>
        </a:p>
      </dsp:txBody>
      <dsp:txXfrm>
        <a:off x="2378200" y="1745560"/>
        <a:ext cx="1364128" cy="909419"/>
      </dsp:txXfrm>
    </dsp:sp>
    <dsp:sp modelId="{3C02ABC0-7D33-441C-AC29-602574AACD69}">
      <dsp:nvSpPr>
        <dsp:cNvPr id="0" name=""/>
        <dsp:cNvSpPr/>
      </dsp:nvSpPr>
      <dsp:spPr>
        <a:xfrm>
          <a:off x="3878740" y="1745560"/>
          <a:ext cx="2273547" cy="909419"/>
        </a:xfrm>
        <a:prstGeom prst="chevron">
          <a:avLst/>
        </a:prstGeom>
        <a:solidFill>
          <a:srgbClr val="DDDDDD"/>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prstClr val="white"/>
              </a:solidFill>
              <a:latin typeface="Open Sans" panose="020B0604020202020204" charset="0"/>
              <a:ea typeface="Open Sans" panose="020B0604020202020204" charset="0"/>
              <a:cs typeface="Open Sans" panose="020B0604020202020204" charset="0"/>
            </a:rPr>
            <a:t>Modelagem</a:t>
          </a:r>
          <a:r>
            <a:rPr lang="pt-BR" sz="1200" kern="1200" dirty="0">
              <a:solidFill>
                <a:srgbClr val="434343"/>
              </a:solidFill>
              <a:latin typeface="Open Sans" panose="020B0604020202020204" charset="0"/>
              <a:ea typeface="Open Sans" panose="020B0604020202020204" charset="0"/>
              <a:cs typeface="Open Sans" panose="020B0604020202020204" charset="0"/>
            </a:rPr>
            <a:t> </a:t>
          </a:r>
          <a:r>
            <a:rPr lang="pt-BR" sz="1200" kern="1200" dirty="0">
              <a:solidFill>
                <a:prstClr val="white"/>
              </a:solidFill>
              <a:latin typeface="Open Sans" panose="020B0604020202020204" charset="0"/>
              <a:ea typeface="Open Sans" panose="020B0604020202020204" charset="0"/>
              <a:cs typeface="Open Sans" panose="020B0604020202020204" charset="0"/>
            </a:rPr>
            <a:t>Estatística</a:t>
          </a:r>
        </a:p>
      </dsp:txBody>
      <dsp:txXfrm>
        <a:off x="4333450" y="1745560"/>
        <a:ext cx="1364128" cy="909419"/>
      </dsp:txXfrm>
    </dsp:sp>
    <dsp:sp modelId="{5911DBFA-F4D6-4978-B5B3-9802DED67E7B}">
      <dsp:nvSpPr>
        <dsp:cNvPr id="0" name=""/>
        <dsp:cNvSpPr/>
      </dsp:nvSpPr>
      <dsp:spPr>
        <a:xfrm>
          <a:off x="5833991" y="1745560"/>
          <a:ext cx="2273547" cy="909419"/>
        </a:xfrm>
        <a:prstGeom prst="chevron">
          <a:avLst/>
        </a:prstGeom>
        <a:solidFill>
          <a:schemeClr val="bg1">
            <a:lumMod val="65000"/>
            <a:alpha val="89804"/>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latin typeface="Open Sans" panose="020B0604020202020204" charset="0"/>
              <a:ea typeface="Open Sans" panose="020B0604020202020204" charset="0"/>
              <a:cs typeface="Open Sans" panose="020B0604020202020204" charset="0"/>
            </a:rPr>
            <a:t>Algoritmos de Inteligência Artificial</a:t>
          </a:r>
        </a:p>
      </dsp:txBody>
      <dsp:txXfrm>
        <a:off x="6288701" y="1745560"/>
        <a:ext cx="1364128" cy="909419"/>
      </dsp:txXfrm>
    </dsp:sp>
    <dsp:sp modelId="{09080E76-2DC4-4372-84BC-05C05B395057}">
      <dsp:nvSpPr>
        <dsp:cNvPr id="0" name=""/>
        <dsp:cNvSpPr/>
      </dsp:nvSpPr>
      <dsp:spPr>
        <a:xfrm>
          <a:off x="7789242" y="1745560"/>
          <a:ext cx="2273547" cy="909419"/>
        </a:xfrm>
        <a:prstGeom prst="chevron">
          <a:avLst/>
        </a:prstGeom>
        <a:solidFill>
          <a:srgbClr val="DDDDDD"/>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prstClr val="white"/>
              </a:solidFill>
              <a:latin typeface="Open Sans" panose="020B0604020202020204" charset="0"/>
              <a:ea typeface="Open Sans" panose="020B0604020202020204" charset="0"/>
              <a:cs typeface="Open Sans" panose="020B0604020202020204" charset="0"/>
            </a:rPr>
            <a:t>Conclusões</a:t>
          </a:r>
        </a:p>
      </dsp:txBody>
      <dsp:txXfrm>
        <a:off x="8243952" y="1745560"/>
        <a:ext cx="1364128" cy="90941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19EB6-D866-42A8-B4F8-49C4A18BE19A}">
      <dsp:nvSpPr>
        <dsp:cNvPr id="0" name=""/>
        <dsp:cNvSpPr/>
      </dsp:nvSpPr>
      <dsp:spPr>
        <a:xfrm>
          <a:off x="8861" y="1745807"/>
          <a:ext cx="2270726" cy="908925"/>
        </a:xfrm>
        <a:prstGeom prst="chevron">
          <a:avLst/>
        </a:prstGeom>
        <a:solidFill>
          <a:srgbClr val="DDDDDD"/>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prstClr val="white"/>
              </a:solidFill>
              <a:latin typeface="Open Sans" panose="020B0604020202020204" charset="0"/>
              <a:ea typeface="Open Sans" panose="020B0604020202020204" charset="0"/>
              <a:cs typeface="Open Sans" panose="020B0604020202020204" charset="0"/>
            </a:rPr>
            <a:t>Planejamento</a:t>
          </a:r>
        </a:p>
      </dsp:txBody>
      <dsp:txXfrm>
        <a:off x="463324" y="1745807"/>
        <a:ext cx="1361801" cy="908925"/>
      </dsp:txXfrm>
    </dsp:sp>
    <dsp:sp modelId="{AB221D9A-7F37-4CAE-AD4A-F7B2EE76FEFF}">
      <dsp:nvSpPr>
        <dsp:cNvPr id="0" name=""/>
        <dsp:cNvSpPr/>
      </dsp:nvSpPr>
      <dsp:spPr>
        <a:xfrm>
          <a:off x="1923490" y="1745560"/>
          <a:ext cx="2273547" cy="909419"/>
        </a:xfrm>
        <a:prstGeom prst="chevron">
          <a:avLst/>
        </a:prstGeom>
        <a:solidFill>
          <a:srgbClr val="DDDDDD"/>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prstClr val="white"/>
              </a:solidFill>
              <a:latin typeface="Open Sans" panose="020B0604020202020204" charset="0"/>
              <a:ea typeface="Open Sans" panose="020B0604020202020204" charset="0"/>
              <a:cs typeface="Open Sans" panose="020B0604020202020204" charset="0"/>
            </a:rPr>
            <a:t>Análise</a:t>
          </a:r>
          <a:r>
            <a:rPr lang="pt-BR" sz="1200" kern="1200" dirty="0">
              <a:solidFill>
                <a:srgbClr val="434343"/>
              </a:solidFill>
              <a:latin typeface="Open Sans" panose="020B0604020202020204" charset="0"/>
              <a:ea typeface="Open Sans" panose="020B0604020202020204" charset="0"/>
              <a:cs typeface="Open Sans" panose="020B0604020202020204" charset="0"/>
            </a:rPr>
            <a:t> </a:t>
          </a:r>
          <a:r>
            <a:rPr lang="pt-BR" sz="1200" kern="1200" dirty="0">
              <a:solidFill>
                <a:prstClr val="white"/>
              </a:solidFill>
              <a:latin typeface="Open Sans" panose="020B0604020202020204" charset="0"/>
              <a:ea typeface="Open Sans" panose="020B0604020202020204" charset="0"/>
              <a:cs typeface="Open Sans" panose="020B0604020202020204" charset="0"/>
            </a:rPr>
            <a:t>Exploratória</a:t>
          </a:r>
        </a:p>
      </dsp:txBody>
      <dsp:txXfrm>
        <a:off x="2378200" y="1745560"/>
        <a:ext cx="1364128" cy="909419"/>
      </dsp:txXfrm>
    </dsp:sp>
    <dsp:sp modelId="{3C02ABC0-7D33-441C-AC29-602574AACD69}">
      <dsp:nvSpPr>
        <dsp:cNvPr id="0" name=""/>
        <dsp:cNvSpPr/>
      </dsp:nvSpPr>
      <dsp:spPr>
        <a:xfrm>
          <a:off x="3878740" y="1745560"/>
          <a:ext cx="2273547" cy="909419"/>
        </a:xfrm>
        <a:prstGeom prst="chevron">
          <a:avLst/>
        </a:prstGeom>
        <a:solidFill>
          <a:srgbClr val="DDDDDD"/>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prstClr val="white"/>
              </a:solidFill>
              <a:latin typeface="Open Sans" panose="020B0604020202020204" charset="0"/>
              <a:ea typeface="Open Sans" panose="020B0604020202020204" charset="0"/>
              <a:cs typeface="Open Sans" panose="020B0604020202020204" charset="0"/>
            </a:rPr>
            <a:t>Modelagem</a:t>
          </a:r>
          <a:r>
            <a:rPr lang="pt-BR" sz="1200" kern="1200" dirty="0">
              <a:solidFill>
                <a:srgbClr val="434343"/>
              </a:solidFill>
              <a:latin typeface="Open Sans" panose="020B0604020202020204" charset="0"/>
              <a:ea typeface="Open Sans" panose="020B0604020202020204" charset="0"/>
              <a:cs typeface="Open Sans" panose="020B0604020202020204" charset="0"/>
            </a:rPr>
            <a:t> </a:t>
          </a:r>
          <a:r>
            <a:rPr lang="pt-BR" sz="1200" kern="1200" dirty="0">
              <a:solidFill>
                <a:prstClr val="white"/>
              </a:solidFill>
              <a:latin typeface="Open Sans" panose="020B0604020202020204" charset="0"/>
              <a:ea typeface="Open Sans" panose="020B0604020202020204" charset="0"/>
              <a:cs typeface="Open Sans" panose="020B0604020202020204" charset="0"/>
            </a:rPr>
            <a:t>Estatística</a:t>
          </a:r>
        </a:p>
      </dsp:txBody>
      <dsp:txXfrm>
        <a:off x="4333450" y="1745560"/>
        <a:ext cx="1364128" cy="909419"/>
      </dsp:txXfrm>
    </dsp:sp>
    <dsp:sp modelId="{5911DBFA-F4D6-4978-B5B3-9802DED67E7B}">
      <dsp:nvSpPr>
        <dsp:cNvPr id="0" name=""/>
        <dsp:cNvSpPr/>
      </dsp:nvSpPr>
      <dsp:spPr>
        <a:xfrm>
          <a:off x="5833991" y="1745560"/>
          <a:ext cx="2273547" cy="909419"/>
        </a:xfrm>
        <a:prstGeom prst="chevron">
          <a:avLst/>
        </a:prstGeom>
        <a:solidFill>
          <a:srgbClr val="DDDDDD"/>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prstClr val="white"/>
              </a:solidFill>
              <a:latin typeface="Open Sans" panose="020B0604020202020204" charset="0"/>
              <a:ea typeface="Open Sans" panose="020B0604020202020204" charset="0"/>
              <a:cs typeface="Open Sans" panose="020B0604020202020204" charset="0"/>
            </a:rPr>
            <a:t>Algoritmos de Inteligência Artificial</a:t>
          </a:r>
        </a:p>
      </dsp:txBody>
      <dsp:txXfrm>
        <a:off x="6288701" y="1745560"/>
        <a:ext cx="1364128" cy="909419"/>
      </dsp:txXfrm>
    </dsp:sp>
    <dsp:sp modelId="{09080E76-2DC4-4372-84BC-05C05B395057}">
      <dsp:nvSpPr>
        <dsp:cNvPr id="0" name=""/>
        <dsp:cNvSpPr/>
      </dsp:nvSpPr>
      <dsp:spPr>
        <a:xfrm>
          <a:off x="7789242" y="1745560"/>
          <a:ext cx="2273547" cy="909419"/>
        </a:xfrm>
        <a:prstGeom prst="chevron">
          <a:avLst/>
        </a:prstGeom>
        <a:solidFill>
          <a:srgbClr val="434343">
            <a:alpha val="90000"/>
          </a:srgbClr>
        </a:solidFill>
        <a:ln w="12700" cap="flat" cmpd="sng" algn="ctr">
          <a:solidFill>
            <a:srgbClr val="4472C4">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prstClr val="white"/>
              </a:solidFill>
              <a:latin typeface="Open Sans" panose="020B0604020202020204" charset="0"/>
              <a:ea typeface="Open Sans" panose="020B0604020202020204" charset="0"/>
              <a:cs typeface="Open Sans" panose="020B0604020202020204" charset="0"/>
            </a:rPr>
            <a:t>Conclusões</a:t>
          </a:r>
        </a:p>
      </dsp:txBody>
      <dsp:txXfrm>
        <a:off x="8243952" y="1745560"/>
        <a:ext cx="1364128" cy="90941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19EB6-D866-42A8-B4F8-49C4A18BE19A}">
      <dsp:nvSpPr>
        <dsp:cNvPr id="0" name=""/>
        <dsp:cNvSpPr/>
      </dsp:nvSpPr>
      <dsp:spPr>
        <a:xfrm>
          <a:off x="1312" y="1676032"/>
          <a:ext cx="2621186" cy="1048474"/>
        </a:xfrm>
        <a:prstGeom prst="chevron">
          <a:avLst/>
        </a:prstGeom>
        <a:solidFill>
          <a:srgbClr val="02BAB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rgbClr val="434343"/>
              </a:solidFill>
              <a:latin typeface="Open Sans" panose="020B0604020202020204" charset="0"/>
              <a:ea typeface="Open Sans" panose="020B0604020202020204" charset="0"/>
              <a:cs typeface="Open Sans" panose="020B0604020202020204" charset="0"/>
            </a:rPr>
            <a:t>Recebidas</a:t>
          </a:r>
        </a:p>
        <a:p>
          <a:pPr marL="0" lvl="0" indent="0" algn="ctr" defTabSz="533400">
            <a:lnSpc>
              <a:spcPct val="90000"/>
            </a:lnSpc>
            <a:spcBef>
              <a:spcPct val="0"/>
            </a:spcBef>
            <a:spcAft>
              <a:spcPct val="35000"/>
            </a:spcAft>
            <a:buNone/>
          </a:pPr>
          <a:r>
            <a:rPr lang="pt-BR" sz="1200" kern="1200" dirty="0">
              <a:solidFill>
                <a:srgbClr val="434343"/>
              </a:solidFill>
              <a:latin typeface="Open Sans" panose="020B0604020202020204" charset="0"/>
              <a:ea typeface="Open Sans" panose="020B0604020202020204" charset="0"/>
              <a:cs typeface="Open Sans" panose="020B0604020202020204" charset="0"/>
            </a:rPr>
            <a:t>300</a:t>
          </a:r>
        </a:p>
      </dsp:txBody>
      <dsp:txXfrm>
        <a:off x="525549" y="1676032"/>
        <a:ext cx="1572712" cy="1048474"/>
      </dsp:txXfrm>
    </dsp:sp>
    <dsp:sp modelId="{AB221D9A-7F37-4CAE-AD4A-F7B2EE76FEFF}">
      <dsp:nvSpPr>
        <dsp:cNvPr id="0" name=""/>
        <dsp:cNvSpPr/>
      </dsp:nvSpPr>
      <dsp:spPr>
        <a:xfrm>
          <a:off x="2281745" y="1765152"/>
          <a:ext cx="2175585" cy="870234"/>
        </a:xfrm>
        <a:prstGeom prst="chevron">
          <a:avLst/>
        </a:prstGeom>
        <a:solidFill>
          <a:srgbClr val="6ADBD9">
            <a:alpha val="89804"/>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rgbClr val="434343"/>
              </a:solidFill>
              <a:latin typeface="Open Sans" panose="020B0604020202020204" charset="0"/>
              <a:ea typeface="Open Sans" panose="020B0604020202020204" charset="0"/>
              <a:cs typeface="Open Sans" panose="020B0604020202020204" charset="0"/>
            </a:rPr>
            <a:t>Construídas</a:t>
          </a:r>
        </a:p>
        <a:p>
          <a:pPr marL="0" lvl="0" indent="0" algn="ctr" defTabSz="533400">
            <a:lnSpc>
              <a:spcPct val="90000"/>
            </a:lnSpc>
            <a:spcBef>
              <a:spcPct val="0"/>
            </a:spcBef>
            <a:spcAft>
              <a:spcPct val="35000"/>
            </a:spcAft>
            <a:buNone/>
          </a:pPr>
          <a:r>
            <a:rPr lang="pt-BR" sz="1200" kern="1200" dirty="0">
              <a:solidFill>
                <a:srgbClr val="434343"/>
              </a:solidFill>
              <a:latin typeface="Open Sans" panose="020B0604020202020204" charset="0"/>
              <a:ea typeface="Open Sans" panose="020B0604020202020204" charset="0"/>
              <a:cs typeface="Open Sans" panose="020B0604020202020204" charset="0"/>
            </a:rPr>
            <a:t>+30 = 330</a:t>
          </a:r>
        </a:p>
      </dsp:txBody>
      <dsp:txXfrm>
        <a:off x="2716862" y="1765152"/>
        <a:ext cx="1305351" cy="870234"/>
      </dsp:txXfrm>
    </dsp:sp>
    <dsp:sp modelId="{3C02ABC0-7D33-441C-AC29-602574AACD69}">
      <dsp:nvSpPr>
        <dsp:cNvPr id="0" name=""/>
        <dsp:cNvSpPr/>
      </dsp:nvSpPr>
      <dsp:spPr>
        <a:xfrm>
          <a:off x="4152748" y="1765152"/>
          <a:ext cx="2175585" cy="870234"/>
        </a:xfrm>
        <a:prstGeom prst="chevron">
          <a:avLst/>
        </a:prstGeom>
        <a:solidFill>
          <a:srgbClr val="CCECFF">
            <a:alpha val="89804"/>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rgbClr val="434343"/>
              </a:solidFill>
              <a:latin typeface="Open Sans" panose="020B0604020202020204" charset="0"/>
              <a:ea typeface="Open Sans" panose="020B0604020202020204" charset="0"/>
              <a:cs typeface="Open Sans" panose="020B0604020202020204" charset="0"/>
            </a:rPr>
            <a:t>Análise Exploratória </a:t>
          </a:r>
        </a:p>
        <a:p>
          <a:pPr marL="0" lvl="0" indent="0" algn="ctr" defTabSz="533400">
            <a:lnSpc>
              <a:spcPct val="90000"/>
            </a:lnSpc>
            <a:spcBef>
              <a:spcPct val="0"/>
            </a:spcBef>
            <a:spcAft>
              <a:spcPct val="35000"/>
            </a:spcAft>
            <a:buNone/>
          </a:pPr>
          <a:r>
            <a:rPr lang="pt-BR" sz="1200" kern="1200" dirty="0">
              <a:solidFill>
                <a:srgbClr val="434343"/>
              </a:solidFill>
              <a:latin typeface="Open Sans" panose="020B0604020202020204" charset="0"/>
              <a:ea typeface="Open Sans" panose="020B0604020202020204" charset="0"/>
              <a:cs typeface="Open Sans" panose="020B0604020202020204" charset="0"/>
            </a:rPr>
            <a:t>290</a:t>
          </a:r>
        </a:p>
      </dsp:txBody>
      <dsp:txXfrm>
        <a:off x="4587865" y="1765152"/>
        <a:ext cx="1305351" cy="870234"/>
      </dsp:txXfrm>
    </dsp:sp>
    <dsp:sp modelId="{5911DBFA-F4D6-4978-B5B3-9802DED67E7B}">
      <dsp:nvSpPr>
        <dsp:cNvPr id="0" name=""/>
        <dsp:cNvSpPr/>
      </dsp:nvSpPr>
      <dsp:spPr>
        <a:xfrm>
          <a:off x="6023751" y="1765152"/>
          <a:ext cx="2175585" cy="870234"/>
        </a:xfrm>
        <a:prstGeom prst="chevron">
          <a:avLst/>
        </a:prstGeom>
        <a:solidFill>
          <a:schemeClr val="bg1">
            <a:lumMod val="65000"/>
            <a:alpha val="89804"/>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latin typeface="Open Sans" panose="020B0604020202020204" charset="0"/>
              <a:ea typeface="Open Sans" panose="020B0604020202020204" charset="0"/>
              <a:cs typeface="Open Sans" panose="020B0604020202020204" charset="0"/>
            </a:rPr>
            <a:t>Análise bivariada</a:t>
          </a:r>
        </a:p>
        <a:p>
          <a:pPr marL="0" lvl="0" indent="0" algn="ctr" defTabSz="533400">
            <a:lnSpc>
              <a:spcPct val="90000"/>
            </a:lnSpc>
            <a:spcBef>
              <a:spcPct val="0"/>
            </a:spcBef>
            <a:spcAft>
              <a:spcPct val="35000"/>
            </a:spcAft>
            <a:buNone/>
          </a:pPr>
          <a:r>
            <a:rPr lang="pt-BR" sz="1200" kern="1200" dirty="0">
              <a:latin typeface="Open Sans" panose="020B0604020202020204" charset="0"/>
              <a:ea typeface="Open Sans" panose="020B0604020202020204" charset="0"/>
              <a:cs typeface="Open Sans" panose="020B0604020202020204" charset="0"/>
            </a:rPr>
            <a:t>200</a:t>
          </a:r>
        </a:p>
      </dsp:txBody>
      <dsp:txXfrm>
        <a:off x="6458868" y="1765152"/>
        <a:ext cx="1305351" cy="870234"/>
      </dsp:txXfrm>
    </dsp:sp>
    <dsp:sp modelId="{09080E76-2DC4-4372-84BC-05C05B395057}">
      <dsp:nvSpPr>
        <dsp:cNvPr id="0" name=""/>
        <dsp:cNvSpPr/>
      </dsp:nvSpPr>
      <dsp:spPr>
        <a:xfrm>
          <a:off x="7894754" y="1765152"/>
          <a:ext cx="2175585" cy="870234"/>
        </a:xfrm>
        <a:prstGeom prst="chevron">
          <a:avLst/>
        </a:prstGeom>
        <a:solidFill>
          <a:srgbClr val="434343">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latin typeface="Open Sans" panose="020B0604020202020204" charset="0"/>
              <a:ea typeface="Open Sans" panose="020B0604020202020204" charset="0"/>
              <a:cs typeface="Open Sans" panose="020B0604020202020204" charset="0"/>
            </a:rPr>
            <a:t>Modelo final </a:t>
          </a:r>
        </a:p>
        <a:p>
          <a:pPr marL="0" lvl="0" indent="0" algn="ctr" defTabSz="533400">
            <a:lnSpc>
              <a:spcPct val="90000"/>
            </a:lnSpc>
            <a:spcBef>
              <a:spcPct val="0"/>
            </a:spcBef>
            <a:spcAft>
              <a:spcPct val="35000"/>
            </a:spcAft>
            <a:buNone/>
          </a:pPr>
          <a:r>
            <a:rPr lang="pt-BR" sz="1200" kern="1200" dirty="0">
              <a:latin typeface="Open Sans" panose="020B0604020202020204" charset="0"/>
              <a:ea typeface="Open Sans" panose="020B0604020202020204" charset="0"/>
              <a:cs typeface="Open Sans" panose="020B0604020202020204" charset="0"/>
            </a:rPr>
            <a:t>17</a:t>
          </a:r>
        </a:p>
      </dsp:txBody>
      <dsp:txXfrm>
        <a:off x="8329871" y="1765152"/>
        <a:ext cx="1305351" cy="87023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19EB6-D866-42A8-B4F8-49C4A18BE19A}">
      <dsp:nvSpPr>
        <dsp:cNvPr id="0" name=""/>
        <dsp:cNvSpPr/>
      </dsp:nvSpPr>
      <dsp:spPr>
        <a:xfrm>
          <a:off x="1059" y="2286264"/>
          <a:ext cx="2115343" cy="846137"/>
        </a:xfrm>
        <a:prstGeom prst="chevron">
          <a:avLst/>
        </a:prstGeom>
        <a:solidFill>
          <a:srgbClr val="02BAB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endParaRPr lang="pt-BR" sz="1800" kern="1200" dirty="0">
            <a:solidFill>
              <a:srgbClr val="434343"/>
            </a:solidFill>
            <a:latin typeface="Open Sans" panose="020B0604020202020204" charset="0"/>
            <a:ea typeface="Open Sans" panose="020B0604020202020204" charset="0"/>
            <a:cs typeface="Open Sans" panose="020B0604020202020204" charset="0"/>
          </a:endParaRPr>
        </a:p>
      </dsp:txBody>
      <dsp:txXfrm>
        <a:off x="424128" y="2286264"/>
        <a:ext cx="1269206" cy="846137"/>
      </dsp:txXfrm>
    </dsp:sp>
    <dsp:sp modelId="{AB221D9A-7F37-4CAE-AD4A-F7B2EE76FEFF}">
      <dsp:nvSpPr>
        <dsp:cNvPr id="0" name=""/>
        <dsp:cNvSpPr/>
      </dsp:nvSpPr>
      <dsp:spPr>
        <a:xfrm>
          <a:off x="1841408" y="2358186"/>
          <a:ext cx="1755735" cy="702294"/>
        </a:xfrm>
        <a:prstGeom prst="chevron">
          <a:avLst/>
        </a:prstGeom>
        <a:solidFill>
          <a:srgbClr val="6ADBD9">
            <a:alpha val="89804"/>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endParaRPr lang="pt-BR" sz="1600" kern="1200">
            <a:solidFill>
              <a:srgbClr val="434343"/>
            </a:solidFill>
            <a:latin typeface="Open Sans" panose="020B0604020202020204" charset="0"/>
            <a:ea typeface="Open Sans" panose="020B0604020202020204" charset="0"/>
            <a:cs typeface="Open Sans" panose="020B0604020202020204" charset="0"/>
          </a:endParaRPr>
        </a:p>
      </dsp:txBody>
      <dsp:txXfrm>
        <a:off x="2192555" y="2358186"/>
        <a:ext cx="1053441" cy="702294"/>
      </dsp:txXfrm>
    </dsp:sp>
    <dsp:sp modelId="{3C02ABC0-7D33-441C-AC29-602574AACD69}">
      <dsp:nvSpPr>
        <dsp:cNvPr id="0" name=""/>
        <dsp:cNvSpPr/>
      </dsp:nvSpPr>
      <dsp:spPr>
        <a:xfrm>
          <a:off x="3351340" y="2358186"/>
          <a:ext cx="1755735" cy="702294"/>
        </a:xfrm>
        <a:prstGeom prst="chevron">
          <a:avLst/>
        </a:prstGeom>
        <a:solidFill>
          <a:srgbClr val="CCECFF">
            <a:alpha val="89804"/>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endParaRPr lang="pt-BR" sz="1600" kern="1200" dirty="0">
            <a:solidFill>
              <a:srgbClr val="434343"/>
            </a:solidFill>
            <a:latin typeface="Open Sans" panose="020B0604020202020204" charset="0"/>
            <a:ea typeface="Open Sans" panose="020B0604020202020204" charset="0"/>
            <a:cs typeface="Open Sans" panose="020B0604020202020204" charset="0"/>
          </a:endParaRPr>
        </a:p>
      </dsp:txBody>
      <dsp:txXfrm>
        <a:off x="3702487" y="2358186"/>
        <a:ext cx="1053441" cy="702294"/>
      </dsp:txXfrm>
    </dsp:sp>
    <dsp:sp modelId="{5911DBFA-F4D6-4978-B5B3-9802DED67E7B}">
      <dsp:nvSpPr>
        <dsp:cNvPr id="0" name=""/>
        <dsp:cNvSpPr/>
      </dsp:nvSpPr>
      <dsp:spPr>
        <a:xfrm>
          <a:off x="4861273" y="2358186"/>
          <a:ext cx="1755735" cy="702294"/>
        </a:xfrm>
        <a:prstGeom prst="chevron">
          <a:avLst/>
        </a:prstGeom>
        <a:solidFill>
          <a:schemeClr val="bg1">
            <a:lumMod val="65000"/>
            <a:alpha val="89804"/>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20320" rIns="0" bIns="20320" numCol="1" spcCol="1270" anchor="ctr" anchorCtr="0">
          <a:noAutofit/>
        </a:bodyPr>
        <a:lstStyle/>
        <a:p>
          <a:pPr marL="0" lvl="0" indent="0" algn="ctr" defTabSz="1422400">
            <a:lnSpc>
              <a:spcPct val="90000"/>
            </a:lnSpc>
            <a:spcBef>
              <a:spcPct val="0"/>
            </a:spcBef>
            <a:spcAft>
              <a:spcPct val="35000"/>
            </a:spcAft>
            <a:buNone/>
          </a:pPr>
          <a:endParaRPr lang="pt-BR" sz="3200" kern="1200">
            <a:latin typeface="Open Sans" panose="020B0604020202020204" charset="0"/>
            <a:ea typeface="Open Sans" panose="020B0604020202020204" charset="0"/>
            <a:cs typeface="Open Sans" panose="020B0604020202020204" charset="0"/>
          </a:endParaRPr>
        </a:p>
      </dsp:txBody>
      <dsp:txXfrm>
        <a:off x="5212420" y="2358186"/>
        <a:ext cx="1053441" cy="702294"/>
      </dsp:txXfrm>
    </dsp:sp>
    <dsp:sp modelId="{09080E76-2DC4-4372-84BC-05C05B395057}">
      <dsp:nvSpPr>
        <dsp:cNvPr id="0" name=""/>
        <dsp:cNvSpPr/>
      </dsp:nvSpPr>
      <dsp:spPr>
        <a:xfrm>
          <a:off x="6371205" y="2358186"/>
          <a:ext cx="1755735" cy="702294"/>
        </a:xfrm>
        <a:prstGeom prst="chevron">
          <a:avLst/>
        </a:prstGeom>
        <a:solidFill>
          <a:srgbClr val="434343">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20320" rIns="0" bIns="20320" numCol="1" spcCol="1270" anchor="ctr" anchorCtr="0">
          <a:noAutofit/>
        </a:bodyPr>
        <a:lstStyle/>
        <a:p>
          <a:pPr marL="0" lvl="0" indent="0" algn="ctr" defTabSz="1422400">
            <a:lnSpc>
              <a:spcPct val="90000"/>
            </a:lnSpc>
            <a:spcBef>
              <a:spcPct val="0"/>
            </a:spcBef>
            <a:spcAft>
              <a:spcPct val="35000"/>
            </a:spcAft>
            <a:buNone/>
          </a:pPr>
          <a:endParaRPr lang="pt-BR" sz="3200" kern="1200">
            <a:latin typeface="Open Sans" panose="020B0604020202020204" charset="0"/>
            <a:ea typeface="Open Sans" panose="020B0604020202020204" charset="0"/>
            <a:cs typeface="Open Sans" panose="020B0604020202020204" charset="0"/>
          </a:endParaRPr>
        </a:p>
      </dsp:txBody>
      <dsp:txXfrm>
        <a:off x="6722352" y="2358186"/>
        <a:ext cx="1053441" cy="702294"/>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1C0E9A-CAF1-44BA-8C98-5BE835AC7B3C}" type="datetimeFigureOut">
              <a:rPr lang="pt-BR" smtClean="0"/>
              <a:t>06/02/2022</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3CCD0D-6437-4073-8960-8BC5F3D1E700}" type="slidenum">
              <a:rPr lang="pt-BR" smtClean="0"/>
              <a:t>‹nº›</a:t>
            </a:fld>
            <a:endParaRPr lang="pt-BR"/>
          </a:p>
        </p:txBody>
      </p:sp>
    </p:spTree>
    <p:extLst>
      <p:ext uri="{BB962C8B-B14F-4D97-AF65-F5344CB8AC3E}">
        <p14:creationId xmlns:p14="http://schemas.microsoft.com/office/powerpoint/2010/main" val="2751402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A3CCD0D-6437-4073-8960-8BC5F3D1E700}" type="slidenum">
              <a:rPr lang="pt-BR" smtClean="0"/>
              <a:t>8</a:t>
            </a:fld>
            <a:endParaRPr lang="pt-BR"/>
          </a:p>
        </p:txBody>
      </p:sp>
    </p:spTree>
    <p:extLst>
      <p:ext uri="{BB962C8B-B14F-4D97-AF65-F5344CB8AC3E}">
        <p14:creationId xmlns:p14="http://schemas.microsoft.com/office/powerpoint/2010/main" val="3558784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A3CCD0D-6437-4073-8960-8BC5F3D1E700}" type="slidenum">
              <a:rPr lang="pt-BR" smtClean="0"/>
              <a:t>41</a:t>
            </a:fld>
            <a:endParaRPr lang="pt-BR"/>
          </a:p>
        </p:txBody>
      </p:sp>
    </p:spTree>
    <p:extLst>
      <p:ext uri="{BB962C8B-B14F-4D97-AF65-F5344CB8AC3E}">
        <p14:creationId xmlns:p14="http://schemas.microsoft.com/office/powerpoint/2010/main" val="4127870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8716AE-B139-4AEF-8AC5-FCA3837D9D78}"/>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2A8FC99-B924-4CC8-9782-1BAEFC5F50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2CC39956-4D72-4527-A3D7-467AF2D5FE71}"/>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071233BF-578A-495E-A4DD-0F516A97FA24}"/>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CCABF1AF-51DC-4F1D-B6A9-EDC61394C36E}"/>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72212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4E4ECA-2699-4B8A-AEA5-677DE68F8FC3}"/>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AD8FA993-DD33-4CF5-81E9-3DE9350B6716}"/>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A948360-43C2-4AFA-85D0-9C25F159F447}"/>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B6AF7F78-02C3-4A92-80CE-B8D52A58E809}"/>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186E441C-F96D-47CB-A6A8-0A95EA502902}"/>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574248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1B4729D-8C1B-4D23-AF52-8E9140BB1BB5}"/>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C2078809-54C6-4997-9CD5-3DB83AE275E4}"/>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66F528E-0847-46D4-8041-49A698676288}"/>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71C899A7-9A4A-4159-82DF-C862B9D67091}"/>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F065081D-8656-4AC8-8D85-B2E8626046C4}"/>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8602583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pic>
        <p:nvPicPr>
          <p:cNvPr id="11" name="Google Shape;11;p2"/>
          <p:cNvPicPr preferRelativeResize="0"/>
          <p:nvPr/>
        </p:nvPicPr>
        <p:blipFill>
          <a:blip r:embed="rId2">
            <a:alphaModFix/>
          </a:blip>
          <a:stretch>
            <a:fillRect/>
          </a:stretch>
        </p:blipFill>
        <p:spPr>
          <a:xfrm flipH="1">
            <a:off x="6864266" y="2851300"/>
            <a:ext cx="5292001" cy="3976168"/>
          </a:xfrm>
          <a:prstGeom prst="rect">
            <a:avLst/>
          </a:prstGeom>
          <a:noFill/>
          <a:ln>
            <a:noFill/>
          </a:ln>
        </p:spPr>
      </p:pic>
      <p:pic>
        <p:nvPicPr>
          <p:cNvPr id="12" name="Google Shape;12;p2"/>
          <p:cNvPicPr preferRelativeResize="0"/>
          <p:nvPr/>
        </p:nvPicPr>
        <p:blipFill rotWithShape="1">
          <a:blip r:embed="rId3">
            <a:alphaModFix/>
          </a:blip>
          <a:srcRect t="44000" b="27799"/>
          <a:stretch/>
        </p:blipFill>
        <p:spPr>
          <a:xfrm>
            <a:off x="8899534" y="5661634"/>
            <a:ext cx="4099767" cy="1156133"/>
          </a:xfrm>
          <a:prstGeom prst="rect">
            <a:avLst/>
          </a:prstGeom>
          <a:noFill/>
          <a:ln>
            <a:noFill/>
          </a:ln>
        </p:spPr>
      </p:pic>
      <p:sp>
        <p:nvSpPr>
          <p:cNvPr id="13" name="Google Shape;13;p2"/>
          <p:cNvSpPr/>
          <p:nvPr/>
        </p:nvSpPr>
        <p:spPr>
          <a:xfrm>
            <a:off x="-33" y="-92267"/>
            <a:ext cx="12192000" cy="169200"/>
          </a:xfrm>
          <a:prstGeom prst="rect">
            <a:avLst/>
          </a:prstGeom>
          <a:solidFill>
            <a:srgbClr val="6ADBD9"/>
          </a:solidFill>
          <a:ln w="9525" cap="flat" cmpd="sng">
            <a:solidFill>
              <a:srgbClr val="6ADB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3918829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0" name="Google Shape;20;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36639540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4" name="Google Shape;24;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5" name="Google Shape;25;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24923189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26315157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1" name="Google Shape;31;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2" name="Google Shape;32;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12893764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5" name="Google Shape;35;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10787024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6"/>
        <p:cNvGrpSpPr/>
        <p:nvPr/>
      </p:nvGrpSpPr>
      <p:grpSpPr>
        <a:xfrm>
          <a:off x="0" y="0"/>
          <a:ext cx="0" cy="0"/>
          <a:chOff x="0" y="0"/>
          <a:chExt cx="0" cy="0"/>
        </a:xfrm>
      </p:grpSpPr>
      <p:sp>
        <p:nvSpPr>
          <p:cNvPr id="37" name="Google Shape;37;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 name="Google Shape;38;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9" name="Google Shape;39;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40" name="Google Shape;40;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1" name="Google Shape;41;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30561892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4036712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2D7937-05B1-4276-9BB4-06913220BCC6}"/>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DFEB13B8-6628-461E-A7DC-2E6DA8BC4248}"/>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D72D6DD-44F5-4F28-BDCA-45803BDB2FE2}"/>
              </a:ext>
            </a:extLst>
          </p:cNvPr>
          <p:cNvSpPr>
            <a:spLocks noGrp="1"/>
          </p:cNvSpPr>
          <p:nvPr>
            <p:ph type="dt" sz="half" idx="10"/>
          </p:nvPr>
        </p:nvSpPr>
        <p:spPr/>
        <p:txBody>
          <a:bodyPr/>
          <a:lstStyle/>
          <a:p>
            <a:r>
              <a:rPr lang="pt-BR" dirty="0"/>
              <a:t>@2020 LABDATA FIA. Copyright </a:t>
            </a:r>
            <a:r>
              <a:rPr lang="pt-BR" dirty="0" err="1"/>
              <a:t>all</a:t>
            </a:r>
            <a:r>
              <a:rPr lang="pt-BR" dirty="0"/>
              <a:t> </a:t>
            </a:r>
            <a:r>
              <a:rPr lang="pt-BR" dirty="0" err="1"/>
              <a:t>rights</a:t>
            </a:r>
            <a:r>
              <a:rPr lang="pt-BR" dirty="0"/>
              <a:t> </a:t>
            </a:r>
            <a:r>
              <a:rPr lang="pt-BR" dirty="0" err="1"/>
              <a:t>reserved</a:t>
            </a:r>
            <a:r>
              <a:rPr lang="pt-BR" dirty="0"/>
              <a:t>.</a:t>
            </a:r>
          </a:p>
        </p:txBody>
      </p:sp>
      <p:sp>
        <p:nvSpPr>
          <p:cNvPr id="5" name="Espaço Reservado para Rodapé 4">
            <a:extLst>
              <a:ext uri="{FF2B5EF4-FFF2-40B4-BE49-F238E27FC236}">
                <a16:creationId xmlns:a16="http://schemas.microsoft.com/office/drawing/2014/main" id="{A0E48BF8-21E0-4701-AFCB-C6FBB2F4D9CE}"/>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53BE8D92-1CF9-45FD-A449-2C0CE0396BDC}"/>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5934836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7" name="Google Shape;47;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48" name="Google Shape;48;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23689297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3564077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B89F59-64F4-4D36-975A-A572FDDF582E}"/>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1649A5F1-4D26-4372-A429-02801E40C8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28E34B12-ACB7-4504-857C-43022E3CDB8A}"/>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55A26DBF-39EF-46CF-8F63-50BDDAABEBF6}"/>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2DA030F6-239E-46A9-A507-CFFE4262CA02}"/>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1529780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92B96D-2AF0-478F-933F-07F7CFC6452D}"/>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79416FF0-4972-444F-9596-0D3DB469F903}"/>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B62401C9-273D-4C9D-8957-984C097EEEB1}"/>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7A0911A-2DAD-480B-87F0-51A20923BA10}"/>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92189F4B-8A4F-4301-9ED9-D98F3976699E}"/>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BBFF68CA-892C-4A00-B2E2-83ADCE4A0DC3}"/>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83790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EF6EAA-4E06-4408-B3EC-0EB395A6E87C}"/>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F6C8F12E-79BA-499C-B6F7-44001FE88A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979B9F35-DC8D-4441-8173-70108EF01394}"/>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A0B3950-5B27-4F1D-A58E-8717968AA5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3D278AB4-08CF-4C9D-9092-477BA2890D07}"/>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72D2442F-3EF2-4D4D-B104-90565C5EB228}"/>
              </a:ext>
            </a:extLst>
          </p:cNvPr>
          <p:cNvSpPr>
            <a:spLocks noGrp="1"/>
          </p:cNvSpPr>
          <p:nvPr>
            <p:ph type="dt" sz="half" idx="10"/>
          </p:nvPr>
        </p:nvSpPr>
        <p:spPr/>
        <p:txBody>
          <a:bodyPr/>
          <a:lstStyle/>
          <a:p>
            <a:r>
              <a:rPr lang="pt-BR"/>
              <a:t>@2020 FIA LABDATA. Copyright all rights reserved.</a:t>
            </a:r>
          </a:p>
        </p:txBody>
      </p:sp>
      <p:sp>
        <p:nvSpPr>
          <p:cNvPr id="8" name="Espaço Reservado para Rodapé 7">
            <a:extLst>
              <a:ext uri="{FF2B5EF4-FFF2-40B4-BE49-F238E27FC236}">
                <a16:creationId xmlns:a16="http://schemas.microsoft.com/office/drawing/2014/main" id="{0252A0B8-9F20-44DB-9508-C4AEB8319467}"/>
              </a:ext>
            </a:extLst>
          </p:cNvPr>
          <p:cNvSpPr>
            <a:spLocks noGrp="1"/>
          </p:cNvSpPr>
          <p:nvPr>
            <p:ph type="ftr" sz="quarter" idx="11"/>
          </p:nvPr>
        </p:nvSpPr>
        <p:spPr/>
        <p:txBody>
          <a:bodyPr/>
          <a:lstStyle/>
          <a:p>
            <a:r>
              <a:rPr lang="pt-BR"/>
              <a:t>labdata.fia.com.br</a:t>
            </a:r>
          </a:p>
        </p:txBody>
      </p:sp>
      <p:sp>
        <p:nvSpPr>
          <p:cNvPr id="9" name="Espaço Reservado para Número de Slide 8">
            <a:extLst>
              <a:ext uri="{FF2B5EF4-FFF2-40B4-BE49-F238E27FC236}">
                <a16:creationId xmlns:a16="http://schemas.microsoft.com/office/drawing/2014/main" id="{AA4F7A9A-8E80-4E7F-A3FC-97E9B7A0204B}"/>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805749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2106FF-21A7-4166-8319-567BFEBA0849}"/>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66C84C2D-443B-41E7-870C-BD9061D751BE}"/>
              </a:ext>
            </a:extLst>
          </p:cNvPr>
          <p:cNvSpPr>
            <a:spLocks noGrp="1"/>
          </p:cNvSpPr>
          <p:nvPr>
            <p:ph type="dt" sz="half" idx="10"/>
          </p:nvPr>
        </p:nvSpPr>
        <p:spPr/>
        <p:txBody>
          <a:bodyPr/>
          <a:lstStyle/>
          <a:p>
            <a:r>
              <a:rPr lang="pt-BR"/>
              <a:t>@2020 FIA LABDATA. Copyright all rights reserved.</a:t>
            </a:r>
          </a:p>
        </p:txBody>
      </p:sp>
      <p:sp>
        <p:nvSpPr>
          <p:cNvPr id="4" name="Espaço Reservado para Rodapé 3">
            <a:extLst>
              <a:ext uri="{FF2B5EF4-FFF2-40B4-BE49-F238E27FC236}">
                <a16:creationId xmlns:a16="http://schemas.microsoft.com/office/drawing/2014/main" id="{CE871DBC-8C7E-4790-A074-FC7CF74FD3C4}"/>
              </a:ext>
            </a:extLst>
          </p:cNvPr>
          <p:cNvSpPr>
            <a:spLocks noGrp="1"/>
          </p:cNvSpPr>
          <p:nvPr>
            <p:ph type="ftr" sz="quarter" idx="11"/>
          </p:nvPr>
        </p:nvSpPr>
        <p:spPr/>
        <p:txBody>
          <a:bodyPr/>
          <a:lstStyle/>
          <a:p>
            <a:r>
              <a:rPr lang="pt-BR"/>
              <a:t>labdata.fia.com.br</a:t>
            </a:r>
          </a:p>
        </p:txBody>
      </p:sp>
      <p:sp>
        <p:nvSpPr>
          <p:cNvPr id="5" name="Espaço Reservado para Número de Slide 4">
            <a:extLst>
              <a:ext uri="{FF2B5EF4-FFF2-40B4-BE49-F238E27FC236}">
                <a16:creationId xmlns:a16="http://schemas.microsoft.com/office/drawing/2014/main" id="{1578BE79-9371-482D-B61E-EA546C86E6B9}"/>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693006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C6CFFAD7-E6C6-46C1-B5BB-817A54DEA51C}"/>
              </a:ext>
            </a:extLst>
          </p:cNvPr>
          <p:cNvSpPr>
            <a:spLocks noGrp="1"/>
          </p:cNvSpPr>
          <p:nvPr>
            <p:ph type="dt" sz="half" idx="10"/>
          </p:nvPr>
        </p:nvSpPr>
        <p:spPr/>
        <p:txBody>
          <a:bodyPr/>
          <a:lstStyle/>
          <a:p>
            <a:r>
              <a:rPr lang="pt-BR"/>
              <a:t>@2020 FIA LABDATA. Copyright all rights reserved.</a:t>
            </a:r>
          </a:p>
        </p:txBody>
      </p:sp>
      <p:sp>
        <p:nvSpPr>
          <p:cNvPr id="3" name="Espaço Reservado para Rodapé 2">
            <a:extLst>
              <a:ext uri="{FF2B5EF4-FFF2-40B4-BE49-F238E27FC236}">
                <a16:creationId xmlns:a16="http://schemas.microsoft.com/office/drawing/2014/main" id="{5E9A653A-9CBD-4578-9DFB-865325E6CB59}"/>
              </a:ext>
            </a:extLst>
          </p:cNvPr>
          <p:cNvSpPr>
            <a:spLocks noGrp="1"/>
          </p:cNvSpPr>
          <p:nvPr>
            <p:ph type="ftr" sz="quarter" idx="11"/>
          </p:nvPr>
        </p:nvSpPr>
        <p:spPr/>
        <p:txBody>
          <a:bodyPr/>
          <a:lstStyle/>
          <a:p>
            <a:r>
              <a:rPr lang="pt-BR"/>
              <a:t>labdata.fia.com.br</a:t>
            </a:r>
          </a:p>
        </p:txBody>
      </p:sp>
      <p:sp>
        <p:nvSpPr>
          <p:cNvPr id="4" name="Espaço Reservado para Número de Slide 3">
            <a:extLst>
              <a:ext uri="{FF2B5EF4-FFF2-40B4-BE49-F238E27FC236}">
                <a16:creationId xmlns:a16="http://schemas.microsoft.com/office/drawing/2014/main" id="{192D0B2D-1966-42CB-AEE8-C71362682833}"/>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1904111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770A50-D06D-4105-8048-B11E8CBED897}"/>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6A999CF1-C8F4-4CFD-B5F6-F1E1CF44E1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645658EB-1D49-4F88-9830-F607BC5F4A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D0002697-4E19-4C42-AFAC-8BEF8FD755C4}"/>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0DFEE884-A0F2-48DB-BA6E-D58E3438D656}"/>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6C66D9C5-2EEA-4428-9090-31AC84351FB7}"/>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3414233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85FE8F-00CA-445E-BF25-C8DAC77E594D}"/>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0867159A-446E-4F5D-98C3-E4556E4A3A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DA26234A-4931-4C7A-BD8E-599A6D5D85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69C5AE97-0A0D-45D5-9F36-995E18A08893}"/>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1AFF6FF8-A225-4D65-B4D2-40C6552CADFC}"/>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06B29670-B4A8-4F96-A599-1C62154F8A9E}"/>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3923575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C5C3565C-D140-4C0C-92F9-F31FDB21FE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6DEC85DB-826E-4880-8EB7-61B52CC15F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1BE5735-FB17-4D51-86BB-86683FBBE7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56708B36-E06F-44CB-9761-AC85A8BEC5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pt-BR"/>
              <a:t>labdata.fia.com.br</a:t>
            </a:r>
          </a:p>
        </p:txBody>
      </p:sp>
      <p:sp>
        <p:nvSpPr>
          <p:cNvPr id="6" name="Espaço Reservado para Número de Slide 5">
            <a:extLst>
              <a:ext uri="{FF2B5EF4-FFF2-40B4-BE49-F238E27FC236}">
                <a16:creationId xmlns:a16="http://schemas.microsoft.com/office/drawing/2014/main" id="{F44006AA-26E9-4FDB-B981-0283554DAE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FB8526-A7DF-44F1-A0A0-E2C9088E1528}" type="slidenum">
              <a:rPr lang="pt-BR" smtClean="0"/>
              <a:t>‹nº›</a:t>
            </a:fld>
            <a:endParaRPr lang="pt-BR"/>
          </a:p>
        </p:txBody>
      </p:sp>
    </p:spTree>
    <p:extLst>
      <p:ext uri="{BB962C8B-B14F-4D97-AF65-F5344CB8AC3E}">
        <p14:creationId xmlns:p14="http://schemas.microsoft.com/office/powerpoint/2010/main" val="23503803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314551185"/>
      </p:ext>
    </p:extLst>
  </p:cSld>
  <p:clrMap bg1="lt1" tx1="dk1" bg2="dk2" tx2="lt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jpeg"/><Relationship Id="rId5" Type="http://schemas.openxmlformats.org/officeDocument/2006/relationships/image" Target="../media/image1.pn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5.jpe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8.png"/><Relationship Id="rId4" Type="http://schemas.openxmlformats.org/officeDocument/2006/relationships/slide" Target="slide42.xml"/><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1.jp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21.jpg"/></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5.png"/><Relationship Id="rId4" Type="http://schemas.openxmlformats.org/officeDocument/2006/relationships/image" Target="../media/image21.jpg"/></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1.jpg"/></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chart" Target="../charts/chart1.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slide" Target="slide44.xml"/><Relationship Id="rId5" Type="http://schemas.openxmlformats.org/officeDocument/2006/relationships/hyperlink" Target="https://github.com/slundberg/shap" TargetMode="External"/><Relationship Id="rId4" Type="http://schemas.openxmlformats.org/officeDocument/2006/relationships/image" Target="../media/image5.jpeg"/><Relationship Id="rId9" Type="http://schemas.openxmlformats.org/officeDocument/2006/relationships/image" Target="../media/image27.emf"/></Relationships>
</file>

<file path=ppt/slides/_rels/slide2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s://towardsdatascience.com/the-mathematics-of-decision-trees-random-forest-and-feature-importance-in-scikit-learn-and-spark-f2861df67e3#:~:text=Feature%20importance%20is%20calculated%20as,the%20more%20important%20the%20feature."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pubmed.ncbi.nlm.nih.gov/33455043/" TargetMode="External"/><Relationship Id="rId5" Type="http://schemas.openxmlformats.org/officeDocument/2006/relationships/hyperlink" Target="https://bioemfoco.com.br/noticia/ace2-proteina-que-facilita-entrada-do-sars-cov-2-no-organismo/" TargetMode="External"/><Relationship Id="rId4" Type="http://schemas.openxmlformats.org/officeDocument/2006/relationships/hyperlink" Target="https://healthsciences.arizona.edu/newsroom/news-releases/2021/researchers-study-why-covid-19-strikes-asthma-sufferers-less-severely"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chart" Target="../charts/chart2.xml"/><Relationship Id="rId7"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5.jpeg"/><Relationship Id="rId9" Type="http://schemas.openxmlformats.org/officeDocument/2006/relationships/image" Target="../media/image36.png"/></Relationships>
</file>

<file path=ppt/slides/_rels/slide29.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25.xml"/><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5.jpeg"/><Relationship Id="rId7"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30.png"/><Relationship Id="rId5" Type="http://schemas.openxmlformats.org/officeDocument/2006/relationships/image" Target="../media/image320.png"/><Relationship Id="rId4" Type="http://schemas.openxmlformats.org/officeDocument/2006/relationships/chart" Target="../charts/chart3.xml"/><Relationship Id="rId9" Type="http://schemas.openxmlformats.org/officeDocument/2006/relationships/image" Target="../media/image36.png"/></Relationships>
</file>

<file path=ppt/slides/_rels/slide35.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image" Target="../media/image9.jpe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slide" Target="slide11.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slide" Target="slide11.xml"/><Relationship Id="rId4" Type="http://schemas.openxmlformats.org/officeDocument/2006/relationships/image" Target="../media/image5.jpeg"/></Relationships>
</file>

<file path=ppt/slides/_rels/slide4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slide" Target="slide12.xml"/></Relationships>
</file>

<file path=ppt/slides/_rels/slide4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slide" Target="slide12.xml"/></Relationships>
</file>

<file path=ppt/slides/_rels/slide4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slide" Target="slide22.xml"/></Relationships>
</file>

<file path=ppt/slides/_rels/slide45.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4.jpeg"/><Relationship Id="rId7" Type="http://schemas.openxmlformats.org/officeDocument/2006/relationships/image" Target="../media/image48.jpe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 Id="rId9" Type="http://schemas.openxmlformats.org/officeDocument/2006/relationships/image" Target="../media/image5.jpeg"/></Relationships>
</file>

<file path=ppt/slides/_rels/slide5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52.png"/></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jpe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mailto:labdata@fia.com.br&#160;" TargetMode="External"/><Relationship Id="rId4" Type="http://schemas.openxmlformats.org/officeDocument/2006/relationships/image" Target="../media/image55.png"/></Relationships>
</file>

<file path=ppt/slides/_rels/slide55.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6.jpeg"/></Relationships>
</file>

<file path=ppt/slides/_rels/slide5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hyperlink" Target="https://opendatasus.saude.gov.br/dataset/srag-2021-e-2022" TargetMode="External"/><Relationship Id="rId5" Type="http://schemas.openxmlformats.org/officeDocument/2006/relationships/hyperlink" Target="https://opendatasus.saude.gov.br/dataset/srag-2020" TargetMode="External"/><Relationship Id="rId4" Type="http://schemas.openxmlformats.org/officeDocument/2006/relationships/hyperlink" Target="https://opendatasus.saude.gov.br/organization/ministerio-da-saude?q=srag&amp;sort=score+desc%2C+metadata_modified+desc"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1026" name="Picture 2">
            <a:extLst>
              <a:ext uri="{FF2B5EF4-FFF2-40B4-BE49-F238E27FC236}">
                <a16:creationId xmlns:a16="http://schemas.microsoft.com/office/drawing/2014/main" id="{280E556C-CBFF-4242-B7EF-311B54C891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8289" y="-93697"/>
            <a:ext cx="10683711" cy="6950225"/>
          </a:xfrm>
          <a:prstGeom prst="rect">
            <a:avLst/>
          </a:prstGeom>
          <a:noFill/>
          <a:extLst>
            <a:ext uri="{909E8E84-426E-40DD-AFC4-6F175D3DCCD1}">
              <a14:hiddenFill xmlns:a14="http://schemas.microsoft.com/office/drawing/2010/main">
                <a:solidFill>
                  <a:srgbClr val="FFFFFF"/>
                </a:solidFill>
              </a14:hiddenFill>
            </a:ext>
          </a:extLst>
        </p:spPr>
      </p:pic>
      <p:grpSp>
        <p:nvGrpSpPr>
          <p:cNvPr id="56" name="Google Shape;56;p13"/>
          <p:cNvGrpSpPr/>
          <p:nvPr/>
        </p:nvGrpSpPr>
        <p:grpSpPr>
          <a:xfrm>
            <a:off x="-3298334" y="-403053"/>
            <a:ext cx="11056593" cy="7579263"/>
            <a:chOff x="-2438400" y="-228600"/>
            <a:chExt cx="8170275" cy="5600700"/>
          </a:xfrm>
        </p:grpSpPr>
        <p:grpSp>
          <p:nvGrpSpPr>
            <p:cNvPr id="57" name="Google Shape;57;p13"/>
            <p:cNvGrpSpPr/>
            <p:nvPr/>
          </p:nvGrpSpPr>
          <p:grpSpPr>
            <a:xfrm>
              <a:off x="-2438400" y="0"/>
              <a:ext cx="8017875" cy="5372100"/>
              <a:chOff x="-2438400" y="0"/>
              <a:chExt cx="8017875" cy="5372100"/>
            </a:xfrm>
          </p:grpSpPr>
          <p:pic>
            <p:nvPicPr>
              <p:cNvPr id="58" name="Google Shape;58;p13"/>
              <p:cNvPicPr preferRelativeResize="0"/>
              <p:nvPr/>
            </p:nvPicPr>
            <p:blipFill rotWithShape="1">
              <a:blip r:embed="rId4">
                <a:alphaModFix/>
              </a:blip>
              <a:srcRect l="-43947"/>
              <a:stretch/>
            </p:blipFill>
            <p:spPr>
              <a:xfrm rot="10800000" flipH="1">
                <a:off x="-2438400" y="0"/>
                <a:ext cx="7987800" cy="5143500"/>
              </a:xfrm>
              <a:prstGeom prst="trapezoid">
                <a:avLst>
                  <a:gd name="adj" fmla="val 41313"/>
                </a:avLst>
              </a:prstGeom>
              <a:noFill/>
              <a:ln>
                <a:noFill/>
              </a:ln>
            </p:spPr>
          </p:pic>
          <p:cxnSp>
            <p:nvCxnSpPr>
              <p:cNvPr id="59" name="Google Shape;59;p13"/>
              <p:cNvCxnSpPr/>
              <p:nvPr/>
            </p:nvCxnSpPr>
            <p:spPr>
              <a:xfrm flipH="1">
                <a:off x="3371775" y="0"/>
                <a:ext cx="2207700" cy="5372100"/>
              </a:xfrm>
              <a:prstGeom prst="straightConnector1">
                <a:avLst/>
              </a:prstGeom>
              <a:noFill/>
              <a:ln w="28575" cap="flat" cmpd="sng">
                <a:solidFill>
                  <a:srgbClr val="6ADBD9"/>
                </a:solidFill>
                <a:prstDash val="solid"/>
                <a:round/>
                <a:headEnd type="none" w="med" len="med"/>
                <a:tailEnd type="none" w="med" len="med"/>
              </a:ln>
            </p:spPr>
          </p:cxnSp>
        </p:grpSp>
        <p:cxnSp>
          <p:nvCxnSpPr>
            <p:cNvPr id="60" name="Google Shape;60;p13"/>
            <p:cNvCxnSpPr/>
            <p:nvPr/>
          </p:nvCxnSpPr>
          <p:spPr>
            <a:xfrm flipH="1">
              <a:off x="3524175" y="-228600"/>
              <a:ext cx="2207700" cy="5372100"/>
            </a:xfrm>
            <a:prstGeom prst="straightConnector1">
              <a:avLst/>
            </a:prstGeom>
            <a:noFill/>
            <a:ln w="19050" cap="flat" cmpd="sng">
              <a:solidFill>
                <a:srgbClr val="6ADBD9"/>
              </a:solidFill>
              <a:prstDash val="solid"/>
              <a:round/>
              <a:headEnd type="none" w="med" len="med"/>
              <a:tailEnd type="none" w="med" len="med"/>
            </a:ln>
          </p:spPr>
        </p:cxnSp>
      </p:grpSp>
      <p:pic>
        <p:nvPicPr>
          <p:cNvPr id="14" name="Google Shape;62;p13">
            <a:extLst>
              <a:ext uri="{FF2B5EF4-FFF2-40B4-BE49-F238E27FC236}">
                <a16:creationId xmlns:a16="http://schemas.microsoft.com/office/drawing/2014/main" id="{36603DFB-8F0B-4DA6-B6E3-1EB91A394022}"/>
              </a:ext>
            </a:extLst>
          </p:cNvPr>
          <p:cNvPicPr preferRelativeResize="0"/>
          <p:nvPr/>
        </p:nvPicPr>
        <p:blipFill>
          <a:blip r:embed="rId5">
            <a:alphaModFix/>
          </a:blip>
          <a:stretch>
            <a:fillRect/>
          </a:stretch>
        </p:blipFill>
        <p:spPr>
          <a:xfrm flipH="1">
            <a:off x="5325530" y="1611979"/>
            <a:ext cx="6756052" cy="5239615"/>
          </a:xfrm>
          <a:prstGeom prst="rect">
            <a:avLst/>
          </a:prstGeom>
          <a:noFill/>
          <a:ln>
            <a:noFill/>
          </a:ln>
        </p:spPr>
      </p:pic>
      <p:sp>
        <p:nvSpPr>
          <p:cNvPr id="64" name="Google Shape;64;p13"/>
          <p:cNvSpPr txBox="1"/>
          <p:nvPr/>
        </p:nvSpPr>
        <p:spPr>
          <a:xfrm>
            <a:off x="401194" y="5895633"/>
            <a:ext cx="4330800" cy="508000"/>
          </a:xfrm>
          <a:prstGeom prst="rect">
            <a:avLst/>
          </a:prstGeom>
          <a:noFill/>
          <a:ln>
            <a:noFill/>
          </a:ln>
        </p:spPr>
        <p:txBody>
          <a:bodyPr spcFirstLastPara="1" wrap="square" lIns="121900" tIns="121900" rIns="121900" bIns="121900" anchor="t" anchorCtr="0">
            <a:noAutofit/>
          </a:bodyPr>
          <a:lstStyle/>
          <a:p>
            <a:pPr defTabSz="1219170">
              <a:buClr>
                <a:srgbClr val="000000"/>
              </a:buClr>
            </a:pPr>
            <a:endParaRPr lang="pt-BR" sz="1200" kern="0" dirty="0">
              <a:solidFill>
                <a:schemeClr val="bg1"/>
              </a:solidFill>
              <a:latin typeface="Open Sans"/>
              <a:ea typeface="Open Sans"/>
              <a:cs typeface="Open Sans"/>
              <a:sym typeface="Open Sans"/>
            </a:endParaRPr>
          </a:p>
          <a:p>
            <a:pPr defTabSz="1219170">
              <a:buClr>
                <a:srgbClr val="000000"/>
              </a:buClr>
            </a:pPr>
            <a:r>
              <a:rPr lang="pt-BR" sz="1200" kern="0">
                <a:solidFill>
                  <a:schemeClr val="bg1"/>
                </a:solidFill>
                <a:latin typeface="Open Sans"/>
                <a:ea typeface="Open Sans"/>
                <a:cs typeface="Open Sans"/>
                <a:sym typeface="Open Sans"/>
              </a:rPr>
              <a:t>06/02/2022</a:t>
            </a:r>
            <a:endParaRPr kern="0" dirty="0">
              <a:solidFill>
                <a:schemeClr val="bg1"/>
              </a:solidFill>
              <a:latin typeface="Open Sans"/>
              <a:ea typeface="Open Sans"/>
              <a:cs typeface="Open Sans"/>
              <a:sym typeface="Open Sans"/>
            </a:endParaRPr>
          </a:p>
        </p:txBody>
      </p:sp>
      <p:grpSp>
        <p:nvGrpSpPr>
          <p:cNvPr id="16" name="Agrupar 15">
            <a:extLst>
              <a:ext uri="{FF2B5EF4-FFF2-40B4-BE49-F238E27FC236}">
                <a16:creationId xmlns:a16="http://schemas.microsoft.com/office/drawing/2014/main" id="{9684D99A-72DF-4D5F-8D9A-5736DBDA7732}"/>
              </a:ext>
            </a:extLst>
          </p:cNvPr>
          <p:cNvGrpSpPr/>
          <p:nvPr/>
        </p:nvGrpSpPr>
        <p:grpSpPr>
          <a:xfrm>
            <a:off x="16118" y="27970"/>
            <a:ext cx="5266000" cy="5143500"/>
            <a:chOff x="4063978" y="94597"/>
            <a:chExt cx="2977228" cy="2308431"/>
          </a:xfrm>
        </p:grpSpPr>
        <p:sp>
          <p:nvSpPr>
            <p:cNvPr id="17" name="Retângulo 16">
              <a:extLst>
                <a:ext uri="{FF2B5EF4-FFF2-40B4-BE49-F238E27FC236}">
                  <a16:creationId xmlns:a16="http://schemas.microsoft.com/office/drawing/2014/main" id="{AE5BFAF2-8E54-436D-B6EE-98DEE8DABB4E}"/>
                </a:ext>
              </a:extLst>
            </p:cNvPr>
            <p:cNvSpPr/>
            <p:nvPr/>
          </p:nvSpPr>
          <p:spPr>
            <a:xfrm rot="10800000">
              <a:off x="4063978" y="94597"/>
              <a:ext cx="2977228" cy="2308431"/>
            </a:xfrm>
            <a:prstGeom prst="rect">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 name="Google Shape;62;p13">
              <a:extLst>
                <a:ext uri="{FF2B5EF4-FFF2-40B4-BE49-F238E27FC236}">
                  <a16:creationId xmlns:a16="http://schemas.microsoft.com/office/drawing/2014/main" id="{64E7C09F-0341-482E-BCB1-79FB64B2AB76}"/>
                </a:ext>
              </a:extLst>
            </p:cNvPr>
            <p:cNvPicPr preferRelativeResize="0"/>
            <p:nvPr/>
          </p:nvPicPr>
          <p:blipFill>
            <a:blip r:embed="rId5">
              <a:alphaModFix/>
            </a:blip>
            <a:stretch>
              <a:fillRect/>
            </a:stretch>
          </p:blipFill>
          <p:spPr>
            <a:xfrm rot="10800000" flipH="1">
              <a:off x="4126949" y="96004"/>
              <a:ext cx="2027620" cy="1407280"/>
            </a:xfrm>
            <a:prstGeom prst="rect">
              <a:avLst/>
            </a:prstGeom>
            <a:noFill/>
            <a:ln>
              <a:noFill/>
            </a:ln>
          </p:spPr>
        </p:pic>
      </p:grpSp>
      <p:sp>
        <p:nvSpPr>
          <p:cNvPr id="12" name="Title Placeholder 1">
            <a:extLst>
              <a:ext uri="{FF2B5EF4-FFF2-40B4-BE49-F238E27FC236}">
                <a16:creationId xmlns:a16="http://schemas.microsoft.com/office/drawing/2014/main" id="{07F0ED33-AD32-4C33-85BB-32CDD38A7B6A}"/>
              </a:ext>
            </a:extLst>
          </p:cNvPr>
          <p:cNvSpPr txBox="1">
            <a:spLocks/>
          </p:cNvSpPr>
          <p:nvPr/>
        </p:nvSpPr>
        <p:spPr>
          <a:xfrm>
            <a:off x="401195" y="3527025"/>
            <a:ext cx="5266001" cy="1180965"/>
          </a:xfrm>
          <a:prstGeom prst="rect">
            <a:avLst/>
          </a:prstGeom>
          <a:noFill/>
          <a:ln>
            <a:noFill/>
          </a:ln>
        </p:spPr>
        <p:txBody>
          <a:bodyPr spcFirstLastPara="1" wrap="square" lIns="121900" tIns="121900" rIns="121900" bIns="121900" anchor="t" anchorCtr="0">
            <a:noAutofit/>
          </a:bodyPr>
          <a:lstStyle>
            <a:defPPr>
              <a:defRPr lang="pt-BR"/>
            </a:defPPr>
            <a:lvl1pPr defTabSz="1219170">
              <a:buClr>
                <a:srgbClr val="000000"/>
              </a:buClr>
              <a:defRPr sz="1867" b="1" kern="0">
                <a:solidFill>
                  <a:srgbClr val="666666"/>
                </a:solidFill>
                <a:latin typeface="Open Sans"/>
                <a:ea typeface="Open Sans"/>
                <a:cs typeface="Open Sans"/>
              </a:defRPr>
            </a:lvl1pPr>
          </a:lstStyle>
          <a:p>
            <a:r>
              <a:rPr lang="en-US" sz="2400" dirty="0" err="1"/>
              <a:t>Estudo</a:t>
            </a:r>
            <a:r>
              <a:rPr lang="en-US" sz="2400" dirty="0"/>
              <a:t> da </a:t>
            </a:r>
            <a:r>
              <a:rPr lang="en-US" sz="2400" dirty="0" err="1"/>
              <a:t>Síndrome</a:t>
            </a:r>
            <a:r>
              <a:rPr lang="en-US" sz="2400" dirty="0"/>
              <a:t> </a:t>
            </a:r>
            <a:r>
              <a:rPr lang="en-US" sz="2400" dirty="0" err="1"/>
              <a:t>Respiratória</a:t>
            </a:r>
            <a:r>
              <a:rPr lang="en-US" sz="2400" dirty="0"/>
              <a:t> </a:t>
            </a:r>
            <a:r>
              <a:rPr lang="en-US" sz="2400" dirty="0" err="1"/>
              <a:t>Aguda</a:t>
            </a:r>
            <a:r>
              <a:rPr lang="en-US" sz="2400" dirty="0"/>
              <a:t> Grave no </a:t>
            </a:r>
            <a:r>
              <a:rPr lang="en-US" sz="2400" dirty="0" err="1"/>
              <a:t>Brasil</a:t>
            </a:r>
            <a:endParaRPr lang="en-US" sz="1600" b="0" dirty="0">
              <a:solidFill>
                <a:schemeClr val="bg1"/>
              </a:solidFill>
            </a:endParaRPr>
          </a:p>
        </p:txBody>
      </p:sp>
      <p:pic>
        <p:nvPicPr>
          <p:cNvPr id="20" name="Imagem 19">
            <a:extLst>
              <a:ext uri="{FF2B5EF4-FFF2-40B4-BE49-F238E27FC236}">
                <a16:creationId xmlns:a16="http://schemas.microsoft.com/office/drawing/2014/main" id="{4C5EEAC4-B5D4-47CE-97F1-92B7D342904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580" t="41980" r="8724" b="41925"/>
          <a:stretch/>
        </p:blipFill>
        <p:spPr>
          <a:xfrm>
            <a:off x="494631" y="5716117"/>
            <a:ext cx="1907374" cy="366795"/>
          </a:xfrm>
          <a:prstGeom prst="roundRect">
            <a:avLst/>
          </a:prstGeom>
        </p:spPr>
      </p:pic>
      <p:sp>
        <p:nvSpPr>
          <p:cNvPr id="21" name="CaixaDeTexto 20">
            <a:extLst>
              <a:ext uri="{FF2B5EF4-FFF2-40B4-BE49-F238E27FC236}">
                <a16:creationId xmlns:a16="http://schemas.microsoft.com/office/drawing/2014/main" id="{6E95861E-53A7-4263-BFF3-63A5AB221C1C}"/>
              </a:ext>
            </a:extLst>
          </p:cNvPr>
          <p:cNvSpPr txBox="1"/>
          <p:nvPr/>
        </p:nvSpPr>
        <p:spPr>
          <a:xfrm>
            <a:off x="401194" y="4803227"/>
            <a:ext cx="4425330" cy="666977"/>
          </a:xfrm>
          <a:prstGeom prst="rect">
            <a:avLst/>
          </a:prstGeom>
          <a:noFill/>
        </p:spPr>
        <p:txBody>
          <a:bodyPr wrap="square">
            <a:spAutoFit/>
          </a:bodyPr>
          <a:lstStyle/>
          <a:p>
            <a:pPr defTabSz="1219170">
              <a:buClr>
                <a:srgbClr val="000000"/>
              </a:buClr>
            </a:pPr>
            <a:r>
              <a:rPr lang="da-DK" sz="1867" kern="0" dirty="0">
                <a:solidFill>
                  <a:srgbClr val="434343"/>
                </a:solidFill>
                <a:latin typeface="Open Sans"/>
                <a:ea typeface="Open Sans"/>
                <a:cs typeface="Open Sans"/>
              </a:rPr>
              <a:t>Predição de óbito e identificação de suas principais causas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graphicFrame>
        <p:nvGraphicFramePr>
          <p:cNvPr id="2" name="Diagrama 1">
            <a:extLst>
              <a:ext uri="{FF2B5EF4-FFF2-40B4-BE49-F238E27FC236}">
                <a16:creationId xmlns:a16="http://schemas.microsoft.com/office/drawing/2014/main" id="{CB95FEA1-C38C-4438-AEAD-CF55A042FA4C}"/>
              </a:ext>
            </a:extLst>
          </p:cNvPr>
          <p:cNvGraphicFramePr/>
          <p:nvPr>
            <p:extLst>
              <p:ext uri="{D42A27DB-BD31-4B8C-83A1-F6EECF244321}">
                <p14:modId xmlns:p14="http://schemas.microsoft.com/office/powerpoint/2010/main" val="1661731552"/>
              </p:ext>
            </p:extLst>
          </p:nvPr>
        </p:nvGraphicFramePr>
        <p:xfrm>
          <a:off x="757811" y="195779"/>
          <a:ext cx="10071652" cy="4400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Google Shape;115;p18">
            <a:extLst>
              <a:ext uri="{FF2B5EF4-FFF2-40B4-BE49-F238E27FC236}">
                <a16:creationId xmlns:a16="http://schemas.microsoft.com/office/drawing/2014/main" id="{7CC50689-F2ED-4732-B53F-AD0B114B8E9E}"/>
              </a:ext>
            </a:extLst>
          </p:cNvPr>
          <p:cNvSpPr txBox="1"/>
          <p:nvPr/>
        </p:nvSpPr>
        <p:spPr>
          <a:xfrm>
            <a:off x="4876492" y="2987959"/>
            <a:ext cx="1834290" cy="2116753"/>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Avaliação das técnicas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DDDDDD"/>
                </a:solidFill>
                <a:latin typeface="Open Sans"/>
                <a:ea typeface="Open Sans"/>
                <a:cs typeface="Open Sans"/>
                <a:sym typeface="Open Sans"/>
              </a:rPr>
              <a:t>Árvore de Decisão</a:t>
            </a:r>
            <a:endPar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mn-ea"/>
                <a:cs typeface="+mn-cs"/>
                <a:sym typeface="Open Sans"/>
              </a:rPr>
              <a:t>Regressão Logística</a:t>
            </a:r>
            <a:endParaRPr kumimoji="0" lang="pt-BR" sz="1800" b="0" i="0" u="none" strike="noStrike" kern="1200" cap="none" spc="0" normalizeH="0" baseline="0" noProof="0" dirty="0">
              <a:ln>
                <a:noFill/>
              </a:ln>
              <a:solidFill>
                <a:srgbClr val="DDDDDD"/>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3" name="Google Shape;115;p18">
            <a:extLst>
              <a:ext uri="{FF2B5EF4-FFF2-40B4-BE49-F238E27FC236}">
                <a16:creationId xmlns:a16="http://schemas.microsoft.com/office/drawing/2014/main" id="{1AB15A37-AE08-4C9E-BCC7-7D574DF19B47}"/>
              </a:ext>
            </a:extLst>
          </p:cNvPr>
          <p:cNvSpPr txBox="1"/>
          <p:nvPr/>
        </p:nvSpPr>
        <p:spPr>
          <a:xfrm>
            <a:off x="8830930" y="2987964"/>
            <a:ext cx="1763760" cy="2116748"/>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Definição da técnica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rPr>
              <a:t>Escolha da técnica que melhor se adequa ao contexto de aplicação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DDDDDD"/>
                </a:solidFill>
                <a:latin typeface="Open Sans"/>
                <a:sym typeface="Open Sans"/>
              </a:rPr>
              <a:t>Conclusões da análise</a:t>
            </a:r>
            <a:endParaRPr kumimoji="0" sz="1800" b="0" i="0" u="none" strike="noStrike" kern="1200" cap="none" spc="0" normalizeH="0" baseline="0" noProof="0" dirty="0">
              <a:ln>
                <a:noFill/>
              </a:ln>
              <a:solidFill>
                <a:srgbClr val="DDDDDD"/>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5" name="Espaço Reservado para Data 5">
            <a:extLst>
              <a:ext uri="{FF2B5EF4-FFF2-40B4-BE49-F238E27FC236}">
                <a16:creationId xmlns:a16="http://schemas.microsoft.com/office/drawing/2014/main" id="{CFD695E7-181C-46B2-911D-897ECEF89B0F}"/>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6" name="Imagem 15"/>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8" name="Title Placeholder 1">
            <a:extLst>
              <a:ext uri="{FF2B5EF4-FFF2-40B4-BE49-F238E27FC236}">
                <a16:creationId xmlns:a16="http://schemas.microsoft.com/office/drawing/2014/main" id="{A7D9B2E2-5E15-4005-B2C6-D2A3CDFA3E6F}"/>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Metodologia</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de dados</a:t>
            </a:r>
          </a:p>
        </p:txBody>
      </p:sp>
      <p:sp>
        <p:nvSpPr>
          <p:cNvPr id="14" name="Google Shape;115;p18">
            <a:extLst>
              <a:ext uri="{FF2B5EF4-FFF2-40B4-BE49-F238E27FC236}">
                <a16:creationId xmlns:a16="http://schemas.microsoft.com/office/drawing/2014/main" id="{A5FB3CA9-33AC-43DE-A1A6-22AA62D0EC8A}"/>
              </a:ext>
            </a:extLst>
          </p:cNvPr>
          <p:cNvSpPr txBox="1"/>
          <p:nvPr/>
        </p:nvSpPr>
        <p:spPr>
          <a:xfrm>
            <a:off x="783943" y="2987959"/>
            <a:ext cx="1920362" cy="2116754"/>
          </a:xfrm>
          <a:prstGeom prst="rect">
            <a:avLst/>
          </a:prstGeom>
          <a:noFill/>
          <a:ln>
            <a:noFill/>
          </a:ln>
        </p:spPr>
        <p:txBody>
          <a:bodyPr spcFirstLastPara="1" wrap="square" lIns="91425" tIns="91425" rIns="91425" bIns="91425" anchor="t" anchorCtr="0">
            <a:noAutofit/>
          </a:bodyPr>
          <a:lstStyle/>
          <a:p>
            <a:pPr>
              <a:defRPr/>
            </a:pPr>
            <a:r>
              <a:rPr lang="da-DK" sz="1200" b="1" dirty="0">
                <a:solidFill>
                  <a:srgbClr val="DDDDDD"/>
                </a:solidFill>
                <a:latin typeface="Open Sans"/>
                <a:ea typeface="Open Sans"/>
                <a:cs typeface="Open Sans"/>
              </a:rPr>
              <a:t>Definição do problema</a:t>
            </a:r>
          </a:p>
          <a:p>
            <a:pPr marL="0" marR="0" lvl="0" indent="0" algn="l" defTabSz="914400" rtl="0" eaLnBrk="1" fontAlgn="auto" latinLnBrk="0" hangingPunct="1">
              <a:lnSpc>
                <a:spcPct val="100000"/>
              </a:lnSpc>
              <a:spcBef>
                <a:spcPts val="0"/>
              </a:spcBef>
              <a:spcAft>
                <a:spcPts val="0"/>
              </a:spcAft>
              <a:buClrTx/>
              <a:buSzTx/>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indent="-171450">
              <a:buFont typeface="Arial" panose="020B0604020202020204" pitchFamily="34" charset="0"/>
              <a:buChar char="•"/>
            </a:pPr>
            <a:r>
              <a:rPr lang="en-US" sz="1200" dirty="0" err="1">
                <a:solidFill>
                  <a:srgbClr val="DDDDDD"/>
                </a:solidFill>
                <a:latin typeface="Open Sans"/>
              </a:rPr>
              <a:t>Objetivos</a:t>
            </a:r>
            <a:endParaRPr lang="en-US" sz="1200" dirty="0">
              <a:solidFill>
                <a:srgbClr val="DDDDDD"/>
              </a:solidFill>
              <a:latin typeface="Open Sans"/>
            </a:endParaRPr>
          </a:p>
          <a:p>
            <a:pPr marL="171450" indent="-171450">
              <a:buFont typeface="Arial" panose="020B0604020202020204" pitchFamily="34" charset="0"/>
              <a:buChar char="•"/>
            </a:pPr>
            <a:r>
              <a:rPr lang="en-US" sz="1200" dirty="0" err="1">
                <a:solidFill>
                  <a:srgbClr val="DDDDDD"/>
                </a:solidFill>
                <a:latin typeface="Open Sans"/>
              </a:rPr>
              <a:t>Contextualização</a:t>
            </a:r>
            <a:endParaRPr lang="en-US" sz="1200" dirty="0">
              <a:solidFill>
                <a:srgbClr val="DDDDDD"/>
              </a:solidFill>
              <a:latin typeface="Open Sans"/>
            </a:endParaRPr>
          </a:p>
          <a:p>
            <a:pPr marL="171450" indent="-171450">
              <a:buFont typeface="Arial" panose="020B0604020202020204" pitchFamily="34" charset="0"/>
              <a:buChar char="•"/>
            </a:pPr>
            <a:r>
              <a:rPr lang="en-US" sz="1200" dirty="0">
                <a:solidFill>
                  <a:srgbClr val="DDDDDD"/>
                </a:solidFill>
                <a:latin typeface="Open Sans"/>
              </a:rPr>
              <a:t>Base de dados</a:t>
            </a:r>
          </a:p>
          <a:p>
            <a:pPr marL="171450" indent="-171450">
              <a:buFont typeface="Arial" panose="020B0604020202020204" pitchFamily="34" charset="0"/>
              <a:buChar char="•"/>
            </a:pPr>
            <a:r>
              <a:rPr lang="en-US" sz="1200" dirty="0" err="1">
                <a:solidFill>
                  <a:srgbClr val="DDDDDD"/>
                </a:solidFill>
                <a:latin typeface="Open Sans"/>
              </a:rPr>
              <a:t>Filtros</a:t>
            </a:r>
            <a:r>
              <a:rPr lang="en-US" sz="1200" dirty="0">
                <a:solidFill>
                  <a:srgbClr val="DDDDDD"/>
                </a:solidFill>
                <a:latin typeface="Open Sans"/>
              </a:rPr>
              <a:t> </a:t>
            </a:r>
            <a:r>
              <a:rPr lang="en-US" sz="1200" dirty="0" err="1">
                <a:solidFill>
                  <a:srgbClr val="DDDDDD"/>
                </a:solidFill>
                <a:latin typeface="Open Sans"/>
              </a:rPr>
              <a:t>aplicados</a:t>
            </a:r>
            <a:endParaRPr lang="en-US" sz="1200" dirty="0">
              <a:solidFill>
                <a:srgbClr val="DDDDDD"/>
              </a:solidFill>
              <a:latin typeface="Open Sans"/>
            </a:endParaRPr>
          </a:p>
          <a:p>
            <a:pPr marL="0" marR="0" lvl="0" indent="0" algn="l" defTabSz="914400" rtl="0" eaLnBrk="1" fontAlgn="auto" latinLnBrk="0" hangingPunct="1">
              <a:lnSpc>
                <a:spcPct val="100000"/>
              </a:lnSpc>
              <a:spcBef>
                <a:spcPts val="0"/>
              </a:spcBef>
              <a:spcAft>
                <a:spcPts val="0"/>
              </a:spcAft>
              <a:buClrTx/>
              <a:buSzTx/>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7" name="Google Shape;115;p18">
            <a:extLst>
              <a:ext uri="{FF2B5EF4-FFF2-40B4-BE49-F238E27FC236}">
                <a16:creationId xmlns:a16="http://schemas.microsoft.com/office/drawing/2014/main" id="{2AA814CE-1BEB-4542-BBA8-13C5E1BFF1E8}"/>
              </a:ext>
            </a:extLst>
          </p:cNvPr>
          <p:cNvSpPr txBox="1"/>
          <p:nvPr/>
        </p:nvSpPr>
        <p:spPr>
          <a:xfrm>
            <a:off x="2773791" y="2987959"/>
            <a:ext cx="1920362" cy="2400725"/>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434343"/>
                </a:solidFill>
                <a:effectLst/>
                <a:uLnTx/>
                <a:uFillTx/>
                <a:latin typeface="Open Sans"/>
                <a:ea typeface="Open Sans"/>
                <a:cs typeface="Open Sans"/>
              </a:rPr>
              <a:t>Análise preliminar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434343"/>
                </a:solidFill>
                <a:latin typeface="Open Sans"/>
                <a:ea typeface="Open Sans"/>
                <a:cs typeface="Open Sans"/>
                <a:sym typeface="Open Sans"/>
              </a:rPr>
              <a:t>Análise das principais variáveis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434343"/>
                </a:solidFill>
                <a:latin typeface="Open Sans"/>
                <a:ea typeface="Open Sans"/>
                <a:cs typeface="Open Sans"/>
                <a:sym typeface="Open Sans"/>
              </a:rPr>
              <a:t>Análise de valores faltantes</a:t>
            </a:r>
            <a:endParaRPr kumimoji="0" lang="pt-BR"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434343"/>
                </a:solidFill>
                <a:latin typeface="Open Sans"/>
                <a:sym typeface="Open Sans"/>
              </a:rPr>
              <a:t>Análise </a:t>
            </a:r>
            <a:r>
              <a:rPr lang="pt-BR" sz="1200" dirty="0" err="1">
                <a:solidFill>
                  <a:srgbClr val="434343"/>
                </a:solidFill>
                <a:latin typeface="Open Sans"/>
                <a:sym typeface="Open Sans"/>
              </a:rPr>
              <a:t>univariada</a:t>
            </a:r>
            <a:endParaRPr lang="pt-BR" sz="1200" dirty="0">
              <a:solidFill>
                <a:srgbClr val="434343"/>
              </a:solidFill>
              <a:latin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434343"/>
                </a:solidFill>
                <a:effectLst/>
                <a:uLnTx/>
                <a:uFillTx/>
                <a:latin typeface="Open Sans"/>
                <a:ea typeface="+mn-ea"/>
                <a:cs typeface="+mn-cs"/>
                <a:sym typeface="Open Sans"/>
              </a:rPr>
              <a:t>Análise bivariada</a:t>
            </a: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
        <p:nvSpPr>
          <p:cNvPr id="21" name="Google Shape;115;p18">
            <a:extLst>
              <a:ext uri="{FF2B5EF4-FFF2-40B4-BE49-F238E27FC236}">
                <a16:creationId xmlns:a16="http://schemas.microsoft.com/office/drawing/2014/main" id="{2CA01174-2D66-4BE4-8218-D9CF89764DFD}"/>
              </a:ext>
            </a:extLst>
          </p:cNvPr>
          <p:cNvSpPr txBox="1"/>
          <p:nvPr/>
        </p:nvSpPr>
        <p:spPr>
          <a:xfrm>
            <a:off x="6849804" y="2987959"/>
            <a:ext cx="1834290" cy="2116753"/>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Avaliação das técnicas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DDDDDD"/>
                </a:solidFill>
                <a:latin typeface="Open Sans"/>
                <a:ea typeface="Open Sans"/>
                <a:cs typeface="Open Sans"/>
                <a:sym typeface="Open Sans"/>
              </a:rPr>
              <a:t>15 modelos Baseline</a:t>
            </a:r>
            <a:endPar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err="1">
                <a:solidFill>
                  <a:srgbClr val="DDDDDD"/>
                </a:solidFill>
                <a:latin typeface="Open Sans"/>
                <a:ea typeface="Open Sans"/>
                <a:cs typeface="Open Sans"/>
                <a:sym typeface="Open Sans"/>
              </a:rPr>
              <a:t>LightGBM</a:t>
            </a:r>
            <a:endParaRPr lang="pt-BR" sz="1200" dirty="0">
              <a:solidFill>
                <a:srgbClr val="DDDDDD"/>
              </a:solidFill>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err="1">
                <a:solidFill>
                  <a:srgbClr val="DDDDDD"/>
                </a:solidFill>
                <a:latin typeface="Open Sans"/>
                <a:ea typeface="Open Sans"/>
                <a:cs typeface="Open Sans"/>
                <a:sym typeface="Open Sans"/>
              </a:rPr>
              <a:t>Voting</a:t>
            </a:r>
            <a:r>
              <a:rPr lang="pt-BR" sz="1200" dirty="0">
                <a:solidFill>
                  <a:srgbClr val="DDDDDD"/>
                </a:solidFill>
                <a:latin typeface="Open Sans"/>
                <a:ea typeface="Open Sans"/>
                <a:cs typeface="Open Sans"/>
                <a:sym typeface="Open Sans"/>
              </a:rPr>
              <a:t> </a:t>
            </a:r>
            <a:r>
              <a:rPr lang="pt-BR" sz="1200" dirty="0" err="1">
                <a:solidFill>
                  <a:srgbClr val="DDDDDD"/>
                </a:solidFill>
                <a:latin typeface="Open Sans"/>
                <a:ea typeface="Open Sans"/>
                <a:cs typeface="Open Sans"/>
                <a:sym typeface="Open Sans"/>
              </a:rPr>
              <a:t>Classifiers</a:t>
            </a:r>
            <a:endParaRPr lang="pt-BR" sz="1200" dirty="0">
              <a:solidFill>
                <a:srgbClr val="DDDDDD"/>
              </a:solidFill>
              <a:latin typeface="Open Sans"/>
              <a:ea typeface="Open Sans"/>
              <a:cs typeface="Open Sans"/>
              <a:sym typeface="Open Sans"/>
            </a:endParaRPr>
          </a:p>
          <a:p>
            <a:pPr marL="354013" lvl="1" indent="-171450">
              <a:buFont typeface="Arial" panose="020B0604020202020204" pitchFamily="34" charset="0"/>
              <a:buChar char="•"/>
              <a:defRPr/>
            </a:pPr>
            <a:r>
              <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rPr>
              <a:t>Blend 5 modelos</a:t>
            </a:r>
          </a:p>
          <a:p>
            <a:pPr marL="354013" lvl="1" indent="-171450">
              <a:buFont typeface="Arial" panose="020B0604020202020204" pitchFamily="34" charset="0"/>
              <a:buChar char="•"/>
              <a:defRPr/>
            </a:pPr>
            <a:r>
              <a:rPr lang="pt-BR" sz="1200" dirty="0">
                <a:solidFill>
                  <a:srgbClr val="DDDDDD"/>
                </a:solidFill>
                <a:latin typeface="Open Sans"/>
                <a:ea typeface="Open Sans"/>
                <a:cs typeface="Open Sans"/>
                <a:sym typeface="Open Sans"/>
              </a:rPr>
              <a:t>Blend 13 modelos</a:t>
            </a:r>
            <a:endPar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Tree>
    <p:extLst>
      <p:ext uri="{BB962C8B-B14F-4D97-AF65-F5344CB8AC3E}">
        <p14:creationId xmlns:p14="http://schemas.microsoft.com/office/powerpoint/2010/main" val="1784820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ângulo 22">
            <a:extLst>
              <a:ext uri="{FF2B5EF4-FFF2-40B4-BE49-F238E27FC236}">
                <a16:creationId xmlns:a16="http://schemas.microsoft.com/office/drawing/2014/main" id="{29905777-440F-4A00-967E-ED5255B275E1}"/>
              </a:ext>
            </a:extLst>
          </p:cNvPr>
          <p:cNvSpPr/>
          <p:nvPr/>
        </p:nvSpPr>
        <p:spPr>
          <a:xfrm>
            <a:off x="-8967" y="1118712"/>
            <a:ext cx="9961332" cy="458496"/>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43856" y="379620"/>
            <a:ext cx="38822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11</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58602" y="4727252"/>
            <a:ext cx="2628806" cy="2116755"/>
          </a:xfrm>
          <a:prstGeom prst="rect">
            <a:avLst/>
          </a:prstGeom>
          <a:noFill/>
          <a:ln>
            <a:noFill/>
          </a:ln>
        </p:spPr>
      </p:pic>
      <p:sp>
        <p:nvSpPr>
          <p:cNvPr id="22" name="Google Shape;115;p18">
            <a:extLst>
              <a:ext uri="{FF2B5EF4-FFF2-40B4-BE49-F238E27FC236}">
                <a16:creationId xmlns:a16="http://schemas.microsoft.com/office/drawing/2014/main" id="{2538C97B-0BB6-4456-BA86-57BF8C2A9849}"/>
              </a:ext>
            </a:extLst>
          </p:cNvPr>
          <p:cNvSpPr txBox="1"/>
          <p:nvPr/>
        </p:nvSpPr>
        <p:spPr>
          <a:xfrm>
            <a:off x="256033" y="3200322"/>
            <a:ext cx="2450580" cy="3175689"/>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Variáveis de Data, demográficas e geográficas</a:t>
            </a:r>
          </a:p>
          <a:p>
            <a:pPr marL="0" lvl="0" indent="0" rtl="0">
              <a:spcBef>
                <a:spcPts val="0"/>
              </a:spcBef>
              <a:spcAft>
                <a:spcPts val="0"/>
              </a:spcAft>
              <a:buNone/>
            </a:pPr>
            <a:endParaRPr lang="pt-BR" sz="1200" b="1" dirty="0">
              <a:solidFill>
                <a:srgbClr val="434343"/>
              </a:solidFill>
              <a:latin typeface="Open Sans"/>
              <a:ea typeface="Open Sans"/>
              <a:cs typeface="Open Sans"/>
              <a:sym typeface="Open Sans"/>
            </a:endParaRPr>
          </a:p>
          <a:p>
            <a:pPr marL="171450" lvl="0" indent="-171450">
              <a:buFont typeface="Arial" panose="020B0604020202020204" pitchFamily="34" charset="0"/>
              <a:buChar char="•"/>
            </a:pPr>
            <a:r>
              <a:rPr lang="pt-BR" sz="1200" dirty="0">
                <a:latin typeface="Open Sans"/>
                <a:ea typeface="Open Sans"/>
                <a:cs typeface="Open Sans"/>
                <a:sym typeface="Open Sans"/>
              </a:rPr>
              <a:t>Data da notificação</a:t>
            </a:r>
          </a:p>
          <a:p>
            <a:pPr marL="171450" lvl="0" indent="-171450">
              <a:buFont typeface="Arial" panose="020B0604020202020204" pitchFamily="34" charset="0"/>
              <a:buChar char="•"/>
            </a:pPr>
            <a:r>
              <a:rPr lang="pt-BR" sz="1200" dirty="0">
                <a:latin typeface="Open Sans"/>
                <a:ea typeface="Open Sans"/>
                <a:cs typeface="Open Sans"/>
                <a:sym typeface="Open Sans"/>
              </a:rPr>
              <a:t>Tempo de alta ou óbito </a:t>
            </a:r>
          </a:p>
          <a:p>
            <a:pPr marL="171450" lvl="0" indent="-171450">
              <a:buFont typeface="Arial" panose="020B0604020202020204" pitchFamily="34" charset="0"/>
              <a:buChar char="•"/>
            </a:pPr>
            <a:r>
              <a:rPr lang="pt-BR" sz="1200" dirty="0">
                <a:latin typeface="Open Sans"/>
                <a:ea typeface="Open Sans"/>
                <a:cs typeface="Open Sans"/>
                <a:sym typeface="Open Sans"/>
              </a:rPr>
              <a:t>UF</a:t>
            </a:r>
          </a:p>
          <a:p>
            <a:pPr marL="171450" indent="-171450">
              <a:buFont typeface="Arial" panose="020B0604020202020204" pitchFamily="34" charset="0"/>
              <a:buChar char="•"/>
            </a:pPr>
            <a:r>
              <a:rPr lang="pt-BR" sz="1200" dirty="0">
                <a:latin typeface="Open Sans"/>
                <a:ea typeface="Open Sans"/>
                <a:cs typeface="Open Sans"/>
                <a:sym typeface="Open Sans"/>
              </a:rPr>
              <a:t>Sexo</a:t>
            </a:r>
          </a:p>
          <a:p>
            <a:pPr marL="171450" indent="-171450">
              <a:buFont typeface="Arial" panose="020B0604020202020204" pitchFamily="34" charset="0"/>
              <a:buChar char="•"/>
            </a:pPr>
            <a:r>
              <a:rPr lang="pt-BR" sz="1200" dirty="0">
                <a:latin typeface="Open Sans"/>
                <a:ea typeface="Open Sans"/>
                <a:cs typeface="Open Sans"/>
                <a:sym typeface="Open Sans"/>
              </a:rPr>
              <a:t>Idade</a:t>
            </a:r>
          </a:p>
          <a:p>
            <a:pPr marL="171450" lvl="0" indent="-171450">
              <a:buFont typeface="Arial" panose="020B0604020202020204" pitchFamily="34" charset="0"/>
              <a:buChar char="•"/>
            </a:pPr>
            <a:r>
              <a:rPr lang="pt-BR" sz="1200" dirty="0">
                <a:latin typeface="Open Sans"/>
                <a:ea typeface="Open Sans"/>
                <a:cs typeface="Open Sans"/>
                <a:sym typeface="Open Sans"/>
              </a:rPr>
              <a:t>Gravidez</a:t>
            </a:r>
          </a:p>
          <a:p>
            <a:pPr marL="171450" lvl="0" indent="-171450">
              <a:buFont typeface="Arial" panose="020B0604020202020204" pitchFamily="34" charset="0"/>
              <a:buChar char="•"/>
            </a:pPr>
            <a:r>
              <a:rPr lang="pt-BR" sz="1200" dirty="0">
                <a:latin typeface="Open Sans"/>
                <a:ea typeface="Open Sans"/>
                <a:cs typeface="Open Sans"/>
                <a:sym typeface="Open Sans"/>
              </a:rPr>
              <a:t>Raça</a:t>
            </a:r>
          </a:p>
          <a:p>
            <a:pPr marL="171450" lvl="0" indent="-171450">
              <a:buFont typeface="Arial" panose="020B0604020202020204" pitchFamily="34" charset="0"/>
              <a:buChar char="•"/>
            </a:pPr>
            <a:r>
              <a:rPr lang="pt-BR" sz="1200" dirty="0">
                <a:latin typeface="Open Sans"/>
                <a:ea typeface="Open Sans"/>
                <a:cs typeface="Open Sans"/>
                <a:sym typeface="Open Sans"/>
              </a:rPr>
              <a:t>Vacinação contra gripe</a:t>
            </a:r>
          </a:p>
          <a:p>
            <a:pPr marL="171450" lvl="0" indent="-171450">
              <a:buFont typeface="Arial" panose="020B0604020202020204" pitchFamily="34" charset="0"/>
              <a:buChar char="•"/>
            </a:pPr>
            <a:r>
              <a:rPr lang="pt-BR" sz="1200" dirty="0">
                <a:latin typeface="Open Sans"/>
                <a:ea typeface="Open Sans"/>
                <a:cs typeface="Open Sans"/>
                <a:sym typeface="Open Sans"/>
              </a:rPr>
              <a:t>Mãe amamenta (&lt; 6 meses)</a:t>
            </a:r>
          </a:p>
          <a:p>
            <a:pPr marL="171450" lvl="0" indent="-171450">
              <a:buFont typeface="Arial" panose="020B0604020202020204" pitchFamily="34" charset="0"/>
              <a:buChar char="•"/>
            </a:pPr>
            <a:r>
              <a:rPr lang="pt-BR" sz="1200" dirty="0">
                <a:latin typeface="Open Sans"/>
                <a:ea typeface="Open Sans"/>
                <a:cs typeface="Open Sans"/>
                <a:sym typeface="Open Sans"/>
              </a:rPr>
              <a:t>Mãe vacinada contra gripe (&lt; 6 meses)</a:t>
            </a:r>
          </a:p>
          <a:p>
            <a:pPr marL="171450" lvl="0" indent="-171450">
              <a:buFont typeface="Arial" panose="020B0604020202020204" pitchFamily="34" charset="0"/>
              <a:buChar char="•"/>
            </a:pPr>
            <a:r>
              <a:rPr lang="pt-BR" sz="1200" dirty="0">
                <a:latin typeface="Open Sans"/>
                <a:ea typeface="Open Sans"/>
                <a:cs typeface="Open Sans"/>
                <a:sym typeface="Open Sans"/>
              </a:rPr>
              <a:t>Vacina contra COVID-19</a:t>
            </a:r>
          </a:p>
        </p:txBody>
      </p:sp>
      <p:sp>
        <p:nvSpPr>
          <p:cNvPr id="15" name="Google Shape;115;p18">
            <a:extLst>
              <a:ext uri="{FF2B5EF4-FFF2-40B4-BE49-F238E27FC236}">
                <a16:creationId xmlns:a16="http://schemas.microsoft.com/office/drawing/2014/main" id="{D76D1B44-E9E6-4C74-BCB4-B19C6FED7A36}"/>
              </a:ext>
            </a:extLst>
          </p:cNvPr>
          <p:cNvSpPr txBox="1"/>
          <p:nvPr/>
        </p:nvSpPr>
        <p:spPr>
          <a:xfrm>
            <a:off x="2684212" y="3181012"/>
            <a:ext cx="1945821" cy="3109911"/>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Sintomas</a:t>
            </a:r>
          </a:p>
          <a:p>
            <a:pPr marL="0" lvl="0" indent="0" rtl="0">
              <a:spcBef>
                <a:spcPts val="0"/>
              </a:spcBef>
              <a:spcAft>
                <a:spcPts val="0"/>
              </a:spcAft>
              <a:buNone/>
            </a:pPr>
            <a:endParaRPr sz="1200" b="1" dirty="0">
              <a:latin typeface="Open Sans"/>
              <a:ea typeface="Open Sans"/>
              <a:cs typeface="Open Sans"/>
              <a:sym typeface="Open Sans"/>
            </a:endParaRPr>
          </a:p>
          <a:p>
            <a:pPr marL="171450" lvl="0" indent="-171450">
              <a:buFont typeface="Arial" panose="020B0604020202020204" pitchFamily="34" charset="0"/>
              <a:buChar char="•"/>
            </a:pPr>
            <a:r>
              <a:rPr lang="pt-BR" sz="1200" dirty="0">
                <a:latin typeface="Open Sans"/>
                <a:ea typeface="Open Sans"/>
                <a:cs typeface="Open Sans"/>
                <a:sym typeface="Open Sans"/>
              </a:rPr>
              <a:t>Febre</a:t>
            </a:r>
          </a:p>
          <a:p>
            <a:pPr marL="171450" lvl="0" indent="-171450">
              <a:buFont typeface="Arial" panose="020B0604020202020204" pitchFamily="34" charset="0"/>
              <a:buChar char="•"/>
            </a:pPr>
            <a:r>
              <a:rPr lang="pt-BR" sz="1200" dirty="0">
                <a:latin typeface="Open Sans"/>
                <a:ea typeface="Open Sans"/>
                <a:cs typeface="Open Sans"/>
                <a:sym typeface="Open Sans"/>
              </a:rPr>
              <a:t>Tosse</a:t>
            </a:r>
          </a:p>
          <a:p>
            <a:pPr marL="171450" lvl="0" indent="-171450">
              <a:buFont typeface="Arial" panose="020B0604020202020204" pitchFamily="34" charset="0"/>
              <a:buChar char="•"/>
            </a:pPr>
            <a:r>
              <a:rPr lang="pt-BR" sz="1200" dirty="0">
                <a:latin typeface="Open Sans"/>
                <a:ea typeface="Open Sans"/>
                <a:cs typeface="Open Sans"/>
                <a:sym typeface="Open Sans"/>
              </a:rPr>
              <a:t>Dispneia</a:t>
            </a:r>
          </a:p>
          <a:p>
            <a:pPr marL="171450" lvl="0" indent="-171450">
              <a:buFont typeface="Arial" panose="020B0604020202020204" pitchFamily="34" charset="0"/>
              <a:buChar char="•"/>
            </a:pPr>
            <a:r>
              <a:rPr lang="pt-BR" sz="1200" dirty="0">
                <a:latin typeface="Open Sans"/>
                <a:ea typeface="Open Sans"/>
                <a:cs typeface="Open Sans"/>
                <a:sym typeface="Open Sans"/>
              </a:rPr>
              <a:t>Diarreia</a:t>
            </a:r>
          </a:p>
          <a:p>
            <a:pPr marL="171450" lvl="0" indent="-171450">
              <a:buFont typeface="Arial" panose="020B0604020202020204" pitchFamily="34" charset="0"/>
              <a:buChar char="•"/>
            </a:pPr>
            <a:r>
              <a:rPr lang="pt-BR" sz="1200" dirty="0">
                <a:latin typeface="Open Sans"/>
                <a:ea typeface="Open Sans"/>
                <a:cs typeface="Open Sans"/>
                <a:sym typeface="Open Sans"/>
              </a:rPr>
              <a:t>Vômito</a:t>
            </a:r>
          </a:p>
          <a:p>
            <a:pPr marL="171450" lvl="0" indent="-171450">
              <a:buFont typeface="Arial" panose="020B0604020202020204" pitchFamily="34" charset="0"/>
              <a:buChar char="•"/>
            </a:pPr>
            <a:r>
              <a:rPr lang="pt-BR" sz="1200" dirty="0">
                <a:latin typeface="Open Sans"/>
                <a:ea typeface="Open Sans"/>
                <a:cs typeface="Open Sans"/>
                <a:sym typeface="Open Sans"/>
              </a:rPr>
              <a:t>Garganta</a:t>
            </a:r>
          </a:p>
          <a:p>
            <a:pPr marL="171450" lvl="0" indent="-171450">
              <a:buFont typeface="Arial" panose="020B0604020202020204" pitchFamily="34" charset="0"/>
              <a:buChar char="•"/>
            </a:pPr>
            <a:r>
              <a:rPr lang="pt-BR" sz="1200" dirty="0">
                <a:latin typeface="Open Sans"/>
                <a:ea typeface="Open Sans"/>
                <a:cs typeface="Open Sans"/>
                <a:sym typeface="Open Sans"/>
              </a:rPr>
              <a:t>Desconforto respiratório</a:t>
            </a:r>
          </a:p>
          <a:p>
            <a:pPr marL="171450" lvl="0" indent="-171450">
              <a:buFont typeface="Arial" panose="020B0604020202020204" pitchFamily="34" charset="0"/>
              <a:buChar char="•"/>
            </a:pPr>
            <a:r>
              <a:rPr lang="pt-BR" sz="1200" dirty="0">
                <a:latin typeface="Open Sans"/>
                <a:ea typeface="Open Sans"/>
                <a:cs typeface="Open Sans"/>
                <a:sym typeface="Open Sans"/>
              </a:rPr>
              <a:t>Saturação abaixo de 95%</a:t>
            </a:r>
          </a:p>
          <a:p>
            <a:pPr marL="171450" lvl="0" indent="-171450">
              <a:buFont typeface="Arial" panose="020B0604020202020204" pitchFamily="34" charset="0"/>
              <a:buChar char="•"/>
            </a:pPr>
            <a:r>
              <a:rPr lang="pt-BR" sz="1200" dirty="0">
                <a:latin typeface="Open Sans"/>
                <a:ea typeface="Open Sans"/>
                <a:cs typeface="Open Sans"/>
                <a:sym typeface="Open Sans"/>
              </a:rPr>
              <a:t>Dor abdominal</a:t>
            </a:r>
          </a:p>
          <a:p>
            <a:pPr marL="171450" lvl="0" indent="-171450">
              <a:buFont typeface="Arial" panose="020B0604020202020204" pitchFamily="34" charset="0"/>
              <a:buChar char="•"/>
            </a:pPr>
            <a:r>
              <a:rPr lang="pt-BR" sz="1200" dirty="0">
                <a:latin typeface="Open Sans"/>
                <a:ea typeface="Open Sans"/>
                <a:cs typeface="Open Sans"/>
                <a:sym typeface="Open Sans"/>
              </a:rPr>
              <a:t>Fadiga</a:t>
            </a:r>
          </a:p>
          <a:p>
            <a:pPr marL="171450" lvl="0" indent="-171450">
              <a:buFont typeface="Arial" panose="020B0604020202020204" pitchFamily="34" charset="0"/>
              <a:buChar char="•"/>
            </a:pPr>
            <a:r>
              <a:rPr lang="pt-BR" sz="1200" dirty="0">
                <a:latin typeface="Open Sans"/>
                <a:ea typeface="Open Sans"/>
                <a:cs typeface="Open Sans"/>
                <a:sym typeface="Open Sans"/>
              </a:rPr>
              <a:t>Perda olfativa</a:t>
            </a:r>
          </a:p>
          <a:p>
            <a:pPr marL="171450" lvl="0" indent="-171450">
              <a:buFont typeface="Arial" panose="020B0604020202020204" pitchFamily="34" charset="0"/>
              <a:buChar char="•"/>
            </a:pPr>
            <a:r>
              <a:rPr lang="pt-BR" sz="1200" dirty="0">
                <a:latin typeface="Open Sans"/>
                <a:ea typeface="Open Sans"/>
                <a:cs typeface="Open Sans"/>
                <a:sym typeface="Open Sans"/>
              </a:rPr>
              <a:t>Perda de paladar</a:t>
            </a:r>
          </a:p>
        </p:txBody>
      </p:sp>
      <p:sp>
        <p:nvSpPr>
          <p:cNvPr id="16" name="Google Shape;115;p18">
            <a:extLst>
              <a:ext uri="{FF2B5EF4-FFF2-40B4-BE49-F238E27FC236}">
                <a16:creationId xmlns:a16="http://schemas.microsoft.com/office/drawing/2014/main" id="{5ED8E2F2-F616-403F-938A-18A3B3834172}"/>
              </a:ext>
            </a:extLst>
          </p:cNvPr>
          <p:cNvSpPr txBox="1"/>
          <p:nvPr/>
        </p:nvSpPr>
        <p:spPr>
          <a:xfrm>
            <a:off x="4773482" y="3274673"/>
            <a:ext cx="2345878" cy="2651378"/>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Fatores de risco (comorbidades)</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171450" lvl="0" indent="-171450">
              <a:buFont typeface="Arial" panose="020B0604020202020204" pitchFamily="34" charset="0"/>
              <a:buChar char="•"/>
            </a:pPr>
            <a:r>
              <a:rPr lang="pt-BR" sz="1200" dirty="0">
                <a:latin typeface="Open Sans"/>
                <a:ea typeface="Open Sans"/>
                <a:cs typeface="Open Sans"/>
                <a:sym typeface="Open Sans"/>
              </a:rPr>
              <a:t>Hematológica</a:t>
            </a:r>
          </a:p>
          <a:p>
            <a:pPr marL="171450" lvl="0" indent="-171450">
              <a:buFont typeface="Arial" panose="020B0604020202020204" pitchFamily="34" charset="0"/>
              <a:buChar char="•"/>
            </a:pPr>
            <a:r>
              <a:rPr lang="pt-BR" sz="1200" dirty="0">
                <a:latin typeface="Open Sans"/>
                <a:ea typeface="Open Sans"/>
                <a:cs typeface="Open Sans"/>
                <a:sym typeface="Open Sans"/>
              </a:rPr>
              <a:t>Cardiopatia</a:t>
            </a:r>
          </a:p>
          <a:p>
            <a:pPr marL="171450" lvl="0" indent="-171450">
              <a:buFont typeface="Arial" panose="020B0604020202020204" pitchFamily="34" charset="0"/>
              <a:buChar char="•"/>
            </a:pPr>
            <a:r>
              <a:rPr lang="pt-BR" sz="1200" dirty="0">
                <a:latin typeface="Open Sans"/>
                <a:ea typeface="Open Sans"/>
                <a:cs typeface="Open Sans"/>
                <a:sym typeface="Open Sans"/>
              </a:rPr>
              <a:t>Asma</a:t>
            </a:r>
          </a:p>
          <a:p>
            <a:pPr marL="171450" lvl="0" indent="-171450">
              <a:buFont typeface="Arial" panose="020B0604020202020204" pitchFamily="34" charset="0"/>
              <a:buChar char="•"/>
            </a:pPr>
            <a:r>
              <a:rPr lang="pt-BR" sz="1200" dirty="0">
                <a:latin typeface="Open Sans"/>
                <a:ea typeface="Open Sans"/>
                <a:cs typeface="Open Sans"/>
                <a:sym typeface="Open Sans"/>
              </a:rPr>
              <a:t>Diabetes</a:t>
            </a:r>
          </a:p>
          <a:p>
            <a:pPr marL="171450" lvl="0" indent="-171450">
              <a:buFont typeface="Arial" panose="020B0604020202020204" pitchFamily="34" charset="0"/>
              <a:buChar char="•"/>
            </a:pPr>
            <a:r>
              <a:rPr lang="pt-BR" sz="1200" dirty="0">
                <a:latin typeface="Open Sans"/>
                <a:ea typeface="Open Sans"/>
                <a:cs typeface="Open Sans"/>
                <a:sym typeface="Open Sans"/>
              </a:rPr>
              <a:t>Pneumopatia</a:t>
            </a:r>
          </a:p>
          <a:p>
            <a:pPr marL="171450" lvl="0" indent="-171450">
              <a:buFont typeface="Arial" panose="020B0604020202020204" pitchFamily="34" charset="0"/>
              <a:buChar char="•"/>
            </a:pPr>
            <a:r>
              <a:rPr lang="pt-BR" sz="1200" dirty="0">
                <a:latin typeface="Open Sans"/>
                <a:ea typeface="Open Sans"/>
                <a:cs typeface="Open Sans"/>
                <a:sym typeface="Open Sans"/>
              </a:rPr>
              <a:t>Renal</a:t>
            </a:r>
          </a:p>
          <a:p>
            <a:pPr marL="171450" lvl="0" indent="-171450">
              <a:buFont typeface="Arial" panose="020B0604020202020204" pitchFamily="34" charset="0"/>
              <a:buChar char="•"/>
            </a:pPr>
            <a:r>
              <a:rPr lang="pt-BR" sz="1200" dirty="0">
                <a:latin typeface="Open Sans"/>
                <a:ea typeface="Open Sans"/>
                <a:cs typeface="Open Sans"/>
                <a:sym typeface="Open Sans"/>
              </a:rPr>
              <a:t>Imunodepressão</a:t>
            </a:r>
          </a:p>
          <a:p>
            <a:pPr marL="171450" lvl="0" indent="-171450">
              <a:buFont typeface="Arial" panose="020B0604020202020204" pitchFamily="34" charset="0"/>
              <a:buChar char="•"/>
            </a:pPr>
            <a:r>
              <a:rPr lang="pt-BR" sz="1200" dirty="0">
                <a:latin typeface="Open Sans"/>
                <a:ea typeface="Open Sans"/>
                <a:cs typeface="Open Sans"/>
                <a:sym typeface="Open Sans"/>
              </a:rPr>
              <a:t>Hepática</a:t>
            </a:r>
          </a:p>
          <a:p>
            <a:pPr marL="171450" lvl="0" indent="-171450">
              <a:buFont typeface="Arial" panose="020B0604020202020204" pitchFamily="34" charset="0"/>
              <a:buChar char="•"/>
            </a:pPr>
            <a:r>
              <a:rPr lang="pt-BR" sz="1200" dirty="0">
                <a:latin typeface="Open Sans"/>
                <a:ea typeface="Open Sans"/>
                <a:cs typeface="Open Sans"/>
                <a:sym typeface="Open Sans"/>
              </a:rPr>
              <a:t>Neurológica</a:t>
            </a:r>
          </a:p>
          <a:p>
            <a:pPr marL="171450" lvl="0" indent="-171450">
              <a:buFont typeface="Arial" panose="020B0604020202020204" pitchFamily="34" charset="0"/>
              <a:buChar char="•"/>
            </a:pPr>
            <a:r>
              <a:rPr lang="pt-BR" sz="1200" dirty="0">
                <a:latin typeface="Open Sans"/>
                <a:ea typeface="Open Sans"/>
                <a:cs typeface="Open Sans"/>
                <a:sym typeface="Open Sans"/>
              </a:rPr>
              <a:t>Obesidade</a:t>
            </a:r>
          </a:p>
          <a:p>
            <a:pPr marL="171450" lvl="0" indent="-171450">
              <a:buFont typeface="Arial" panose="020B0604020202020204" pitchFamily="34" charset="0"/>
              <a:buChar char="•"/>
            </a:pPr>
            <a:r>
              <a:rPr lang="pt-BR" sz="1200" dirty="0">
                <a:latin typeface="Open Sans"/>
                <a:ea typeface="Open Sans"/>
                <a:cs typeface="Open Sans"/>
                <a:sym typeface="Open Sans"/>
              </a:rPr>
              <a:t>Puérpera (que deu a luz recentemente)</a:t>
            </a:r>
          </a:p>
          <a:p>
            <a:pPr marL="171450" lvl="0" indent="-171450">
              <a:buFont typeface="Arial" panose="020B0604020202020204" pitchFamily="34" charset="0"/>
              <a:buChar char="•"/>
            </a:pPr>
            <a:r>
              <a:rPr lang="pt-BR" sz="1200" dirty="0">
                <a:latin typeface="Open Sans"/>
                <a:ea typeface="Open Sans"/>
                <a:cs typeface="Open Sans"/>
                <a:sym typeface="Open Sans"/>
              </a:rPr>
              <a:t>Síndrome de </a:t>
            </a:r>
            <a:r>
              <a:rPr lang="pt-BR" sz="1200" dirty="0" err="1">
                <a:latin typeface="Open Sans"/>
                <a:ea typeface="Open Sans"/>
                <a:cs typeface="Open Sans"/>
                <a:sym typeface="Open Sans"/>
              </a:rPr>
              <a:t>down</a:t>
            </a:r>
            <a:endParaRPr lang="pt-BR" sz="1200" dirty="0">
              <a:latin typeface="Open Sans"/>
              <a:ea typeface="Open Sans"/>
              <a:cs typeface="Open Sans"/>
              <a:sym typeface="Open Sans"/>
            </a:endParaRPr>
          </a:p>
        </p:txBody>
      </p:sp>
      <p:sp>
        <p:nvSpPr>
          <p:cNvPr id="28" name="Google Shape;115;p18">
            <a:extLst>
              <a:ext uri="{FF2B5EF4-FFF2-40B4-BE49-F238E27FC236}">
                <a16:creationId xmlns:a16="http://schemas.microsoft.com/office/drawing/2014/main" id="{90B220F3-7788-4E67-AEFB-DA2A847DAAC7}"/>
              </a:ext>
            </a:extLst>
          </p:cNvPr>
          <p:cNvSpPr txBox="1"/>
          <p:nvPr/>
        </p:nvSpPr>
        <p:spPr>
          <a:xfrm>
            <a:off x="7262809" y="3274673"/>
            <a:ext cx="2281061" cy="3109911"/>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Doença e diagnóstico</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171450" lvl="0" indent="-171450">
              <a:buFont typeface="Arial" panose="020B0604020202020204" pitchFamily="34" charset="0"/>
              <a:buChar char="•"/>
            </a:pPr>
            <a:r>
              <a:rPr lang="pt-BR" sz="1200" dirty="0">
                <a:latin typeface="Open Sans"/>
                <a:ea typeface="Open Sans"/>
                <a:cs typeface="Open Sans"/>
                <a:sym typeface="Open Sans"/>
              </a:rPr>
              <a:t>Diagnóstico final</a:t>
            </a:r>
          </a:p>
          <a:p>
            <a:pPr marL="171450" lvl="0" indent="-171450">
              <a:buFont typeface="Arial" panose="020B0604020202020204" pitchFamily="34" charset="0"/>
              <a:buChar char="•"/>
            </a:pPr>
            <a:r>
              <a:rPr lang="pt-BR" sz="1200" dirty="0">
                <a:latin typeface="Open Sans"/>
                <a:ea typeface="Open Sans"/>
                <a:cs typeface="Open Sans"/>
                <a:sym typeface="Open Sans"/>
              </a:rPr>
              <a:t>Internação em UTI</a:t>
            </a:r>
          </a:p>
          <a:p>
            <a:pPr marL="171450" lvl="0" indent="-171450">
              <a:buFont typeface="Arial" panose="020B0604020202020204" pitchFamily="34" charset="0"/>
              <a:buChar char="•"/>
            </a:pPr>
            <a:r>
              <a:rPr lang="pt-BR" sz="1200" dirty="0">
                <a:latin typeface="Open Sans"/>
                <a:ea typeface="Open Sans"/>
                <a:cs typeface="Open Sans"/>
                <a:sym typeface="Open Sans"/>
              </a:rPr>
              <a:t>Utilizou suporte ventilatório</a:t>
            </a:r>
          </a:p>
          <a:p>
            <a:pPr marL="171450" lvl="0" indent="-171450">
              <a:buFont typeface="Arial" panose="020B0604020202020204" pitchFamily="34" charset="0"/>
              <a:buChar char="•"/>
            </a:pPr>
            <a:r>
              <a:rPr lang="pt-BR" sz="1200" dirty="0">
                <a:latin typeface="Open Sans"/>
                <a:ea typeface="Open Sans"/>
                <a:cs typeface="Open Sans"/>
                <a:sym typeface="Open Sans"/>
              </a:rPr>
              <a:t>Diagnóstico para Parainfluenza 1, 2, 3 e 4</a:t>
            </a:r>
          </a:p>
          <a:p>
            <a:pPr marL="171450" lvl="0" indent="-171450">
              <a:buFont typeface="Arial" panose="020B0604020202020204" pitchFamily="34" charset="0"/>
              <a:buChar char="•"/>
            </a:pPr>
            <a:r>
              <a:rPr lang="pt-BR" sz="1200" dirty="0">
                <a:latin typeface="Open Sans"/>
                <a:ea typeface="Open Sans"/>
                <a:cs typeface="Open Sans"/>
                <a:sym typeface="Open Sans"/>
              </a:rPr>
              <a:t>Diagnóstico adenovírus</a:t>
            </a:r>
          </a:p>
          <a:p>
            <a:pPr marL="171450" lvl="0" indent="-171450">
              <a:buFont typeface="Arial" panose="020B0604020202020204" pitchFamily="34" charset="0"/>
              <a:buChar char="•"/>
            </a:pPr>
            <a:r>
              <a:rPr lang="pt-BR" sz="1200" dirty="0">
                <a:latin typeface="Open Sans"/>
                <a:ea typeface="Open Sans"/>
                <a:cs typeface="Open Sans"/>
                <a:sym typeface="Open Sans"/>
              </a:rPr>
              <a:t>Diagnóstico influenza</a:t>
            </a:r>
            <a:endParaRPr lang="pt-BR" sz="1200" strike="sngStrike" dirty="0">
              <a:latin typeface="Open Sans"/>
              <a:ea typeface="Open Sans"/>
              <a:cs typeface="Open Sans"/>
              <a:sym typeface="Open Sans"/>
            </a:endParaRPr>
          </a:p>
          <a:p>
            <a:pPr marL="171450" indent="-171450">
              <a:buFont typeface="Arial" panose="020B0604020202020204" pitchFamily="34" charset="0"/>
              <a:buChar char="•"/>
            </a:pPr>
            <a:r>
              <a:rPr lang="pt-BR" sz="1200" dirty="0">
                <a:latin typeface="Open Sans"/>
                <a:ea typeface="Open Sans"/>
                <a:cs typeface="Open Sans"/>
                <a:sym typeface="Open Sans"/>
              </a:rPr>
              <a:t>Diagnóstico para VSR</a:t>
            </a:r>
          </a:p>
          <a:p>
            <a:pPr marL="171450" indent="-171450">
              <a:buFont typeface="Arial" panose="020B0604020202020204" pitchFamily="34" charset="0"/>
              <a:buChar char="•"/>
            </a:pPr>
            <a:r>
              <a:rPr lang="pt-BR" sz="1200" dirty="0">
                <a:latin typeface="Open Sans"/>
                <a:ea typeface="Open Sans"/>
                <a:cs typeface="Open Sans"/>
                <a:sym typeface="Open Sans"/>
              </a:rPr>
              <a:t>Diagnóstico para </a:t>
            </a:r>
            <a:r>
              <a:rPr lang="pt-BR" sz="1200" dirty="0" err="1">
                <a:latin typeface="Open Sans"/>
                <a:ea typeface="Open Sans"/>
                <a:cs typeface="Open Sans"/>
                <a:sym typeface="Open Sans"/>
              </a:rPr>
              <a:t>Bocavírus</a:t>
            </a:r>
            <a:endParaRPr lang="pt-BR" sz="1200" dirty="0">
              <a:latin typeface="Open Sans"/>
              <a:ea typeface="Open Sans"/>
              <a:cs typeface="Open Sans"/>
              <a:sym typeface="Open Sans"/>
            </a:endParaRPr>
          </a:p>
          <a:p>
            <a:pPr marL="171450" indent="-171450">
              <a:buFont typeface="Arial" panose="020B0604020202020204" pitchFamily="34" charset="0"/>
              <a:buChar char="•"/>
            </a:pPr>
            <a:r>
              <a:rPr lang="pt-BR" sz="1200" dirty="0">
                <a:latin typeface="Open Sans"/>
                <a:ea typeface="Open Sans"/>
                <a:cs typeface="Open Sans"/>
                <a:sym typeface="Open Sans"/>
              </a:rPr>
              <a:t>Diagnóstico para Rinovírus</a:t>
            </a:r>
          </a:p>
          <a:p>
            <a:pPr marL="171450" indent="-171450">
              <a:buFont typeface="Arial" panose="020B0604020202020204" pitchFamily="34" charset="0"/>
              <a:buChar char="•"/>
            </a:pPr>
            <a:r>
              <a:rPr lang="pt-BR" sz="1200" dirty="0">
                <a:latin typeface="Open Sans"/>
                <a:ea typeface="Open Sans"/>
                <a:cs typeface="Open Sans"/>
                <a:sym typeface="Open Sans"/>
              </a:rPr>
              <a:t>Diagnóstico para </a:t>
            </a:r>
            <a:r>
              <a:rPr lang="pt-BR" sz="1200" dirty="0" err="1">
                <a:latin typeface="Open Sans"/>
                <a:ea typeface="Open Sans"/>
                <a:cs typeface="Open Sans"/>
                <a:sym typeface="Open Sans"/>
              </a:rPr>
              <a:t>Metapneumovírus</a:t>
            </a:r>
            <a:endParaRPr lang="pt-BR" sz="1200" dirty="0">
              <a:latin typeface="Open Sans"/>
              <a:ea typeface="Open Sans"/>
              <a:cs typeface="Open Sans"/>
              <a:sym typeface="Open Sans"/>
            </a:endParaRPr>
          </a:p>
          <a:p>
            <a:pPr marL="171450" indent="-171450">
              <a:buFont typeface="Arial" panose="020B0604020202020204" pitchFamily="34" charset="0"/>
              <a:buChar char="•"/>
            </a:pPr>
            <a:r>
              <a:rPr lang="pt-BR" sz="1200" dirty="0">
                <a:latin typeface="Open Sans"/>
                <a:ea typeface="Open Sans"/>
                <a:cs typeface="Open Sans"/>
                <a:sym typeface="Open Sans"/>
              </a:rPr>
              <a:t>Diagnóstico para Sars-CoV-2</a:t>
            </a:r>
          </a:p>
          <a:p>
            <a:pPr marL="171450" lvl="0" indent="-171450">
              <a:buFont typeface="Arial" panose="020B0604020202020204" pitchFamily="34" charset="0"/>
              <a:buChar char="•"/>
            </a:pPr>
            <a:r>
              <a:rPr lang="pt-BR" sz="1200" dirty="0">
                <a:latin typeface="Open Sans"/>
                <a:ea typeface="Open Sans"/>
                <a:cs typeface="Open Sans"/>
                <a:sym typeface="Open Sans"/>
              </a:rPr>
              <a:t>Utilizou Antiviral</a:t>
            </a:r>
          </a:p>
          <a:p>
            <a:pPr marL="171450" lvl="0" indent="-171450">
              <a:buFont typeface="Arial" panose="020B0604020202020204" pitchFamily="34" charset="0"/>
              <a:buChar char="•"/>
            </a:pPr>
            <a:endParaRPr lang="pt-BR" sz="1200" dirty="0">
              <a:solidFill>
                <a:srgbClr val="434343"/>
              </a:solidFill>
              <a:latin typeface="Open Sans"/>
              <a:ea typeface="Open Sans"/>
              <a:cs typeface="Open Sans"/>
              <a:sym typeface="Open Sans"/>
            </a:endParaRPr>
          </a:p>
          <a:p>
            <a:pPr lvl="0"/>
            <a:endParaRPr lang="pt-BR" dirty="0">
              <a:solidFill>
                <a:schemeClr val="dk1"/>
              </a:solidFill>
              <a:latin typeface="Open Sans" panose="020B0604020202020204"/>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30" name="Espaço Reservado para Data 5">
            <a:extLst>
              <a:ext uri="{FF2B5EF4-FFF2-40B4-BE49-F238E27FC236}">
                <a16:creationId xmlns:a16="http://schemas.microsoft.com/office/drawing/2014/main" id="{342C702B-AAF8-47CF-85BE-D5954F711FAE}"/>
              </a:ext>
            </a:extLst>
          </p:cNvPr>
          <p:cNvSpPr>
            <a:spLocks noGrp="1"/>
          </p:cNvSpPr>
          <p:nvPr>
            <p:ph type="dt" sz="half" idx="10"/>
          </p:nvPr>
        </p:nvSpPr>
        <p:spPr>
          <a:xfrm>
            <a:off x="0" y="6495024"/>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8" name="Imagem 17"/>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093741" y="6516060"/>
            <a:ext cx="1705361" cy="327947"/>
          </a:xfrm>
          <a:prstGeom prst="rect">
            <a:avLst/>
          </a:prstGeom>
        </p:spPr>
      </p:pic>
      <p:sp>
        <p:nvSpPr>
          <p:cNvPr id="19" name="CaixaDeTexto 18">
            <a:extLst>
              <a:ext uri="{FF2B5EF4-FFF2-40B4-BE49-F238E27FC236}">
                <a16:creationId xmlns:a16="http://schemas.microsoft.com/office/drawing/2014/main" id="{CB3D7212-EC7E-4238-8717-3F016530E6D3}"/>
              </a:ext>
            </a:extLst>
          </p:cNvPr>
          <p:cNvSpPr txBox="1"/>
          <p:nvPr/>
        </p:nvSpPr>
        <p:spPr>
          <a:xfrm>
            <a:off x="360000" y="1194072"/>
            <a:ext cx="7940502" cy="307777"/>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dirty="0">
                <a:solidFill>
                  <a:srgbClr val="434343"/>
                </a:solidFill>
                <a:latin typeface="Open Sans" panose="020B0604020202020204"/>
              </a:rPr>
              <a:t>A base de dados apresenta, originalmente, </a:t>
            </a:r>
            <a:r>
              <a:rPr lang="pt-BR" sz="1400" b="1" dirty="0">
                <a:solidFill>
                  <a:srgbClr val="434343"/>
                </a:solidFill>
                <a:latin typeface="Open Sans" panose="020B0604020202020204"/>
              </a:rPr>
              <a:t>163 variáveis explicativas </a:t>
            </a:r>
            <a:r>
              <a:rPr lang="pt-BR" sz="1400" dirty="0">
                <a:solidFill>
                  <a:srgbClr val="434343"/>
                </a:solidFill>
                <a:latin typeface="Open Sans" panose="020B0604020202020204"/>
              </a:rPr>
              <a:t>e a </a:t>
            </a:r>
            <a:r>
              <a:rPr lang="pt-BR" sz="1400" b="1" dirty="0">
                <a:solidFill>
                  <a:srgbClr val="434343"/>
                </a:solidFill>
                <a:latin typeface="Open Sans" panose="020B0604020202020204"/>
              </a:rPr>
              <a:t>variável resposta</a:t>
            </a:r>
            <a:r>
              <a:rPr lang="pt-BR" sz="1400" dirty="0">
                <a:solidFill>
                  <a:srgbClr val="434343"/>
                </a:solidFill>
                <a:latin typeface="Open Sans" panose="020B0604020202020204"/>
              </a:rPr>
              <a:t>.</a:t>
            </a:r>
          </a:p>
        </p:txBody>
      </p:sp>
      <p:sp>
        <p:nvSpPr>
          <p:cNvPr id="11" name="Botão de Ação: Obter Informações 10">
            <a:hlinkClick r:id="rId4" action="ppaction://hlinksldjump" highlightClick="1"/>
            <a:extLst>
              <a:ext uri="{FF2B5EF4-FFF2-40B4-BE49-F238E27FC236}">
                <a16:creationId xmlns:a16="http://schemas.microsoft.com/office/drawing/2014/main" id="{EC2DD1A6-628A-4910-AB9A-10907ECC40EA}"/>
              </a:ext>
            </a:extLst>
          </p:cNvPr>
          <p:cNvSpPr/>
          <p:nvPr/>
        </p:nvSpPr>
        <p:spPr>
          <a:xfrm>
            <a:off x="9519083" y="1177849"/>
            <a:ext cx="324000" cy="324000"/>
          </a:xfrm>
          <a:prstGeom prst="actionButtonInformatio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CaixaDeTexto 18">
            <a:extLst>
              <a:ext uri="{FF2B5EF4-FFF2-40B4-BE49-F238E27FC236}">
                <a16:creationId xmlns:a16="http://schemas.microsoft.com/office/drawing/2014/main" id="{AA30DC71-3825-432D-9EE8-8326E5009EF0}"/>
              </a:ext>
            </a:extLst>
          </p:cNvPr>
          <p:cNvSpPr txBox="1"/>
          <p:nvPr/>
        </p:nvSpPr>
        <p:spPr>
          <a:xfrm>
            <a:off x="360000" y="1640949"/>
            <a:ext cx="8043340" cy="307777"/>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b="1" dirty="0">
                <a:solidFill>
                  <a:srgbClr val="434343"/>
                </a:solidFill>
                <a:latin typeface="Open Sans" panose="020B0604020202020204"/>
              </a:rPr>
              <a:t>Após o tratamento do banco, as 52 variáveis utilizadas para análise serão:</a:t>
            </a:r>
          </a:p>
        </p:txBody>
      </p:sp>
      <p:grpSp>
        <p:nvGrpSpPr>
          <p:cNvPr id="4" name="Agrupar 3">
            <a:extLst>
              <a:ext uri="{FF2B5EF4-FFF2-40B4-BE49-F238E27FC236}">
                <a16:creationId xmlns:a16="http://schemas.microsoft.com/office/drawing/2014/main" id="{5C6AE40E-82A7-4295-9318-69FAB8FF1B2C}"/>
              </a:ext>
            </a:extLst>
          </p:cNvPr>
          <p:cNvGrpSpPr/>
          <p:nvPr/>
        </p:nvGrpSpPr>
        <p:grpSpPr>
          <a:xfrm>
            <a:off x="3030759" y="2062685"/>
            <a:ext cx="1119809" cy="1119809"/>
            <a:chOff x="3437212" y="2113032"/>
            <a:chExt cx="1119809" cy="1119809"/>
          </a:xfrm>
        </p:grpSpPr>
        <p:sp>
          <p:nvSpPr>
            <p:cNvPr id="24" name="Elipse 23">
              <a:extLst>
                <a:ext uri="{FF2B5EF4-FFF2-40B4-BE49-F238E27FC236}">
                  <a16:creationId xmlns:a16="http://schemas.microsoft.com/office/drawing/2014/main" id="{FA4D7B60-BECE-42DD-B705-497A7D00634A}"/>
                </a:ext>
              </a:extLst>
            </p:cNvPr>
            <p:cNvSpPr/>
            <p:nvPr/>
          </p:nvSpPr>
          <p:spPr>
            <a:xfrm>
              <a:off x="3437212" y="2113032"/>
              <a:ext cx="1119809" cy="1119809"/>
            </a:xfrm>
            <a:prstGeom prst="ellipse">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3" name="Imagem 2">
              <a:extLst>
                <a:ext uri="{FF2B5EF4-FFF2-40B4-BE49-F238E27FC236}">
                  <a16:creationId xmlns:a16="http://schemas.microsoft.com/office/drawing/2014/main" id="{9DDE9A2C-1477-4448-A2E1-3434480441D4}"/>
                </a:ext>
              </a:extLst>
            </p:cNvPr>
            <p:cNvPicPr>
              <a:picLocks noChangeAspect="1"/>
            </p:cNvPicPr>
            <p:nvPr/>
          </p:nvPicPr>
          <p:blipFill>
            <a:blip r:embed="rId5">
              <a:duotone>
                <a:prstClr val="black"/>
                <a:srgbClr val="FFFFFF">
                  <a:tint val="45000"/>
                  <a:satMod val="400000"/>
                </a:srgbClr>
              </a:duotone>
              <a:extLst>
                <a:ext uri="{28A0092B-C50C-407E-A947-70E740481C1C}">
                  <a14:useLocalDpi xmlns:a14="http://schemas.microsoft.com/office/drawing/2010/main" val="0"/>
                </a:ext>
              </a:extLst>
            </a:blip>
            <a:stretch>
              <a:fillRect/>
            </a:stretch>
          </p:blipFill>
          <p:spPr>
            <a:xfrm>
              <a:off x="3559212" y="2251633"/>
              <a:ext cx="860389" cy="860389"/>
            </a:xfrm>
            <a:prstGeom prst="rect">
              <a:avLst/>
            </a:prstGeom>
          </p:spPr>
        </p:pic>
      </p:grpSp>
      <p:grpSp>
        <p:nvGrpSpPr>
          <p:cNvPr id="14" name="Agrupar 13">
            <a:extLst>
              <a:ext uri="{FF2B5EF4-FFF2-40B4-BE49-F238E27FC236}">
                <a16:creationId xmlns:a16="http://schemas.microsoft.com/office/drawing/2014/main" id="{01BF59F6-68EF-4CE8-9BC9-DB0758ADCFB3}"/>
              </a:ext>
            </a:extLst>
          </p:cNvPr>
          <p:cNvGrpSpPr/>
          <p:nvPr/>
        </p:nvGrpSpPr>
        <p:grpSpPr>
          <a:xfrm>
            <a:off x="5418798" y="2062684"/>
            <a:ext cx="1119809" cy="1119809"/>
            <a:chOff x="4216852" y="2371543"/>
            <a:chExt cx="1119809" cy="1119809"/>
          </a:xfrm>
        </p:grpSpPr>
        <p:sp>
          <p:nvSpPr>
            <p:cNvPr id="26" name="Elipse 25">
              <a:extLst>
                <a:ext uri="{FF2B5EF4-FFF2-40B4-BE49-F238E27FC236}">
                  <a16:creationId xmlns:a16="http://schemas.microsoft.com/office/drawing/2014/main" id="{2C4CED98-FA71-4A4C-8802-68EE0824B22D}"/>
                </a:ext>
              </a:extLst>
            </p:cNvPr>
            <p:cNvSpPr/>
            <p:nvPr/>
          </p:nvSpPr>
          <p:spPr>
            <a:xfrm>
              <a:off x="4216852" y="2371543"/>
              <a:ext cx="1119809" cy="1119809"/>
            </a:xfrm>
            <a:prstGeom prst="ellipse">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3" name="Imagem 12">
              <a:extLst>
                <a:ext uri="{FF2B5EF4-FFF2-40B4-BE49-F238E27FC236}">
                  <a16:creationId xmlns:a16="http://schemas.microsoft.com/office/drawing/2014/main" id="{A9D0C68C-20EA-4507-B81D-9615901F686E}"/>
                </a:ext>
              </a:extLst>
            </p:cNvPr>
            <p:cNvPicPr>
              <a:picLocks noChangeAspect="1"/>
            </p:cNvPicPr>
            <p:nvPr/>
          </p:nvPicPr>
          <p:blipFill>
            <a:blip r:embed="rId6">
              <a:biLevel thresh="50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4378197" y="2484571"/>
              <a:ext cx="840207" cy="840207"/>
            </a:xfrm>
            <a:prstGeom prst="rect">
              <a:avLst/>
            </a:prstGeom>
          </p:spPr>
        </p:pic>
      </p:grpSp>
      <p:grpSp>
        <p:nvGrpSpPr>
          <p:cNvPr id="29" name="Agrupar 28">
            <a:extLst>
              <a:ext uri="{FF2B5EF4-FFF2-40B4-BE49-F238E27FC236}">
                <a16:creationId xmlns:a16="http://schemas.microsoft.com/office/drawing/2014/main" id="{10510D01-DFE9-4546-A48B-196AA264C3DB}"/>
              </a:ext>
            </a:extLst>
          </p:cNvPr>
          <p:cNvGrpSpPr/>
          <p:nvPr/>
        </p:nvGrpSpPr>
        <p:grpSpPr>
          <a:xfrm>
            <a:off x="7763227" y="2066848"/>
            <a:ext cx="1119809" cy="1119809"/>
            <a:chOff x="8178608" y="1998859"/>
            <a:chExt cx="1119809" cy="1119809"/>
          </a:xfrm>
        </p:grpSpPr>
        <p:sp>
          <p:nvSpPr>
            <p:cNvPr id="31" name="Elipse 30">
              <a:extLst>
                <a:ext uri="{FF2B5EF4-FFF2-40B4-BE49-F238E27FC236}">
                  <a16:creationId xmlns:a16="http://schemas.microsoft.com/office/drawing/2014/main" id="{D328FCC5-A3E7-4DEB-AC73-24DFBF489901}"/>
                </a:ext>
              </a:extLst>
            </p:cNvPr>
            <p:cNvSpPr/>
            <p:nvPr/>
          </p:nvSpPr>
          <p:spPr>
            <a:xfrm>
              <a:off x="8178608" y="1998859"/>
              <a:ext cx="1119809" cy="1119809"/>
            </a:xfrm>
            <a:prstGeom prst="ellipse">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27" name="Imagem 26">
              <a:extLst>
                <a:ext uri="{FF2B5EF4-FFF2-40B4-BE49-F238E27FC236}">
                  <a16:creationId xmlns:a16="http://schemas.microsoft.com/office/drawing/2014/main" id="{DCB9290C-1B03-4DBA-8944-CD7AB27A3541}"/>
                </a:ext>
              </a:extLst>
            </p:cNvPr>
            <p:cNvPicPr>
              <a:picLocks noChangeAspect="1"/>
            </p:cNvPicPr>
            <p:nvPr/>
          </p:nvPicPr>
          <p:blipFill>
            <a:blip r:embed="rId8">
              <a:biLevel thresh="50000"/>
              <a:extLst>
                <a:ext uri="{28A0092B-C50C-407E-A947-70E740481C1C}">
                  <a14:useLocalDpi xmlns:a14="http://schemas.microsoft.com/office/drawing/2010/main" val="0"/>
                </a:ext>
              </a:extLst>
            </a:blip>
            <a:stretch>
              <a:fillRect/>
            </a:stretch>
          </p:blipFill>
          <p:spPr>
            <a:xfrm>
              <a:off x="8300502" y="2120660"/>
              <a:ext cx="849891" cy="849891"/>
            </a:xfrm>
            <a:prstGeom prst="rect">
              <a:avLst/>
            </a:prstGeom>
          </p:spPr>
        </p:pic>
      </p:grpSp>
      <p:sp>
        <p:nvSpPr>
          <p:cNvPr id="34" name="Elipse 33">
            <a:extLst>
              <a:ext uri="{FF2B5EF4-FFF2-40B4-BE49-F238E27FC236}">
                <a16:creationId xmlns:a16="http://schemas.microsoft.com/office/drawing/2014/main" id="{E779C7BC-D2D0-4B26-BE83-725DB01BABE4}"/>
              </a:ext>
            </a:extLst>
          </p:cNvPr>
          <p:cNvSpPr/>
          <p:nvPr/>
        </p:nvSpPr>
        <p:spPr>
          <a:xfrm>
            <a:off x="10029227" y="1996258"/>
            <a:ext cx="1119809" cy="1119809"/>
          </a:xfrm>
          <a:prstGeom prst="ellipse">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Google Shape;115;p18">
            <a:extLst>
              <a:ext uri="{FF2B5EF4-FFF2-40B4-BE49-F238E27FC236}">
                <a16:creationId xmlns:a16="http://schemas.microsoft.com/office/drawing/2014/main" id="{01B5EE38-69A1-4208-B59A-B8D3FAC7C3D9}"/>
              </a:ext>
            </a:extLst>
          </p:cNvPr>
          <p:cNvSpPr txBox="1"/>
          <p:nvPr/>
        </p:nvSpPr>
        <p:spPr>
          <a:xfrm>
            <a:off x="9558602" y="3274673"/>
            <a:ext cx="2318676" cy="2198703"/>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Variável alvo (EVOLUCAO)</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171450" lvl="0" indent="-171450">
              <a:buFont typeface="Arial" panose="020B0604020202020204" pitchFamily="34" charset="0"/>
              <a:buChar char="•"/>
            </a:pPr>
            <a:r>
              <a:rPr lang="pt-BR" sz="1200" dirty="0">
                <a:solidFill>
                  <a:srgbClr val="434343"/>
                </a:solidFill>
                <a:latin typeface="Open Sans"/>
                <a:ea typeface="Open Sans"/>
                <a:cs typeface="Open Sans"/>
                <a:sym typeface="Open Sans"/>
              </a:rPr>
              <a:t>1 – Óbito</a:t>
            </a:r>
          </a:p>
          <a:p>
            <a:pPr marL="171450" lvl="0" indent="-171450">
              <a:buFont typeface="Arial" panose="020B0604020202020204" pitchFamily="34" charset="0"/>
              <a:buChar char="•"/>
            </a:pPr>
            <a:r>
              <a:rPr lang="pt-BR" sz="1200" dirty="0">
                <a:solidFill>
                  <a:srgbClr val="434343"/>
                </a:solidFill>
                <a:latin typeface="Open Sans"/>
                <a:ea typeface="Open Sans"/>
                <a:cs typeface="Open Sans"/>
                <a:sym typeface="Open Sans"/>
              </a:rPr>
              <a:t>0 – Alta por cura</a:t>
            </a:r>
          </a:p>
          <a:p>
            <a:pPr lvl="0"/>
            <a:endParaRPr lang="pt-BR" dirty="0">
              <a:solidFill>
                <a:schemeClr val="dk1"/>
              </a:solidFill>
              <a:latin typeface="Open Sans" panose="020B0604020202020204"/>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pic>
        <p:nvPicPr>
          <p:cNvPr id="33" name="Imagem 32">
            <a:extLst>
              <a:ext uri="{FF2B5EF4-FFF2-40B4-BE49-F238E27FC236}">
                <a16:creationId xmlns:a16="http://schemas.microsoft.com/office/drawing/2014/main" id="{F0423422-08DC-44A2-B743-63D6CADAE86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94198" y="2161229"/>
            <a:ext cx="789866" cy="789866"/>
          </a:xfrm>
          <a:prstGeom prst="rect">
            <a:avLst/>
          </a:prstGeom>
        </p:spPr>
      </p:pic>
      <p:grpSp>
        <p:nvGrpSpPr>
          <p:cNvPr id="38" name="Agrupar 37">
            <a:extLst>
              <a:ext uri="{FF2B5EF4-FFF2-40B4-BE49-F238E27FC236}">
                <a16:creationId xmlns:a16="http://schemas.microsoft.com/office/drawing/2014/main" id="{40049EB7-431E-45E7-B0EF-425CD3FD9F00}"/>
              </a:ext>
            </a:extLst>
          </p:cNvPr>
          <p:cNvGrpSpPr/>
          <p:nvPr/>
        </p:nvGrpSpPr>
        <p:grpSpPr>
          <a:xfrm>
            <a:off x="659602" y="2062685"/>
            <a:ext cx="1119809" cy="1119809"/>
            <a:chOff x="659602" y="2062685"/>
            <a:chExt cx="1119809" cy="1119809"/>
          </a:xfrm>
        </p:grpSpPr>
        <p:sp>
          <p:nvSpPr>
            <p:cNvPr id="10" name="Elipse 9">
              <a:extLst>
                <a:ext uri="{FF2B5EF4-FFF2-40B4-BE49-F238E27FC236}">
                  <a16:creationId xmlns:a16="http://schemas.microsoft.com/office/drawing/2014/main" id="{CCA2D94A-17C3-4F7F-90E4-6F2A7A18713F}"/>
                </a:ext>
              </a:extLst>
            </p:cNvPr>
            <p:cNvSpPr/>
            <p:nvPr/>
          </p:nvSpPr>
          <p:spPr>
            <a:xfrm>
              <a:off x="659602" y="2062685"/>
              <a:ext cx="1119809" cy="1119809"/>
            </a:xfrm>
            <a:prstGeom prst="ellipse">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7" name="Imagem 36">
              <a:extLst>
                <a:ext uri="{FF2B5EF4-FFF2-40B4-BE49-F238E27FC236}">
                  <a16:creationId xmlns:a16="http://schemas.microsoft.com/office/drawing/2014/main" id="{8B94F603-B32C-4521-86B8-A3310F888EF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4378" y="2211452"/>
              <a:ext cx="840103" cy="840103"/>
            </a:xfrm>
            <a:prstGeom prst="rect">
              <a:avLst/>
            </a:prstGeom>
          </p:spPr>
        </p:pic>
      </p:grpSp>
      <p:sp>
        <p:nvSpPr>
          <p:cNvPr id="32" name="Title Placeholder 1">
            <a:extLst>
              <a:ext uri="{FF2B5EF4-FFF2-40B4-BE49-F238E27FC236}">
                <a16:creationId xmlns:a16="http://schemas.microsoft.com/office/drawing/2014/main" id="{8FEE82C3-7825-4788-B88D-8C8D72B70736}"/>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4.i. </a:t>
            </a:r>
            <a:r>
              <a:rPr lang="en-US" dirty="0" err="1">
                <a:solidFill>
                  <a:srgbClr val="434343"/>
                </a:solidFill>
                <a:latin typeface="Open Sans" panose="020B0604020202020204" charset="0"/>
                <a:ea typeface="Open Sans" panose="020B0604020202020204" charset="0"/>
                <a:cs typeface="Open Sans" panose="020B0604020202020204" charset="0"/>
              </a:rPr>
              <a:t>Principais</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Variáveis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ANÁLISE EXPLORATÓRIA DE DADOS | </a:t>
            </a:r>
            <a:r>
              <a:rPr lang="en-US" sz="1100" dirty="0" err="1">
                <a:solidFill>
                  <a:srgbClr val="434343"/>
                </a:solidFill>
                <a:latin typeface="Open Sans" panose="020B0604020202020204" charset="0"/>
                <a:ea typeface="Open Sans" panose="020B0604020202020204" charset="0"/>
                <a:cs typeface="Open Sans" panose="020B0604020202020204" charset="0"/>
              </a:rPr>
              <a:t>Principais</a:t>
            </a:r>
            <a:r>
              <a:rPr lang="en-US" sz="1100" dirty="0">
                <a:solidFill>
                  <a:srgbClr val="434343"/>
                </a:solidFill>
                <a:latin typeface="Open Sans" panose="020B0604020202020204" charset="0"/>
                <a:ea typeface="Open Sans" panose="020B0604020202020204" charset="0"/>
                <a:cs typeface="Open Sans" panose="020B0604020202020204" charset="0"/>
              </a:rPr>
              <a:t> </a:t>
            </a:r>
            <a:r>
              <a:rPr lang="en-US" sz="1100" dirty="0" err="1">
                <a:solidFill>
                  <a:srgbClr val="434343"/>
                </a:solidFill>
                <a:latin typeface="Open Sans" panose="020B0604020202020204" charset="0"/>
                <a:ea typeface="Open Sans" panose="020B0604020202020204" charset="0"/>
                <a:cs typeface="Open Sans" panose="020B0604020202020204" charset="0"/>
              </a:rPr>
              <a:t>variáveis</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2136938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61900" y="379620"/>
            <a:ext cx="370184"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56625" y="473649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CFD695E7-181C-46B2-911D-897ECEF89B0F}"/>
              </a:ext>
            </a:extLst>
          </p:cNvPr>
          <p:cNvSpPr>
            <a:spLocks noGrp="1"/>
          </p:cNvSpPr>
          <p:nvPr>
            <p:ph type="dt" sz="half" idx="10"/>
          </p:nvPr>
        </p:nvSpPr>
        <p:spPr>
          <a:xfrm>
            <a:off x="0" y="6492875"/>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6" name="Imagem 15"/>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123233" y="6492875"/>
            <a:ext cx="1705361" cy="327947"/>
          </a:xfrm>
          <a:prstGeom prst="rect">
            <a:avLst/>
          </a:prstGeom>
        </p:spPr>
      </p:pic>
      <p:sp>
        <p:nvSpPr>
          <p:cNvPr id="14" name="Title Placeholder 1">
            <a:extLst>
              <a:ext uri="{FF2B5EF4-FFF2-40B4-BE49-F238E27FC236}">
                <a16:creationId xmlns:a16="http://schemas.microsoft.com/office/drawing/2014/main" id="{03DF5893-B45C-4239-B00F-9807B0C9ADC7}"/>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4.ii. </a:t>
            </a:r>
            <a:r>
              <a:rPr lang="en-US" dirty="0" err="1">
                <a:solidFill>
                  <a:srgbClr val="434343"/>
                </a:solidFill>
                <a:latin typeface="Open Sans" panose="020B0604020202020204" charset="0"/>
                <a:ea typeface="Open Sans" panose="020B0604020202020204" charset="0"/>
                <a:cs typeface="Open Sans" panose="020B0604020202020204" charset="0"/>
              </a:rPr>
              <a:t>Raio</a:t>
            </a:r>
            <a:r>
              <a:rPr lang="en-US" dirty="0">
                <a:solidFill>
                  <a:srgbClr val="434343"/>
                </a:solidFill>
                <a:latin typeface="Open Sans" panose="020B0604020202020204" charset="0"/>
                <a:ea typeface="Open Sans" panose="020B0604020202020204" charset="0"/>
                <a:cs typeface="Open Sans" panose="020B0604020202020204" charset="0"/>
              </a:rPr>
              <a:t>-X da Base</a:t>
            </a:r>
          </a:p>
          <a:p>
            <a:r>
              <a:rPr lang="en-US" sz="1100" dirty="0">
                <a:solidFill>
                  <a:srgbClr val="6ADBD9"/>
                </a:solidFill>
                <a:latin typeface="Open Sans" panose="020B0604020202020204" charset="0"/>
                <a:ea typeface="Open Sans" panose="020B0604020202020204" charset="0"/>
                <a:cs typeface="Open Sans" panose="020B0604020202020204" charset="0"/>
              </a:rPr>
              <a:t>ANÁLISE EXPLORATÓRIA | </a:t>
            </a:r>
            <a:r>
              <a:rPr lang="en-US" sz="1100" dirty="0" err="1">
                <a:solidFill>
                  <a:srgbClr val="434343"/>
                </a:solidFill>
                <a:latin typeface="Open Sans" panose="020B0604020202020204" charset="0"/>
                <a:ea typeface="Open Sans" panose="020B0604020202020204" charset="0"/>
                <a:cs typeface="Open Sans" panose="020B0604020202020204" charset="0"/>
              </a:rPr>
              <a:t>Valores</a:t>
            </a:r>
            <a:r>
              <a:rPr lang="en-US" sz="1100" dirty="0">
                <a:solidFill>
                  <a:srgbClr val="434343"/>
                </a:solidFill>
                <a:latin typeface="Open Sans" panose="020B0604020202020204" charset="0"/>
                <a:ea typeface="Open Sans" panose="020B0604020202020204" charset="0"/>
                <a:cs typeface="Open Sans" panose="020B0604020202020204" charset="0"/>
              </a:rPr>
              <a:t> </a:t>
            </a:r>
            <a:r>
              <a:rPr lang="en-US" sz="1100" dirty="0" err="1">
                <a:solidFill>
                  <a:srgbClr val="434343"/>
                </a:solidFill>
                <a:latin typeface="Open Sans" panose="020B0604020202020204" charset="0"/>
                <a:ea typeface="Open Sans" panose="020B0604020202020204" charset="0"/>
                <a:cs typeface="Open Sans" panose="020B0604020202020204" charset="0"/>
              </a:rPr>
              <a:t>faltantes</a:t>
            </a:r>
            <a:r>
              <a:rPr lang="en-US" sz="1100" dirty="0">
                <a:solidFill>
                  <a:srgbClr val="434343"/>
                </a:solidFill>
                <a:latin typeface="Open Sans" panose="020B0604020202020204" charset="0"/>
                <a:ea typeface="Open Sans" panose="020B0604020202020204" charset="0"/>
                <a:cs typeface="Open Sans" panose="020B0604020202020204" charset="0"/>
              </a:rPr>
              <a:t> e </a:t>
            </a:r>
            <a:r>
              <a:rPr lang="en-US" sz="1100" dirty="0" err="1">
                <a:solidFill>
                  <a:srgbClr val="434343"/>
                </a:solidFill>
                <a:latin typeface="Open Sans" panose="020B0604020202020204" charset="0"/>
                <a:ea typeface="Open Sans" panose="020B0604020202020204" charset="0"/>
                <a:cs typeface="Open Sans" panose="020B0604020202020204" charset="0"/>
              </a:rPr>
              <a:t>categoria</a:t>
            </a:r>
            <a:r>
              <a:rPr lang="en-US" sz="1100" dirty="0">
                <a:solidFill>
                  <a:srgbClr val="434343"/>
                </a:solidFill>
                <a:latin typeface="Open Sans" panose="020B0604020202020204" charset="0"/>
                <a:ea typeface="Open Sans" panose="020B0604020202020204" charset="0"/>
                <a:cs typeface="Open Sans" panose="020B0604020202020204" charset="0"/>
              </a:rPr>
              <a:t> “</a:t>
            </a:r>
            <a:r>
              <a:rPr lang="en-US" sz="1100" dirty="0" err="1">
                <a:solidFill>
                  <a:srgbClr val="434343"/>
                </a:solidFill>
                <a:latin typeface="Open Sans" panose="020B0604020202020204" charset="0"/>
                <a:ea typeface="Open Sans" panose="020B0604020202020204" charset="0"/>
                <a:cs typeface="Open Sans" panose="020B0604020202020204" charset="0"/>
              </a:rPr>
              <a:t>Ignorado</a:t>
            </a:r>
            <a:r>
              <a:rPr lang="en-US" sz="1100" dirty="0">
                <a:solidFill>
                  <a:srgbClr val="434343"/>
                </a:solidFill>
                <a:latin typeface="Open Sans" panose="020B0604020202020204" charset="0"/>
                <a:ea typeface="Open Sans" panose="020B0604020202020204" charset="0"/>
                <a:cs typeface="Open Sans" panose="020B0604020202020204" charset="0"/>
              </a:rPr>
              <a:t>”</a:t>
            </a:r>
          </a:p>
        </p:txBody>
      </p:sp>
      <p:sp>
        <p:nvSpPr>
          <p:cNvPr id="32" name="Retângulo 31">
            <a:extLst>
              <a:ext uri="{FF2B5EF4-FFF2-40B4-BE49-F238E27FC236}">
                <a16:creationId xmlns:a16="http://schemas.microsoft.com/office/drawing/2014/main" id="{283EE7C1-7DAD-4683-8C9E-880DF6A12DE3}"/>
              </a:ext>
            </a:extLst>
          </p:cNvPr>
          <p:cNvSpPr/>
          <p:nvPr/>
        </p:nvSpPr>
        <p:spPr>
          <a:xfrm>
            <a:off x="0" y="1019448"/>
            <a:ext cx="9269236" cy="1557497"/>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33" name="CaixaDeTexto 32">
            <a:extLst>
              <a:ext uri="{FF2B5EF4-FFF2-40B4-BE49-F238E27FC236}">
                <a16:creationId xmlns:a16="http://schemas.microsoft.com/office/drawing/2014/main" id="{FF743BB4-87B9-4616-9FA5-AB6B13C5F0FD}"/>
              </a:ext>
            </a:extLst>
          </p:cNvPr>
          <p:cNvSpPr txBox="1"/>
          <p:nvPr/>
        </p:nvSpPr>
        <p:spPr>
          <a:xfrm>
            <a:off x="43540" y="1066173"/>
            <a:ext cx="9225695" cy="1785104"/>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b="1" dirty="0">
                <a:solidFill>
                  <a:srgbClr val="434343"/>
                </a:solidFill>
                <a:latin typeface="Open Sans" panose="020B0604020202020204"/>
              </a:rPr>
              <a:t>Variáveis com valores faltantes</a:t>
            </a:r>
            <a:r>
              <a:rPr lang="pt-BR" sz="1400" b="1" i="1" dirty="0">
                <a:solidFill>
                  <a:srgbClr val="434343"/>
                </a:solidFill>
                <a:latin typeface="Open Sans" panose="020B0604020202020204"/>
              </a:rPr>
              <a:t> </a:t>
            </a:r>
            <a:r>
              <a:rPr lang="pt-BR" sz="1400" b="1" dirty="0">
                <a:solidFill>
                  <a:srgbClr val="434343"/>
                </a:solidFill>
                <a:latin typeface="Open Sans" panose="020B0604020202020204"/>
              </a:rPr>
              <a:t>não triviais</a:t>
            </a:r>
          </a:p>
          <a:p>
            <a:pPr marL="285750" indent="-285750">
              <a:buFont typeface="Arial" panose="020B0604020202020204" pitchFamily="34" charset="0"/>
              <a:buChar char="•"/>
            </a:pPr>
            <a:r>
              <a:rPr lang="pt-BR" sz="1200" dirty="0">
                <a:solidFill>
                  <a:srgbClr val="434343"/>
                </a:solidFill>
                <a:latin typeface="Open Sans" panose="020B0604020202020204"/>
              </a:rPr>
              <a:t>As variáveis de sintomas, comorbidades, internação em UTI, suporte ventilatório, antiviral e vacinas possuem valores faltantes não triviais que não podem ser eliminados e nem transformados em outra categoria por não se assemelharem a nenhuma categoria e por terem alta taxa de óbito. </a:t>
            </a:r>
          </a:p>
          <a:p>
            <a:pPr marL="742950" lvl="1" indent="-285750">
              <a:buFont typeface="Arial" panose="020B0604020202020204" pitchFamily="34" charset="0"/>
              <a:buChar char="•"/>
            </a:pPr>
            <a:r>
              <a:rPr lang="pt-BR" sz="1200" dirty="0">
                <a:solidFill>
                  <a:srgbClr val="434343"/>
                </a:solidFill>
                <a:latin typeface="Open Sans" panose="020B0604020202020204"/>
              </a:rPr>
              <a:t>Os faltantes podem indicar que o agente de saúde não preencheu o BD corretamente ou não perguntou ao paciente ou o paciente já chegou em estado de internação</a:t>
            </a:r>
          </a:p>
          <a:p>
            <a:pPr marL="285750" indent="-285750">
              <a:buFont typeface="Arial" panose="020B0604020202020204" pitchFamily="34" charset="0"/>
              <a:buChar char="•"/>
            </a:pPr>
            <a:r>
              <a:rPr lang="pt-BR" sz="1200" dirty="0">
                <a:solidFill>
                  <a:srgbClr val="434343"/>
                </a:solidFill>
                <a:latin typeface="Open Sans" panose="020B0604020202020204"/>
              </a:rPr>
              <a:t>Além dos faltantes, há também a categoria “Ignorado” que indica que a variável foi ignorada no atendimento</a:t>
            </a:r>
          </a:p>
          <a:p>
            <a:endParaRPr lang="pt-BR" sz="1200" dirty="0">
              <a:solidFill>
                <a:srgbClr val="434343"/>
              </a:solidFill>
              <a:latin typeface="Open Sans" panose="020B0604020202020204"/>
            </a:endParaRPr>
          </a:p>
          <a:p>
            <a:endParaRPr lang="pt-BR" sz="1200" dirty="0">
              <a:solidFill>
                <a:srgbClr val="434343"/>
              </a:solidFill>
              <a:latin typeface="Open Sans" panose="020B0604020202020204"/>
            </a:endParaRPr>
          </a:p>
        </p:txBody>
      </p:sp>
      <p:sp>
        <p:nvSpPr>
          <p:cNvPr id="23" name="Retângulo 22">
            <a:extLst>
              <a:ext uri="{FF2B5EF4-FFF2-40B4-BE49-F238E27FC236}">
                <a16:creationId xmlns:a16="http://schemas.microsoft.com/office/drawing/2014/main" id="{A7C173C3-E400-42CC-853A-4C5EDC1155E0}"/>
              </a:ext>
            </a:extLst>
          </p:cNvPr>
          <p:cNvSpPr/>
          <p:nvPr/>
        </p:nvSpPr>
        <p:spPr>
          <a:xfrm>
            <a:off x="210873" y="2679715"/>
            <a:ext cx="8960835" cy="52322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As variáveis abaixo foram cruzadas com a variável resposta para entender a taxa de óbito de cada uma das categorias. </a:t>
            </a:r>
            <a:r>
              <a:rPr kumimoji="0" lang="pt-BR" sz="1400" b="0" i="0" u="none" strike="noStrike" kern="1200" cap="none" spc="0" normalizeH="0" baseline="0" noProof="0" dirty="0" err="1">
                <a:ln>
                  <a:noFill/>
                </a:ln>
                <a:solidFill>
                  <a:srgbClr val="434343"/>
                </a:solidFill>
                <a:effectLst/>
                <a:uLnTx/>
                <a:uFillTx/>
                <a:latin typeface="Open Sans" panose="020B0604020202020204" charset="0"/>
                <a:ea typeface="Open Sans" panose="020B0604020202020204" charset="0"/>
                <a:cs typeface="Open Sans" panose="020B0604020202020204" charset="0"/>
              </a:rPr>
              <a:t>Obs</a:t>
            </a: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1 – Sim, 2 – Não, 9 – Ignorado, 30 -</a:t>
            </a:r>
            <a:r>
              <a:rPr kumimoji="0" lang="pt-BR" sz="1400" b="0" i="1"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a:t>
            </a:r>
            <a:r>
              <a:rPr kumimoji="0" lang="pt-BR" sz="1400" b="0" i="1" u="none" strike="noStrike" kern="1200" cap="none" spc="0" normalizeH="0" baseline="0" noProof="0" dirty="0" err="1">
                <a:ln>
                  <a:noFill/>
                </a:ln>
                <a:solidFill>
                  <a:srgbClr val="434343"/>
                </a:solidFill>
                <a:effectLst/>
                <a:uLnTx/>
                <a:uFillTx/>
                <a:latin typeface="Open Sans" panose="020B0604020202020204" charset="0"/>
                <a:ea typeface="Open Sans" panose="020B0604020202020204" charset="0"/>
                <a:cs typeface="Open Sans" panose="020B0604020202020204" charset="0"/>
              </a:rPr>
              <a:t>Missing</a:t>
            </a:r>
            <a:endPar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pic>
        <p:nvPicPr>
          <p:cNvPr id="3" name="Imagem 2">
            <a:extLst>
              <a:ext uri="{FF2B5EF4-FFF2-40B4-BE49-F238E27FC236}">
                <a16:creationId xmlns:a16="http://schemas.microsoft.com/office/drawing/2014/main" id="{04596E99-02E4-417E-9DA7-976FDF619491}"/>
              </a:ext>
            </a:extLst>
          </p:cNvPr>
          <p:cNvPicPr>
            <a:picLocks noChangeAspect="1"/>
          </p:cNvPicPr>
          <p:nvPr/>
        </p:nvPicPr>
        <p:blipFill>
          <a:blip r:embed="rId4"/>
          <a:stretch>
            <a:fillRect/>
          </a:stretch>
        </p:blipFill>
        <p:spPr>
          <a:xfrm>
            <a:off x="458956" y="3249466"/>
            <a:ext cx="4990140" cy="2570887"/>
          </a:xfrm>
          <a:prstGeom prst="rect">
            <a:avLst/>
          </a:prstGeom>
        </p:spPr>
      </p:pic>
      <p:sp>
        <p:nvSpPr>
          <p:cNvPr id="25" name="Retângulo 24">
            <a:extLst>
              <a:ext uri="{FF2B5EF4-FFF2-40B4-BE49-F238E27FC236}">
                <a16:creationId xmlns:a16="http://schemas.microsoft.com/office/drawing/2014/main" id="{B5B74828-AFA5-46AF-8438-2ED4F5328C0E}"/>
              </a:ext>
            </a:extLst>
          </p:cNvPr>
          <p:cNvSpPr/>
          <p:nvPr/>
        </p:nvSpPr>
        <p:spPr>
          <a:xfrm>
            <a:off x="334735" y="5791827"/>
            <a:ext cx="5238583" cy="507831"/>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Figura 1: </a:t>
            </a:r>
            <a:r>
              <a:rPr kumimoji="0" lang="pt-BR" sz="9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Gráfico das classes de Perda Olfativa x </a:t>
            </a:r>
            <a:r>
              <a:rPr kumimoji="0" lang="pt-BR" sz="900" i="0" u="none" strike="noStrike" kern="1200" cap="none" spc="0" normalizeH="0" baseline="0" noProof="0" dirty="0" err="1">
                <a:ln>
                  <a:noFill/>
                </a:ln>
                <a:solidFill>
                  <a:srgbClr val="434343"/>
                </a:solidFill>
                <a:effectLst/>
                <a:uLnTx/>
                <a:uFillTx/>
                <a:latin typeface="Open Sans" panose="020B0604020202020204" charset="0"/>
                <a:ea typeface="Open Sans" panose="020B0604020202020204" charset="0"/>
                <a:cs typeface="Open Sans" panose="020B0604020202020204" charset="0"/>
              </a:rPr>
              <a:t>Evolucao</a:t>
            </a:r>
            <a:r>
              <a:rPr lang="pt-BR" sz="900" dirty="0">
                <a:solidFill>
                  <a:srgbClr val="434343"/>
                </a:solidFill>
                <a:latin typeface="Open Sans" panose="020B0604020202020204" charset="0"/>
                <a:ea typeface="Open Sans" panose="020B0604020202020204" charset="0"/>
                <a:cs typeface="Open Sans" panose="020B0604020202020204" charset="0"/>
              </a:rPr>
              <a:t>.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9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Observa-se que a classe “Ignorado” e os </a:t>
            </a:r>
            <a:r>
              <a:rPr kumimoji="0" lang="pt-BR" sz="900" i="1" u="none" strike="noStrike" kern="1200" cap="none" spc="0" normalizeH="0" baseline="0" noProof="0" dirty="0" err="1">
                <a:ln>
                  <a:noFill/>
                </a:ln>
                <a:solidFill>
                  <a:srgbClr val="434343"/>
                </a:solidFill>
                <a:effectLst/>
                <a:uLnTx/>
                <a:uFillTx/>
                <a:latin typeface="Open Sans" panose="020B0604020202020204" charset="0"/>
                <a:ea typeface="Open Sans" panose="020B0604020202020204" charset="0"/>
                <a:cs typeface="Open Sans" panose="020B0604020202020204" charset="0"/>
              </a:rPr>
              <a:t>missings</a:t>
            </a:r>
            <a:r>
              <a:rPr kumimoji="0" lang="pt-BR" sz="90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possuem, proporcionalmente, mais mortes que a classe “Sim” e a “Não”</a:t>
            </a:r>
            <a:r>
              <a:rPr kumimoji="0" lang="pt-BR" sz="9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a:t>
            </a:r>
            <a:endParaRPr kumimoji="0" lang="pt-BR" sz="9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pic>
        <p:nvPicPr>
          <p:cNvPr id="6" name="Imagem 5">
            <a:extLst>
              <a:ext uri="{FF2B5EF4-FFF2-40B4-BE49-F238E27FC236}">
                <a16:creationId xmlns:a16="http://schemas.microsoft.com/office/drawing/2014/main" id="{E3C4A2A5-4D5B-49E9-9163-0200DB80ACA6}"/>
              </a:ext>
            </a:extLst>
          </p:cNvPr>
          <p:cNvPicPr>
            <a:picLocks noChangeAspect="1"/>
          </p:cNvPicPr>
          <p:nvPr/>
        </p:nvPicPr>
        <p:blipFill>
          <a:blip r:embed="rId5"/>
          <a:stretch>
            <a:fillRect/>
          </a:stretch>
        </p:blipFill>
        <p:spPr>
          <a:xfrm>
            <a:off x="6096000" y="3231999"/>
            <a:ext cx="5034059" cy="2523925"/>
          </a:xfrm>
          <a:prstGeom prst="rect">
            <a:avLst/>
          </a:prstGeom>
        </p:spPr>
      </p:pic>
      <p:sp>
        <p:nvSpPr>
          <p:cNvPr id="27" name="Retângulo 26">
            <a:extLst>
              <a:ext uri="{FF2B5EF4-FFF2-40B4-BE49-F238E27FC236}">
                <a16:creationId xmlns:a16="http://schemas.microsoft.com/office/drawing/2014/main" id="{A3495382-8415-41AA-857A-EA9220DBEC82}"/>
              </a:ext>
            </a:extLst>
          </p:cNvPr>
          <p:cNvSpPr/>
          <p:nvPr/>
        </p:nvSpPr>
        <p:spPr>
          <a:xfrm>
            <a:off x="5933479" y="5755924"/>
            <a:ext cx="5238583" cy="507831"/>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Figura 2: </a:t>
            </a:r>
            <a:r>
              <a:rPr kumimoji="0" lang="pt-BR" sz="9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Gráfico das classes de Cardiopatia x </a:t>
            </a:r>
            <a:r>
              <a:rPr kumimoji="0" lang="pt-BR" sz="900" i="0" u="none" strike="noStrike" kern="1200" cap="none" spc="0" normalizeH="0" baseline="0" noProof="0" dirty="0" err="1">
                <a:ln>
                  <a:noFill/>
                </a:ln>
                <a:solidFill>
                  <a:srgbClr val="434343"/>
                </a:solidFill>
                <a:effectLst/>
                <a:uLnTx/>
                <a:uFillTx/>
                <a:latin typeface="Open Sans" panose="020B0604020202020204" charset="0"/>
                <a:ea typeface="Open Sans" panose="020B0604020202020204" charset="0"/>
                <a:cs typeface="Open Sans" panose="020B0604020202020204" charset="0"/>
              </a:rPr>
              <a:t>Evolucao</a:t>
            </a:r>
            <a:r>
              <a:rPr lang="pt-BR" sz="900" dirty="0">
                <a:solidFill>
                  <a:srgbClr val="434343"/>
                </a:solidFill>
                <a:latin typeface="Open Sans" panose="020B0604020202020204" charset="0"/>
                <a:ea typeface="Open Sans" panose="020B0604020202020204" charset="0"/>
                <a:cs typeface="Open Sans" panose="020B0604020202020204" charset="0"/>
              </a:rPr>
              <a:t>.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9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Observa-se que a classe “Ignorado” possuem, proporcionalmente, uma quantidade de mortes semelhante a classe “Sim”. Já os </a:t>
            </a:r>
            <a:r>
              <a:rPr kumimoji="0" lang="pt-BR" sz="900" i="1" u="none" strike="noStrike" kern="1200" cap="none" spc="0" normalizeH="0" baseline="0" noProof="0" dirty="0" err="1">
                <a:ln>
                  <a:noFill/>
                </a:ln>
                <a:solidFill>
                  <a:srgbClr val="434343"/>
                </a:solidFill>
                <a:effectLst/>
                <a:uLnTx/>
                <a:uFillTx/>
                <a:latin typeface="Open Sans" panose="020B0604020202020204" charset="0"/>
                <a:ea typeface="Open Sans" panose="020B0604020202020204" charset="0"/>
                <a:cs typeface="Open Sans" panose="020B0604020202020204" charset="0"/>
              </a:rPr>
              <a:t>missings</a:t>
            </a:r>
            <a:r>
              <a:rPr kumimoji="0" lang="pt-BR" sz="90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possuem menos mortes que todas as outras classes.</a:t>
            </a:r>
            <a:endParaRPr kumimoji="0" lang="pt-BR" sz="9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16537829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61900" y="379620"/>
            <a:ext cx="370184"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56625" y="473649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CFD695E7-181C-46B2-911D-897ECEF89B0F}"/>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6" name="Imagem 15"/>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4" name="Title Placeholder 1">
            <a:extLst>
              <a:ext uri="{FF2B5EF4-FFF2-40B4-BE49-F238E27FC236}">
                <a16:creationId xmlns:a16="http://schemas.microsoft.com/office/drawing/2014/main" id="{03DF5893-B45C-4239-B00F-9807B0C9ADC7}"/>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4.ii. </a:t>
            </a:r>
            <a:r>
              <a:rPr lang="en-US" dirty="0" err="1">
                <a:solidFill>
                  <a:srgbClr val="434343"/>
                </a:solidFill>
                <a:latin typeface="Open Sans" panose="020B0604020202020204" charset="0"/>
                <a:ea typeface="Open Sans" panose="020B0604020202020204" charset="0"/>
                <a:cs typeface="Open Sans" panose="020B0604020202020204" charset="0"/>
              </a:rPr>
              <a:t>Raio</a:t>
            </a:r>
            <a:r>
              <a:rPr lang="en-US" dirty="0">
                <a:solidFill>
                  <a:srgbClr val="434343"/>
                </a:solidFill>
                <a:latin typeface="Open Sans" panose="020B0604020202020204" charset="0"/>
                <a:ea typeface="Open Sans" panose="020B0604020202020204" charset="0"/>
                <a:cs typeface="Open Sans" panose="020B0604020202020204" charset="0"/>
              </a:rPr>
              <a:t>-X da Base</a:t>
            </a:r>
          </a:p>
          <a:p>
            <a:r>
              <a:rPr lang="en-US" sz="1100" dirty="0">
                <a:solidFill>
                  <a:srgbClr val="6ADBD9"/>
                </a:solidFill>
                <a:latin typeface="Open Sans" panose="020B0604020202020204" charset="0"/>
                <a:ea typeface="Open Sans" panose="020B0604020202020204" charset="0"/>
                <a:cs typeface="Open Sans" panose="020B0604020202020204" charset="0"/>
              </a:rPr>
              <a:t>ANÁLISE EXPLORATÓRIA | </a:t>
            </a:r>
            <a:r>
              <a:rPr lang="en-US" sz="1100" dirty="0">
                <a:solidFill>
                  <a:srgbClr val="434343"/>
                </a:solidFill>
                <a:latin typeface="Open Sans" panose="020B0604020202020204" charset="0"/>
                <a:ea typeface="Open Sans" panose="020B0604020202020204" charset="0"/>
                <a:cs typeface="Open Sans" panose="020B0604020202020204" charset="0"/>
              </a:rPr>
              <a:t>UNIVARIADA</a:t>
            </a:r>
          </a:p>
        </p:txBody>
      </p:sp>
      <p:cxnSp>
        <p:nvCxnSpPr>
          <p:cNvPr id="4" name="Conector reto 3">
            <a:extLst>
              <a:ext uri="{FF2B5EF4-FFF2-40B4-BE49-F238E27FC236}">
                <a16:creationId xmlns:a16="http://schemas.microsoft.com/office/drawing/2014/main" id="{1BB4EE51-DE00-453E-9695-401F0F716ACA}"/>
              </a:ext>
            </a:extLst>
          </p:cNvPr>
          <p:cNvCxnSpPr>
            <a:cxnSpLocks/>
          </p:cNvCxnSpPr>
          <p:nvPr/>
        </p:nvCxnSpPr>
        <p:spPr>
          <a:xfrm>
            <a:off x="2569831" y="1225678"/>
            <a:ext cx="0" cy="4454251"/>
          </a:xfrm>
          <a:prstGeom prst="line">
            <a:avLst/>
          </a:prstGeom>
          <a:ln>
            <a:solidFill>
              <a:srgbClr val="6ADBD9"/>
            </a:solidFill>
          </a:ln>
        </p:spPr>
        <p:style>
          <a:lnRef idx="1">
            <a:schemeClr val="accent1"/>
          </a:lnRef>
          <a:fillRef idx="0">
            <a:schemeClr val="accent1"/>
          </a:fillRef>
          <a:effectRef idx="0">
            <a:schemeClr val="accent1"/>
          </a:effectRef>
          <a:fontRef idx="minor">
            <a:schemeClr val="tx1"/>
          </a:fontRef>
        </p:style>
      </p:cxnSp>
      <p:sp>
        <p:nvSpPr>
          <p:cNvPr id="32" name="Retângulo 31">
            <a:extLst>
              <a:ext uri="{FF2B5EF4-FFF2-40B4-BE49-F238E27FC236}">
                <a16:creationId xmlns:a16="http://schemas.microsoft.com/office/drawing/2014/main" id="{283EE7C1-7DAD-4683-8C9E-880DF6A12DE3}"/>
              </a:ext>
            </a:extLst>
          </p:cNvPr>
          <p:cNvSpPr/>
          <p:nvPr/>
        </p:nvSpPr>
        <p:spPr>
          <a:xfrm>
            <a:off x="2922764" y="1341790"/>
            <a:ext cx="9269236" cy="2589437"/>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33" name="CaixaDeTexto 32">
            <a:extLst>
              <a:ext uri="{FF2B5EF4-FFF2-40B4-BE49-F238E27FC236}">
                <a16:creationId xmlns:a16="http://schemas.microsoft.com/office/drawing/2014/main" id="{FF743BB4-87B9-4616-9FA5-AB6B13C5F0FD}"/>
              </a:ext>
            </a:extLst>
          </p:cNvPr>
          <p:cNvSpPr txBox="1"/>
          <p:nvPr/>
        </p:nvSpPr>
        <p:spPr>
          <a:xfrm>
            <a:off x="2966305" y="1388517"/>
            <a:ext cx="6773441" cy="2708434"/>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b="1" dirty="0">
                <a:solidFill>
                  <a:srgbClr val="434343"/>
                </a:solidFill>
                <a:latin typeface="Open Sans" panose="020B0604020202020204"/>
              </a:rPr>
              <a:t>Características</a:t>
            </a:r>
          </a:p>
          <a:p>
            <a:pPr marL="285750" indent="-285750">
              <a:buFont typeface="Arial" panose="020B0604020202020204" pitchFamily="34" charset="0"/>
              <a:buChar char="•"/>
            </a:pPr>
            <a:r>
              <a:rPr lang="pt-BR" sz="1200" dirty="0">
                <a:solidFill>
                  <a:srgbClr val="434343"/>
                </a:solidFill>
                <a:latin typeface="Open Sans" panose="020B0604020202020204"/>
              </a:rPr>
              <a:t>As notificações vão de</a:t>
            </a:r>
            <a:r>
              <a:rPr lang="pt-BR" sz="1200" b="1" dirty="0">
                <a:solidFill>
                  <a:srgbClr val="434343"/>
                </a:solidFill>
                <a:latin typeface="Open Sans" panose="020B0604020202020204"/>
              </a:rPr>
              <a:t> 01/04/2020 até 11/12/2021</a:t>
            </a:r>
            <a:r>
              <a:rPr lang="pt-BR" sz="1200" dirty="0">
                <a:solidFill>
                  <a:srgbClr val="434343"/>
                </a:solidFill>
                <a:latin typeface="Open Sans" panose="020B0604020202020204"/>
              </a:rPr>
              <a:t>;</a:t>
            </a:r>
            <a:endParaRPr lang="pt-BR" sz="1200" b="1" dirty="0">
              <a:solidFill>
                <a:srgbClr val="434343"/>
              </a:solidFill>
              <a:latin typeface="Open Sans" panose="020B0604020202020204"/>
            </a:endParaRPr>
          </a:p>
          <a:p>
            <a:pPr marL="285750" indent="-285750">
              <a:buFont typeface="Arial" panose="020B0604020202020204" pitchFamily="34" charset="0"/>
              <a:buChar char="•"/>
            </a:pPr>
            <a:r>
              <a:rPr lang="pt-BR" sz="1200" dirty="0">
                <a:solidFill>
                  <a:srgbClr val="434343"/>
                </a:solidFill>
                <a:latin typeface="Open Sans" panose="020B0604020202020204"/>
              </a:rPr>
              <a:t>A grande maioria dos atendimentos (&gt;70%) duram </a:t>
            </a:r>
            <a:r>
              <a:rPr lang="pt-BR" sz="1200" b="1" dirty="0">
                <a:solidFill>
                  <a:srgbClr val="434343"/>
                </a:solidFill>
                <a:latin typeface="Open Sans" panose="020B0604020202020204"/>
              </a:rPr>
              <a:t>até 20 dias</a:t>
            </a:r>
            <a:r>
              <a:rPr lang="pt-BR" sz="1200" dirty="0">
                <a:solidFill>
                  <a:srgbClr val="434343"/>
                </a:solidFill>
                <a:latin typeface="Open Sans" panose="020B0604020202020204"/>
              </a:rPr>
              <a:t>;</a:t>
            </a:r>
            <a:endParaRPr lang="pt-BR" sz="1200" b="1" dirty="0">
              <a:solidFill>
                <a:srgbClr val="434343"/>
              </a:solidFill>
              <a:latin typeface="Open Sans" panose="020B0604020202020204"/>
            </a:endParaRPr>
          </a:p>
          <a:p>
            <a:pPr marL="285750" indent="-285750">
              <a:buFont typeface="Arial" panose="020B0604020202020204" pitchFamily="34" charset="0"/>
              <a:buChar char="•"/>
            </a:pPr>
            <a:r>
              <a:rPr lang="pt-BR" sz="1200" b="1" dirty="0">
                <a:solidFill>
                  <a:srgbClr val="434343"/>
                </a:solidFill>
                <a:latin typeface="Open Sans" panose="020B0604020202020204"/>
              </a:rPr>
              <a:t>53,2%</a:t>
            </a:r>
            <a:r>
              <a:rPr lang="pt-BR" sz="1200" dirty="0">
                <a:solidFill>
                  <a:srgbClr val="434343"/>
                </a:solidFill>
                <a:latin typeface="Open Sans" panose="020B0604020202020204"/>
              </a:rPr>
              <a:t> dos atendimentos estão concentrados no </a:t>
            </a:r>
            <a:r>
              <a:rPr lang="pt-BR" sz="1200" b="1" dirty="0">
                <a:solidFill>
                  <a:srgbClr val="434343"/>
                </a:solidFill>
                <a:latin typeface="Open Sans" panose="020B0604020202020204"/>
              </a:rPr>
              <a:t>sudeste</a:t>
            </a:r>
            <a:r>
              <a:rPr lang="pt-BR" sz="1200" dirty="0">
                <a:solidFill>
                  <a:srgbClr val="434343"/>
                </a:solidFill>
                <a:latin typeface="Open Sans" panose="020B0604020202020204"/>
              </a:rPr>
              <a:t> e, destes, 60,5% estão em SP;</a:t>
            </a:r>
            <a:endParaRPr lang="pt-BR" sz="1200" b="1" dirty="0">
              <a:solidFill>
                <a:srgbClr val="434343"/>
              </a:solidFill>
              <a:latin typeface="Open Sans" panose="020B0604020202020204"/>
            </a:endParaRPr>
          </a:p>
          <a:p>
            <a:pPr marL="285750" indent="-285750">
              <a:buFont typeface="Arial" panose="020B0604020202020204" pitchFamily="34" charset="0"/>
              <a:buChar char="•"/>
            </a:pPr>
            <a:r>
              <a:rPr lang="pt-BR" sz="1200" b="1" dirty="0">
                <a:solidFill>
                  <a:srgbClr val="434343"/>
                </a:solidFill>
                <a:latin typeface="Open Sans" panose="020B0604020202020204"/>
              </a:rPr>
              <a:t>51,6% da base é composta por homens e 48,4% de mulheres</a:t>
            </a:r>
          </a:p>
          <a:p>
            <a:pPr marL="285750" indent="-285750">
              <a:buFont typeface="Arial" panose="020B0604020202020204" pitchFamily="34" charset="0"/>
              <a:buChar char="•"/>
            </a:pPr>
            <a:r>
              <a:rPr lang="pt-BR" sz="1200" b="1" dirty="0">
                <a:solidFill>
                  <a:srgbClr val="434343"/>
                </a:solidFill>
                <a:latin typeface="Open Sans" panose="020B0604020202020204"/>
              </a:rPr>
              <a:t>80% da base possui 39 anos ou mais</a:t>
            </a:r>
            <a:r>
              <a:rPr lang="pt-BR" sz="1200" dirty="0">
                <a:solidFill>
                  <a:srgbClr val="434343"/>
                </a:solidFill>
                <a:latin typeface="Open Sans" panose="020B0604020202020204"/>
              </a:rPr>
              <a:t>;</a:t>
            </a:r>
          </a:p>
          <a:p>
            <a:pPr marL="285750" indent="-285750">
              <a:buFont typeface="Arial" panose="020B0604020202020204" pitchFamily="34" charset="0"/>
              <a:buChar char="•"/>
            </a:pPr>
            <a:r>
              <a:rPr lang="pt-BR" sz="1200" dirty="0">
                <a:solidFill>
                  <a:srgbClr val="434343"/>
                </a:solidFill>
                <a:latin typeface="Open Sans" panose="020B0604020202020204"/>
              </a:rPr>
              <a:t>0,9% da base está grávida</a:t>
            </a:r>
          </a:p>
          <a:p>
            <a:pPr marL="285750" indent="-285750">
              <a:buFont typeface="Arial" panose="020B0604020202020204" pitchFamily="34" charset="0"/>
              <a:buChar char="•"/>
            </a:pPr>
            <a:r>
              <a:rPr lang="pt-BR" sz="1200" dirty="0">
                <a:solidFill>
                  <a:srgbClr val="434343"/>
                </a:solidFill>
                <a:latin typeface="Open Sans" panose="020B0604020202020204"/>
              </a:rPr>
              <a:t>56,2% da base se declara como branca e 32% se declara como parda</a:t>
            </a:r>
          </a:p>
          <a:p>
            <a:pPr marL="285750" indent="-285750">
              <a:buFont typeface="Arial" panose="020B0604020202020204" pitchFamily="34" charset="0"/>
              <a:buChar char="•"/>
            </a:pPr>
            <a:r>
              <a:rPr lang="pt-BR" sz="1200" dirty="0">
                <a:solidFill>
                  <a:srgbClr val="434343"/>
                </a:solidFill>
                <a:latin typeface="Open Sans" panose="020B0604020202020204"/>
              </a:rPr>
              <a:t>27,3% da base se vacinou contra gripe. </a:t>
            </a:r>
          </a:p>
          <a:p>
            <a:pPr marL="285750" indent="-285750">
              <a:buFont typeface="Arial" panose="020B0604020202020204" pitchFamily="34" charset="0"/>
              <a:buChar char="•"/>
            </a:pPr>
            <a:r>
              <a:rPr lang="pt-BR" sz="1200" dirty="0">
                <a:solidFill>
                  <a:srgbClr val="434343"/>
                </a:solidFill>
                <a:latin typeface="Open Sans" panose="020B0604020202020204"/>
              </a:rPr>
              <a:t>0,1% da base tem mãe que amamenta</a:t>
            </a:r>
          </a:p>
          <a:p>
            <a:pPr marL="285750" indent="-285750">
              <a:buFont typeface="Arial" panose="020B0604020202020204" pitchFamily="34" charset="0"/>
              <a:buChar char="•"/>
            </a:pPr>
            <a:r>
              <a:rPr lang="pt-BR" sz="1200" dirty="0">
                <a:solidFill>
                  <a:srgbClr val="434343"/>
                </a:solidFill>
                <a:latin typeface="Open Sans" panose="020B0604020202020204"/>
              </a:rPr>
              <a:t>0,01% da base tem mãe vacinada contra a gripe</a:t>
            </a:r>
          </a:p>
          <a:p>
            <a:pPr marL="285750" indent="-285750">
              <a:buFont typeface="Arial" panose="020B0604020202020204" pitchFamily="34" charset="0"/>
              <a:buChar char="•"/>
            </a:pPr>
            <a:r>
              <a:rPr lang="pt-BR" sz="1200" dirty="0">
                <a:solidFill>
                  <a:srgbClr val="434343"/>
                </a:solidFill>
                <a:latin typeface="Open Sans" panose="020B0604020202020204"/>
              </a:rPr>
              <a:t>22,3% da base se vacinou contra a COVID-19, 34,3% não se vacinou e 43,3% da base não tinha a vacina disponível ainda.</a:t>
            </a:r>
          </a:p>
          <a:p>
            <a:pPr marL="285750" indent="-285750">
              <a:buFont typeface="Arial" panose="020B0604020202020204" pitchFamily="34" charset="0"/>
              <a:buChar char="•"/>
            </a:pPr>
            <a:endParaRPr lang="pt-BR" sz="1200" dirty="0">
              <a:solidFill>
                <a:srgbClr val="434343"/>
              </a:solidFill>
              <a:latin typeface="Open Sans" panose="020B0604020202020204"/>
            </a:endParaRPr>
          </a:p>
        </p:txBody>
      </p:sp>
      <p:sp>
        <p:nvSpPr>
          <p:cNvPr id="22" name="Google Shape;115;p18">
            <a:extLst>
              <a:ext uri="{FF2B5EF4-FFF2-40B4-BE49-F238E27FC236}">
                <a16:creationId xmlns:a16="http://schemas.microsoft.com/office/drawing/2014/main" id="{CB403138-019C-4E9C-9DE3-03232FB2B7D9}"/>
              </a:ext>
            </a:extLst>
          </p:cNvPr>
          <p:cNvSpPr txBox="1"/>
          <p:nvPr/>
        </p:nvSpPr>
        <p:spPr>
          <a:xfrm>
            <a:off x="119251" y="2504240"/>
            <a:ext cx="2450580" cy="3175689"/>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Variáveis de Data, demográficas e geográficas</a:t>
            </a:r>
          </a:p>
          <a:p>
            <a:pPr marL="0" lvl="0" indent="0" rtl="0">
              <a:spcBef>
                <a:spcPts val="0"/>
              </a:spcBef>
              <a:spcAft>
                <a:spcPts val="0"/>
              </a:spcAft>
              <a:buNone/>
            </a:pPr>
            <a:endParaRPr lang="pt-BR" sz="1200" b="1" dirty="0">
              <a:solidFill>
                <a:srgbClr val="434343"/>
              </a:solidFill>
              <a:latin typeface="Open Sans"/>
              <a:ea typeface="Open Sans"/>
              <a:cs typeface="Open Sans"/>
              <a:sym typeface="Open Sans"/>
            </a:endParaRPr>
          </a:p>
          <a:p>
            <a:pPr marL="171450" lvl="0" indent="-171450">
              <a:buFont typeface="Arial" panose="020B0604020202020204" pitchFamily="34" charset="0"/>
              <a:buChar char="•"/>
            </a:pPr>
            <a:r>
              <a:rPr lang="pt-BR" sz="1200" dirty="0">
                <a:latin typeface="Open Sans"/>
                <a:ea typeface="Open Sans"/>
                <a:cs typeface="Open Sans"/>
                <a:sym typeface="Open Sans"/>
              </a:rPr>
              <a:t>Data da notificação</a:t>
            </a:r>
          </a:p>
          <a:p>
            <a:pPr marL="171450" lvl="0" indent="-171450">
              <a:buFont typeface="Arial" panose="020B0604020202020204" pitchFamily="34" charset="0"/>
              <a:buChar char="•"/>
            </a:pPr>
            <a:r>
              <a:rPr lang="pt-BR" sz="1200" dirty="0">
                <a:latin typeface="Open Sans"/>
                <a:ea typeface="Open Sans"/>
                <a:cs typeface="Open Sans"/>
                <a:sym typeface="Open Sans"/>
              </a:rPr>
              <a:t>Tempo de alta ou óbito </a:t>
            </a:r>
          </a:p>
          <a:p>
            <a:pPr marL="171450" lvl="0" indent="-171450">
              <a:buFont typeface="Arial" panose="020B0604020202020204" pitchFamily="34" charset="0"/>
              <a:buChar char="•"/>
            </a:pPr>
            <a:r>
              <a:rPr lang="pt-BR" sz="1200" dirty="0">
                <a:latin typeface="Open Sans"/>
                <a:ea typeface="Open Sans"/>
                <a:cs typeface="Open Sans"/>
                <a:sym typeface="Open Sans"/>
              </a:rPr>
              <a:t>UF</a:t>
            </a:r>
          </a:p>
          <a:p>
            <a:pPr marL="171450" indent="-171450">
              <a:buFont typeface="Arial" panose="020B0604020202020204" pitchFamily="34" charset="0"/>
              <a:buChar char="•"/>
            </a:pPr>
            <a:r>
              <a:rPr lang="pt-BR" sz="1200" dirty="0">
                <a:latin typeface="Open Sans"/>
                <a:ea typeface="Open Sans"/>
                <a:cs typeface="Open Sans"/>
                <a:sym typeface="Open Sans"/>
              </a:rPr>
              <a:t>Sexo</a:t>
            </a:r>
          </a:p>
          <a:p>
            <a:pPr marL="171450" indent="-171450">
              <a:buFont typeface="Arial" panose="020B0604020202020204" pitchFamily="34" charset="0"/>
              <a:buChar char="•"/>
            </a:pPr>
            <a:r>
              <a:rPr lang="pt-BR" sz="1200" dirty="0">
                <a:latin typeface="Open Sans"/>
                <a:ea typeface="Open Sans"/>
                <a:cs typeface="Open Sans"/>
                <a:sym typeface="Open Sans"/>
              </a:rPr>
              <a:t>Idade</a:t>
            </a:r>
          </a:p>
          <a:p>
            <a:pPr marL="171450" lvl="0" indent="-171450">
              <a:buFont typeface="Arial" panose="020B0604020202020204" pitchFamily="34" charset="0"/>
              <a:buChar char="•"/>
            </a:pPr>
            <a:r>
              <a:rPr lang="pt-BR" sz="1200" dirty="0">
                <a:latin typeface="Open Sans"/>
                <a:ea typeface="Open Sans"/>
                <a:cs typeface="Open Sans"/>
                <a:sym typeface="Open Sans"/>
              </a:rPr>
              <a:t>Gravidez</a:t>
            </a:r>
          </a:p>
          <a:p>
            <a:pPr marL="171450" lvl="0" indent="-171450">
              <a:buFont typeface="Arial" panose="020B0604020202020204" pitchFamily="34" charset="0"/>
              <a:buChar char="•"/>
            </a:pPr>
            <a:r>
              <a:rPr lang="pt-BR" sz="1200" dirty="0">
                <a:latin typeface="Open Sans"/>
                <a:ea typeface="Open Sans"/>
                <a:cs typeface="Open Sans"/>
                <a:sym typeface="Open Sans"/>
              </a:rPr>
              <a:t>Raça</a:t>
            </a:r>
          </a:p>
          <a:p>
            <a:pPr marL="171450" lvl="0" indent="-171450">
              <a:buFont typeface="Arial" panose="020B0604020202020204" pitchFamily="34" charset="0"/>
              <a:buChar char="•"/>
            </a:pPr>
            <a:r>
              <a:rPr lang="pt-BR" sz="1200" dirty="0">
                <a:latin typeface="Open Sans"/>
                <a:ea typeface="Open Sans"/>
                <a:cs typeface="Open Sans"/>
                <a:sym typeface="Open Sans"/>
              </a:rPr>
              <a:t>Vacinação contra gripe</a:t>
            </a:r>
          </a:p>
          <a:p>
            <a:pPr marL="171450" lvl="0" indent="-171450">
              <a:buFont typeface="Arial" panose="020B0604020202020204" pitchFamily="34" charset="0"/>
              <a:buChar char="•"/>
            </a:pPr>
            <a:r>
              <a:rPr lang="pt-BR" sz="1200" dirty="0">
                <a:latin typeface="Open Sans"/>
                <a:ea typeface="Open Sans"/>
                <a:cs typeface="Open Sans"/>
                <a:sym typeface="Open Sans"/>
              </a:rPr>
              <a:t>Mãe amamenta (&lt; 6 meses)</a:t>
            </a:r>
          </a:p>
          <a:p>
            <a:pPr marL="171450" lvl="0" indent="-171450">
              <a:buFont typeface="Arial" panose="020B0604020202020204" pitchFamily="34" charset="0"/>
              <a:buChar char="•"/>
            </a:pPr>
            <a:r>
              <a:rPr lang="pt-BR" sz="1200" dirty="0">
                <a:latin typeface="Open Sans"/>
                <a:ea typeface="Open Sans"/>
                <a:cs typeface="Open Sans"/>
                <a:sym typeface="Open Sans"/>
              </a:rPr>
              <a:t>Mãe vacinada contra gripe (&lt; 6 meses)</a:t>
            </a:r>
          </a:p>
          <a:p>
            <a:pPr marL="171450" lvl="0" indent="-171450">
              <a:buFont typeface="Arial" panose="020B0604020202020204" pitchFamily="34" charset="0"/>
              <a:buChar char="•"/>
            </a:pPr>
            <a:r>
              <a:rPr lang="pt-BR" sz="1200" dirty="0">
                <a:latin typeface="Open Sans"/>
                <a:ea typeface="Open Sans"/>
                <a:cs typeface="Open Sans"/>
                <a:sym typeface="Open Sans"/>
              </a:rPr>
              <a:t>Vacina contra COVID-19</a:t>
            </a:r>
          </a:p>
        </p:txBody>
      </p:sp>
      <p:grpSp>
        <p:nvGrpSpPr>
          <p:cNvPr id="23" name="Agrupar 22">
            <a:extLst>
              <a:ext uri="{FF2B5EF4-FFF2-40B4-BE49-F238E27FC236}">
                <a16:creationId xmlns:a16="http://schemas.microsoft.com/office/drawing/2014/main" id="{E01016FD-8E4C-44E9-98DE-8457FF51268D}"/>
              </a:ext>
            </a:extLst>
          </p:cNvPr>
          <p:cNvGrpSpPr/>
          <p:nvPr/>
        </p:nvGrpSpPr>
        <p:grpSpPr>
          <a:xfrm>
            <a:off x="500557" y="1203703"/>
            <a:ext cx="1119809" cy="1119809"/>
            <a:chOff x="659602" y="2062685"/>
            <a:chExt cx="1119809" cy="1119809"/>
          </a:xfrm>
        </p:grpSpPr>
        <p:sp>
          <p:nvSpPr>
            <p:cNvPr id="25" name="Elipse 24">
              <a:extLst>
                <a:ext uri="{FF2B5EF4-FFF2-40B4-BE49-F238E27FC236}">
                  <a16:creationId xmlns:a16="http://schemas.microsoft.com/office/drawing/2014/main" id="{3D68F03E-69F1-4F79-822E-AE0388B1BD85}"/>
                </a:ext>
              </a:extLst>
            </p:cNvPr>
            <p:cNvSpPr/>
            <p:nvPr/>
          </p:nvSpPr>
          <p:spPr>
            <a:xfrm>
              <a:off x="659602" y="2062685"/>
              <a:ext cx="1119809" cy="1119809"/>
            </a:xfrm>
            <a:prstGeom prst="ellipse">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6" name="Imagem 25">
              <a:extLst>
                <a:ext uri="{FF2B5EF4-FFF2-40B4-BE49-F238E27FC236}">
                  <a16:creationId xmlns:a16="http://schemas.microsoft.com/office/drawing/2014/main" id="{1A51FA94-9F9B-4292-9B39-36245AA7E3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378" y="2211452"/>
              <a:ext cx="840103" cy="840103"/>
            </a:xfrm>
            <a:prstGeom prst="rect">
              <a:avLst/>
            </a:prstGeom>
          </p:spPr>
        </p:pic>
      </p:grpSp>
      <p:pic>
        <p:nvPicPr>
          <p:cNvPr id="5" name="Imagem 4">
            <a:extLst>
              <a:ext uri="{FF2B5EF4-FFF2-40B4-BE49-F238E27FC236}">
                <a16:creationId xmlns:a16="http://schemas.microsoft.com/office/drawing/2014/main" id="{AFEFC689-14AC-44EC-8DC1-AE2D843281F5}"/>
              </a:ext>
            </a:extLst>
          </p:cNvPr>
          <p:cNvPicPr>
            <a:picLocks noChangeAspect="1"/>
          </p:cNvPicPr>
          <p:nvPr/>
        </p:nvPicPr>
        <p:blipFill rotWithShape="1">
          <a:blip r:embed="rId5">
            <a:extLst>
              <a:ext uri="{28A0092B-C50C-407E-A947-70E740481C1C}">
                <a14:useLocalDpi xmlns:a14="http://schemas.microsoft.com/office/drawing/2010/main" val="0"/>
              </a:ext>
            </a:extLst>
          </a:blip>
          <a:srcRect l="10876" t="8951" r="50252" b="12620"/>
          <a:stretch/>
        </p:blipFill>
        <p:spPr>
          <a:xfrm>
            <a:off x="9901382" y="1341790"/>
            <a:ext cx="2284049" cy="2592108"/>
          </a:xfrm>
          <a:prstGeom prst="rect">
            <a:avLst/>
          </a:prstGeom>
        </p:spPr>
      </p:pic>
      <p:sp>
        <p:nvSpPr>
          <p:cNvPr id="24" name="Retângulo 23">
            <a:extLst>
              <a:ext uri="{FF2B5EF4-FFF2-40B4-BE49-F238E27FC236}">
                <a16:creationId xmlns:a16="http://schemas.microsoft.com/office/drawing/2014/main" id="{715D22B8-9900-42D0-9E8B-2E0B3A5C25DD}"/>
              </a:ext>
            </a:extLst>
          </p:cNvPr>
          <p:cNvSpPr/>
          <p:nvPr/>
        </p:nvSpPr>
        <p:spPr>
          <a:xfrm>
            <a:off x="2916195" y="4249892"/>
            <a:ext cx="9269236" cy="764078"/>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b="1" dirty="0">
              <a:solidFill>
                <a:srgbClr val="434343"/>
              </a:solidFill>
              <a:latin typeface="Open Sans" panose="020B0604020202020204"/>
            </a:endParaRPr>
          </a:p>
        </p:txBody>
      </p:sp>
      <p:sp>
        <p:nvSpPr>
          <p:cNvPr id="27" name="CaixaDeTexto 26">
            <a:extLst>
              <a:ext uri="{FF2B5EF4-FFF2-40B4-BE49-F238E27FC236}">
                <a16:creationId xmlns:a16="http://schemas.microsoft.com/office/drawing/2014/main" id="{B7190B78-B1A4-44FF-93A4-76E4B7B550BB}"/>
              </a:ext>
            </a:extLst>
          </p:cNvPr>
          <p:cNvSpPr txBox="1"/>
          <p:nvPr/>
        </p:nvSpPr>
        <p:spPr>
          <a:xfrm>
            <a:off x="2966305" y="4306084"/>
            <a:ext cx="9106442" cy="707886"/>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b="1" dirty="0">
                <a:solidFill>
                  <a:srgbClr val="434343"/>
                </a:solidFill>
                <a:latin typeface="Open Sans" panose="020B0604020202020204"/>
              </a:rPr>
              <a:t>O que se leva da análise</a:t>
            </a:r>
          </a:p>
          <a:p>
            <a:r>
              <a:rPr lang="pt-BR" sz="1200" dirty="0">
                <a:solidFill>
                  <a:srgbClr val="434343"/>
                </a:solidFill>
                <a:latin typeface="Open Sans" panose="020B0604020202020204"/>
              </a:rPr>
              <a:t>Base bem dividida entre homens e mulheres, quantidade relativamente boa de vacinados contra COVID e predominância de pessoas de maior idade</a:t>
            </a:r>
            <a:r>
              <a:rPr lang="pt-BR" sz="1400" dirty="0">
                <a:solidFill>
                  <a:srgbClr val="434343"/>
                </a:solidFill>
                <a:latin typeface="Open Sans" panose="020B0604020202020204"/>
              </a:rPr>
              <a:t> </a:t>
            </a:r>
          </a:p>
        </p:txBody>
      </p:sp>
    </p:spTree>
    <p:extLst>
      <p:ext uri="{BB962C8B-B14F-4D97-AF65-F5344CB8AC3E}">
        <p14:creationId xmlns:p14="http://schemas.microsoft.com/office/powerpoint/2010/main" val="3006310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61900" y="379620"/>
            <a:ext cx="370184"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56625" y="473649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CFD695E7-181C-46B2-911D-897ECEF89B0F}"/>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6" name="Imagem 15"/>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4" name="Title Placeholder 1">
            <a:extLst>
              <a:ext uri="{FF2B5EF4-FFF2-40B4-BE49-F238E27FC236}">
                <a16:creationId xmlns:a16="http://schemas.microsoft.com/office/drawing/2014/main" id="{03DF5893-B45C-4239-B00F-9807B0C9ADC7}"/>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4.ii. </a:t>
            </a:r>
            <a:r>
              <a:rPr lang="en-US" dirty="0" err="1">
                <a:solidFill>
                  <a:srgbClr val="434343"/>
                </a:solidFill>
                <a:latin typeface="Open Sans" panose="020B0604020202020204" charset="0"/>
                <a:ea typeface="Open Sans" panose="020B0604020202020204" charset="0"/>
                <a:cs typeface="Open Sans" panose="020B0604020202020204" charset="0"/>
              </a:rPr>
              <a:t>Raio</a:t>
            </a:r>
            <a:r>
              <a:rPr lang="en-US" dirty="0">
                <a:solidFill>
                  <a:srgbClr val="434343"/>
                </a:solidFill>
                <a:latin typeface="Open Sans" panose="020B0604020202020204" charset="0"/>
                <a:ea typeface="Open Sans" panose="020B0604020202020204" charset="0"/>
                <a:cs typeface="Open Sans" panose="020B0604020202020204" charset="0"/>
              </a:rPr>
              <a:t>-X da Base</a:t>
            </a:r>
          </a:p>
          <a:p>
            <a:r>
              <a:rPr lang="en-US" sz="1100" dirty="0">
                <a:solidFill>
                  <a:srgbClr val="6ADBD9"/>
                </a:solidFill>
                <a:latin typeface="Open Sans" panose="020B0604020202020204" charset="0"/>
                <a:ea typeface="Open Sans" panose="020B0604020202020204" charset="0"/>
                <a:cs typeface="Open Sans" panose="020B0604020202020204" charset="0"/>
              </a:rPr>
              <a:t>ANÁLISE EXPLORATÓRIA | </a:t>
            </a:r>
            <a:r>
              <a:rPr lang="en-US" sz="1100" dirty="0">
                <a:solidFill>
                  <a:srgbClr val="434343"/>
                </a:solidFill>
                <a:latin typeface="Open Sans" panose="020B0604020202020204" charset="0"/>
                <a:ea typeface="Open Sans" panose="020B0604020202020204" charset="0"/>
                <a:cs typeface="Open Sans" panose="020B0604020202020204" charset="0"/>
              </a:rPr>
              <a:t>UNIVARIADA</a:t>
            </a:r>
          </a:p>
        </p:txBody>
      </p:sp>
      <p:cxnSp>
        <p:nvCxnSpPr>
          <p:cNvPr id="4" name="Conector reto 3">
            <a:extLst>
              <a:ext uri="{FF2B5EF4-FFF2-40B4-BE49-F238E27FC236}">
                <a16:creationId xmlns:a16="http://schemas.microsoft.com/office/drawing/2014/main" id="{1BB4EE51-DE00-453E-9695-401F0F716ACA}"/>
              </a:ext>
            </a:extLst>
          </p:cNvPr>
          <p:cNvCxnSpPr>
            <a:cxnSpLocks/>
          </p:cNvCxnSpPr>
          <p:nvPr/>
        </p:nvCxnSpPr>
        <p:spPr>
          <a:xfrm>
            <a:off x="2569831" y="1225678"/>
            <a:ext cx="0" cy="4454251"/>
          </a:xfrm>
          <a:prstGeom prst="line">
            <a:avLst/>
          </a:prstGeom>
          <a:ln>
            <a:solidFill>
              <a:srgbClr val="6ADBD9"/>
            </a:solidFill>
          </a:ln>
        </p:spPr>
        <p:style>
          <a:lnRef idx="1">
            <a:schemeClr val="accent1"/>
          </a:lnRef>
          <a:fillRef idx="0">
            <a:schemeClr val="accent1"/>
          </a:fillRef>
          <a:effectRef idx="0">
            <a:schemeClr val="accent1"/>
          </a:effectRef>
          <a:fontRef idx="minor">
            <a:schemeClr val="tx1"/>
          </a:fontRef>
        </p:style>
      </p:cxnSp>
      <p:sp>
        <p:nvSpPr>
          <p:cNvPr id="22" name="Google Shape;115;p18">
            <a:extLst>
              <a:ext uri="{FF2B5EF4-FFF2-40B4-BE49-F238E27FC236}">
                <a16:creationId xmlns:a16="http://schemas.microsoft.com/office/drawing/2014/main" id="{CB403138-019C-4E9C-9DE3-03232FB2B7D9}"/>
              </a:ext>
            </a:extLst>
          </p:cNvPr>
          <p:cNvSpPr txBox="1"/>
          <p:nvPr/>
        </p:nvSpPr>
        <p:spPr>
          <a:xfrm>
            <a:off x="119251" y="2504240"/>
            <a:ext cx="2450580" cy="3175689"/>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Variáveis de Data, demográficas e geográficas</a:t>
            </a:r>
          </a:p>
          <a:p>
            <a:pPr marL="0" lvl="0" indent="0" rtl="0">
              <a:spcBef>
                <a:spcPts val="0"/>
              </a:spcBef>
              <a:spcAft>
                <a:spcPts val="0"/>
              </a:spcAft>
              <a:buNone/>
            </a:pPr>
            <a:endParaRPr lang="pt-BR" sz="1200" b="1" dirty="0">
              <a:solidFill>
                <a:srgbClr val="434343"/>
              </a:solidFill>
              <a:latin typeface="Open Sans"/>
              <a:ea typeface="Open Sans"/>
              <a:cs typeface="Open Sans"/>
              <a:sym typeface="Open Sans"/>
            </a:endParaRPr>
          </a:p>
          <a:p>
            <a:pPr marL="171450" lvl="0" indent="-171450">
              <a:buFont typeface="Arial" panose="020B0604020202020204" pitchFamily="34" charset="0"/>
              <a:buChar char="•"/>
            </a:pPr>
            <a:r>
              <a:rPr lang="pt-BR" sz="1200" dirty="0">
                <a:solidFill>
                  <a:schemeClr val="accent1"/>
                </a:solidFill>
                <a:latin typeface="Open Sans"/>
                <a:ea typeface="Open Sans"/>
                <a:cs typeface="Open Sans"/>
                <a:sym typeface="Open Sans"/>
              </a:rPr>
              <a:t>Data da notificação</a:t>
            </a:r>
          </a:p>
          <a:p>
            <a:pPr marL="171450" lvl="0" indent="-171450">
              <a:buFont typeface="Arial" panose="020B0604020202020204" pitchFamily="34" charset="0"/>
              <a:buChar char="•"/>
            </a:pPr>
            <a:r>
              <a:rPr lang="pt-BR" sz="1200" dirty="0">
                <a:solidFill>
                  <a:srgbClr val="434343"/>
                </a:solidFill>
                <a:latin typeface="Open Sans"/>
                <a:ea typeface="Open Sans"/>
                <a:cs typeface="Open Sans"/>
                <a:sym typeface="Open Sans"/>
              </a:rPr>
              <a:t>Tempo de alta ou óbito </a:t>
            </a:r>
          </a:p>
          <a:p>
            <a:pPr marL="171450" lvl="0" indent="-171450">
              <a:buFont typeface="Arial" panose="020B0604020202020204" pitchFamily="34" charset="0"/>
              <a:buChar char="•"/>
            </a:pPr>
            <a:r>
              <a:rPr lang="pt-BR" sz="1200" dirty="0">
                <a:solidFill>
                  <a:srgbClr val="434343"/>
                </a:solidFill>
                <a:latin typeface="Open Sans"/>
                <a:ea typeface="Open Sans"/>
                <a:cs typeface="Open Sans"/>
                <a:sym typeface="Open Sans"/>
              </a:rPr>
              <a:t>UF</a:t>
            </a:r>
          </a:p>
          <a:p>
            <a:pPr marL="171450" indent="-171450">
              <a:buFont typeface="Arial" panose="020B0604020202020204" pitchFamily="34" charset="0"/>
              <a:buChar char="•"/>
            </a:pPr>
            <a:r>
              <a:rPr lang="pt-BR" sz="1200" dirty="0">
                <a:solidFill>
                  <a:srgbClr val="434343"/>
                </a:solidFill>
                <a:latin typeface="Open Sans"/>
                <a:ea typeface="Open Sans"/>
                <a:cs typeface="Open Sans"/>
                <a:sym typeface="Open Sans"/>
              </a:rPr>
              <a:t>Sexo</a:t>
            </a:r>
          </a:p>
          <a:p>
            <a:pPr marL="171450" indent="-171450">
              <a:buFont typeface="Arial" panose="020B0604020202020204" pitchFamily="34" charset="0"/>
              <a:buChar char="•"/>
            </a:pPr>
            <a:r>
              <a:rPr lang="pt-BR" sz="1200" dirty="0">
                <a:solidFill>
                  <a:srgbClr val="434343"/>
                </a:solidFill>
                <a:latin typeface="Open Sans"/>
                <a:ea typeface="Open Sans"/>
                <a:cs typeface="Open Sans"/>
                <a:sym typeface="Open Sans"/>
              </a:rPr>
              <a:t>Idade</a:t>
            </a:r>
          </a:p>
          <a:p>
            <a:pPr marL="171450" lvl="0" indent="-171450">
              <a:buFont typeface="Arial" panose="020B0604020202020204" pitchFamily="34" charset="0"/>
              <a:buChar char="•"/>
            </a:pPr>
            <a:r>
              <a:rPr lang="pt-BR" sz="1200" dirty="0">
                <a:solidFill>
                  <a:srgbClr val="434343"/>
                </a:solidFill>
                <a:latin typeface="Open Sans"/>
                <a:ea typeface="Open Sans"/>
                <a:cs typeface="Open Sans"/>
                <a:sym typeface="Open Sans"/>
              </a:rPr>
              <a:t>Gravidez</a:t>
            </a:r>
          </a:p>
          <a:p>
            <a:pPr marL="171450" lvl="0" indent="-171450">
              <a:buFont typeface="Arial" panose="020B0604020202020204" pitchFamily="34" charset="0"/>
              <a:buChar char="•"/>
            </a:pPr>
            <a:r>
              <a:rPr lang="pt-BR" sz="1200" dirty="0">
                <a:solidFill>
                  <a:srgbClr val="434343"/>
                </a:solidFill>
                <a:latin typeface="Open Sans"/>
                <a:ea typeface="Open Sans"/>
                <a:cs typeface="Open Sans"/>
                <a:sym typeface="Open Sans"/>
              </a:rPr>
              <a:t>Raça</a:t>
            </a:r>
          </a:p>
          <a:p>
            <a:pPr marL="171450" lvl="0" indent="-171450">
              <a:buFont typeface="Arial" panose="020B0604020202020204" pitchFamily="34" charset="0"/>
              <a:buChar char="•"/>
            </a:pPr>
            <a:r>
              <a:rPr lang="pt-BR" sz="1200" dirty="0">
                <a:solidFill>
                  <a:srgbClr val="434343"/>
                </a:solidFill>
                <a:latin typeface="Open Sans"/>
                <a:ea typeface="Open Sans"/>
                <a:cs typeface="Open Sans"/>
                <a:sym typeface="Open Sans"/>
              </a:rPr>
              <a:t>Vacinação contra gripe</a:t>
            </a:r>
          </a:p>
          <a:p>
            <a:pPr marL="171450" lvl="0" indent="-171450">
              <a:buFont typeface="Arial" panose="020B0604020202020204" pitchFamily="34" charset="0"/>
              <a:buChar char="•"/>
            </a:pPr>
            <a:r>
              <a:rPr lang="pt-BR" sz="1200" dirty="0">
                <a:solidFill>
                  <a:schemeClr val="accent1"/>
                </a:solidFill>
                <a:latin typeface="Open Sans"/>
                <a:ea typeface="Open Sans"/>
                <a:cs typeface="Open Sans"/>
                <a:sym typeface="Open Sans"/>
              </a:rPr>
              <a:t>Mãe amamenta (&lt; 6 meses)</a:t>
            </a:r>
          </a:p>
          <a:p>
            <a:pPr marL="171450" lvl="0" indent="-171450">
              <a:buFont typeface="Arial" panose="020B0604020202020204" pitchFamily="34" charset="0"/>
              <a:buChar char="•"/>
            </a:pPr>
            <a:r>
              <a:rPr lang="pt-BR" sz="1200" dirty="0">
                <a:solidFill>
                  <a:schemeClr val="accent1"/>
                </a:solidFill>
                <a:latin typeface="Open Sans"/>
                <a:ea typeface="Open Sans"/>
                <a:cs typeface="Open Sans"/>
                <a:sym typeface="Open Sans"/>
              </a:rPr>
              <a:t>Mãe vacinada contra gripe (&lt; 6 meses)</a:t>
            </a:r>
          </a:p>
          <a:p>
            <a:pPr marL="171450" lvl="0" indent="-171450">
              <a:buFont typeface="Arial" panose="020B0604020202020204" pitchFamily="34" charset="0"/>
              <a:buChar char="•"/>
            </a:pPr>
            <a:r>
              <a:rPr lang="pt-BR" sz="1200" dirty="0">
                <a:solidFill>
                  <a:schemeClr val="accent1"/>
                </a:solidFill>
                <a:latin typeface="Open Sans"/>
                <a:ea typeface="Open Sans"/>
                <a:cs typeface="Open Sans"/>
                <a:sym typeface="Open Sans"/>
              </a:rPr>
              <a:t>Vacina contra COVID-19</a:t>
            </a:r>
          </a:p>
        </p:txBody>
      </p:sp>
      <p:grpSp>
        <p:nvGrpSpPr>
          <p:cNvPr id="23" name="Agrupar 22">
            <a:extLst>
              <a:ext uri="{FF2B5EF4-FFF2-40B4-BE49-F238E27FC236}">
                <a16:creationId xmlns:a16="http://schemas.microsoft.com/office/drawing/2014/main" id="{E01016FD-8E4C-44E9-98DE-8457FF51268D}"/>
              </a:ext>
            </a:extLst>
          </p:cNvPr>
          <p:cNvGrpSpPr/>
          <p:nvPr/>
        </p:nvGrpSpPr>
        <p:grpSpPr>
          <a:xfrm>
            <a:off x="500557" y="1203703"/>
            <a:ext cx="1119809" cy="1119809"/>
            <a:chOff x="659602" y="2062685"/>
            <a:chExt cx="1119809" cy="1119809"/>
          </a:xfrm>
        </p:grpSpPr>
        <p:sp>
          <p:nvSpPr>
            <p:cNvPr id="25" name="Elipse 24">
              <a:extLst>
                <a:ext uri="{FF2B5EF4-FFF2-40B4-BE49-F238E27FC236}">
                  <a16:creationId xmlns:a16="http://schemas.microsoft.com/office/drawing/2014/main" id="{3D68F03E-69F1-4F79-822E-AE0388B1BD85}"/>
                </a:ext>
              </a:extLst>
            </p:cNvPr>
            <p:cNvSpPr/>
            <p:nvPr/>
          </p:nvSpPr>
          <p:spPr>
            <a:xfrm>
              <a:off x="659602" y="2062685"/>
              <a:ext cx="1119809" cy="1119809"/>
            </a:xfrm>
            <a:prstGeom prst="ellipse">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6" name="Imagem 25">
              <a:extLst>
                <a:ext uri="{FF2B5EF4-FFF2-40B4-BE49-F238E27FC236}">
                  <a16:creationId xmlns:a16="http://schemas.microsoft.com/office/drawing/2014/main" id="{1A51FA94-9F9B-4292-9B39-36245AA7E3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378" y="2211452"/>
              <a:ext cx="840103" cy="840103"/>
            </a:xfrm>
            <a:prstGeom prst="rect">
              <a:avLst/>
            </a:prstGeom>
          </p:spPr>
        </p:pic>
      </p:grpSp>
      <p:sp>
        <p:nvSpPr>
          <p:cNvPr id="19" name="Retângulo 18">
            <a:extLst>
              <a:ext uri="{FF2B5EF4-FFF2-40B4-BE49-F238E27FC236}">
                <a16:creationId xmlns:a16="http://schemas.microsoft.com/office/drawing/2014/main" id="{0DCD465D-CA63-4B76-BF84-0C72E928DB22}"/>
              </a:ext>
            </a:extLst>
          </p:cNvPr>
          <p:cNvSpPr/>
          <p:nvPr/>
        </p:nvSpPr>
        <p:spPr>
          <a:xfrm>
            <a:off x="2691726" y="4565081"/>
            <a:ext cx="4623461" cy="553998"/>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Figura 3: </a:t>
            </a:r>
            <a:r>
              <a:rPr kumimoji="0" lang="pt-BR" sz="10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Distribuição da idade pelo </a:t>
            </a:r>
            <a:r>
              <a:rPr kumimoji="0" lang="pt-BR" sz="1000" i="0" u="none" strike="noStrike" kern="1200" cap="none" spc="0" normalizeH="0" baseline="0" noProof="0" dirty="0" err="1">
                <a:ln>
                  <a:noFill/>
                </a:ln>
                <a:solidFill>
                  <a:srgbClr val="434343"/>
                </a:solidFill>
                <a:effectLst/>
                <a:uLnTx/>
                <a:uFillTx/>
                <a:latin typeface="Open Sans" panose="020B0604020202020204" charset="0"/>
                <a:ea typeface="Open Sans" panose="020B0604020202020204" charset="0"/>
                <a:cs typeface="Open Sans" panose="020B0604020202020204" charset="0"/>
              </a:rPr>
              <a:t>dataset</a:t>
            </a:r>
            <a:r>
              <a:rPr lang="pt-BR" sz="1000" dirty="0">
                <a:solidFill>
                  <a:srgbClr val="434343"/>
                </a:solidFill>
                <a:latin typeface="Open Sans" panose="020B0604020202020204" charset="0"/>
                <a:ea typeface="Open Sans" panose="020B0604020202020204" charset="0"/>
                <a:cs typeface="Open Sans" panose="020B0604020202020204" charset="0"/>
              </a:rPr>
              <a:t>.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10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Observa-se que há uma boa quantidade de crianças na base, mas ao mesmo tempo, as pessoas mais velhas predominam.</a:t>
            </a:r>
            <a:endParaRPr kumimoji="0" lang="pt-BR" sz="10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24" name="Retângulo 23">
            <a:extLst>
              <a:ext uri="{FF2B5EF4-FFF2-40B4-BE49-F238E27FC236}">
                <a16:creationId xmlns:a16="http://schemas.microsoft.com/office/drawing/2014/main" id="{8E3A49B9-F8A9-4EA2-9486-FC26DCDECC4D}"/>
              </a:ext>
            </a:extLst>
          </p:cNvPr>
          <p:cNvSpPr/>
          <p:nvPr/>
        </p:nvSpPr>
        <p:spPr>
          <a:xfrm>
            <a:off x="7534243" y="4382549"/>
            <a:ext cx="4270131" cy="707886"/>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Figura 4: </a:t>
            </a:r>
            <a:r>
              <a:rPr kumimoji="0" lang="pt-BR" sz="10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Distribuição do tempo de alta ou óbito pelo </a:t>
            </a:r>
            <a:r>
              <a:rPr kumimoji="0" lang="pt-BR" sz="1000" i="0" u="none" strike="noStrike" kern="1200" cap="none" spc="0" normalizeH="0" baseline="0" noProof="0" dirty="0" err="1">
                <a:ln>
                  <a:noFill/>
                </a:ln>
                <a:solidFill>
                  <a:srgbClr val="434343"/>
                </a:solidFill>
                <a:effectLst/>
                <a:uLnTx/>
                <a:uFillTx/>
                <a:latin typeface="Open Sans" panose="020B0604020202020204" charset="0"/>
                <a:ea typeface="Open Sans" panose="020B0604020202020204" charset="0"/>
                <a:cs typeface="Open Sans" panose="020B0604020202020204" charset="0"/>
              </a:rPr>
              <a:t>dataset</a:t>
            </a:r>
            <a:r>
              <a:rPr lang="pt-BR" sz="1000" dirty="0">
                <a:solidFill>
                  <a:srgbClr val="434343"/>
                </a:solidFill>
                <a:latin typeface="Open Sans" panose="020B0604020202020204" charset="0"/>
                <a:ea typeface="Open Sans" panose="020B0604020202020204" charset="0"/>
                <a:cs typeface="Open Sans" panose="020B0604020202020204" charset="0"/>
              </a:rPr>
              <a:t>.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10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Observa-se que a maioria dos pacientes fica entre 0 e 20 dias de atendimento, porém há outliers e erros de pacientes com até 700 dias.</a:t>
            </a:r>
            <a:endParaRPr kumimoji="0" lang="pt-BR" sz="10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pic>
        <p:nvPicPr>
          <p:cNvPr id="8" name="Imagem 7">
            <a:extLst>
              <a:ext uri="{FF2B5EF4-FFF2-40B4-BE49-F238E27FC236}">
                <a16:creationId xmlns:a16="http://schemas.microsoft.com/office/drawing/2014/main" id="{9E1663DC-C508-4BAF-80C2-ADC8A1E5D170}"/>
              </a:ext>
            </a:extLst>
          </p:cNvPr>
          <p:cNvPicPr>
            <a:picLocks noChangeAspect="1"/>
          </p:cNvPicPr>
          <p:nvPr/>
        </p:nvPicPr>
        <p:blipFill>
          <a:blip r:embed="rId5"/>
          <a:stretch>
            <a:fillRect/>
          </a:stretch>
        </p:blipFill>
        <p:spPr>
          <a:xfrm>
            <a:off x="2691728" y="1821318"/>
            <a:ext cx="4623468" cy="2743763"/>
          </a:xfrm>
          <a:prstGeom prst="rect">
            <a:avLst/>
          </a:prstGeom>
        </p:spPr>
      </p:pic>
      <p:pic>
        <p:nvPicPr>
          <p:cNvPr id="12" name="Imagem 11">
            <a:extLst>
              <a:ext uri="{FF2B5EF4-FFF2-40B4-BE49-F238E27FC236}">
                <a16:creationId xmlns:a16="http://schemas.microsoft.com/office/drawing/2014/main" id="{79687B12-9A9F-48AB-AB49-FBB89CE81F92}"/>
              </a:ext>
            </a:extLst>
          </p:cNvPr>
          <p:cNvPicPr>
            <a:picLocks noChangeAspect="1"/>
          </p:cNvPicPr>
          <p:nvPr/>
        </p:nvPicPr>
        <p:blipFill>
          <a:blip r:embed="rId6"/>
          <a:stretch>
            <a:fillRect/>
          </a:stretch>
        </p:blipFill>
        <p:spPr>
          <a:xfrm>
            <a:off x="7437092" y="1821317"/>
            <a:ext cx="4301465" cy="2561231"/>
          </a:xfrm>
          <a:prstGeom prst="rect">
            <a:avLst/>
          </a:prstGeom>
        </p:spPr>
      </p:pic>
    </p:spTree>
    <p:extLst>
      <p:ext uri="{BB962C8B-B14F-4D97-AF65-F5344CB8AC3E}">
        <p14:creationId xmlns:p14="http://schemas.microsoft.com/office/powerpoint/2010/main" val="1434212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61900" y="379620"/>
            <a:ext cx="370184"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56625" y="473649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CFD695E7-181C-46B2-911D-897ECEF89B0F}"/>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6" name="Imagem 15"/>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4" name="Title Placeholder 1">
            <a:extLst>
              <a:ext uri="{FF2B5EF4-FFF2-40B4-BE49-F238E27FC236}">
                <a16:creationId xmlns:a16="http://schemas.microsoft.com/office/drawing/2014/main" id="{03DF5893-B45C-4239-B00F-9807B0C9ADC7}"/>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4.ii. </a:t>
            </a:r>
            <a:r>
              <a:rPr lang="en-US" dirty="0" err="1">
                <a:solidFill>
                  <a:srgbClr val="434343"/>
                </a:solidFill>
                <a:latin typeface="Open Sans" panose="020B0604020202020204" charset="0"/>
                <a:ea typeface="Open Sans" panose="020B0604020202020204" charset="0"/>
                <a:cs typeface="Open Sans" panose="020B0604020202020204" charset="0"/>
              </a:rPr>
              <a:t>Raio</a:t>
            </a:r>
            <a:r>
              <a:rPr lang="en-US" dirty="0">
                <a:solidFill>
                  <a:srgbClr val="434343"/>
                </a:solidFill>
                <a:latin typeface="Open Sans" panose="020B0604020202020204" charset="0"/>
                <a:ea typeface="Open Sans" panose="020B0604020202020204" charset="0"/>
                <a:cs typeface="Open Sans" panose="020B0604020202020204" charset="0"/>
              </a:rPr>
              <a:t>-X da Base</a:t>
            </a:r>
          </a:p>
          <a:p>
            <a:r>
              <a:rPr lang="en-US" sz="1100" dirty="0">
                <a:solidFill>
                  <a:srgbClr val="6ADBD9"/>
                </a:solidFill>
                <a:latin typeface="Open Sans" panose="020B0604020202020204" charset="0"/>
                <a:ea typeface="Open Sans" panose="020B0604020202020204" charset="0"/>
                <a:cs typeface="Open Sans" panose="020B0604020202020204" charset="0"/>
              </a:rPr>
              <a:t>ANÁLISE EXPLORATÓRIA | </a:t>
            </a:r>
            <a:r>
              <a:rPr lang="en-US" sz="1100" dirty="0">
                <a:solidFill>
                  <a:srgbClr val="434343"/>
                </a:solidFill>
                <a:latin typeface="Open Sans" panose="020B0604020202020204" charset="0"/>
                <a:ea typeface="Open Sans" panose="020B0604020202020204" charset="0"/>
                <a:cs typeface="Open Sans" panose="020B0604020202020204" charset="0"/>
              </a:rPr>
              <a:t>UNIVARIADA</a:t>
            </a:r>
          </a:p>
        </p:txBody>
      </p:sp>
      <p:cxnSp>
        <p:nvCxnSpPr>
          <p:cNvPr id="4" name="Conector reto 3">
            <a:extLst>
              <a:ext uri="{FF2B5EF4-FFF2-40B4-BE49-F238E27FC236}">
                <a16:creationId xmlns:a16="http://schemas.microsoft.com/office/drawing/2014/main" id="{1BB4EE51-DE00-453E-9695-401F0F716ACA}"/>
              </a:ext>
            </a:extLst>
          </p:cNvPr>
          <p:cNvCxnSpPr>
            <a:cxnSpLocks/>
          </p:cNvCxnSpPr>
          <p:nvPr/>
        </p:nvCxnSpPr>
        <p:spPr>
          <a:xfrm>
            <a:off x="2569831" y="1225678"/>
            <a:ext cx="0" cy="4454251"/>
          </a:xfrm>
          <a:prstGeom prst="line">
            <a:avLst/>
          </a:prstGeom>
          <a:ln>
            <a:solidFill>
              <a:srgbClr val="6ADBD9"/>
            </a:solidFill>
          </a:ln>
        </p:spPr>
        <p:style>
          <a:lnRef idx="1">
            <a:schemeClr val="accent1"/>
          </a:lnRef>
          <a:fillRef idx="0">
            <a:schemeClr val="accent1"/>
          </a:fillRef>
          <a:effectRef idx="0">
            <a:schemeClr val="accent1"/>
          </a:effectRef>
          <a:fontRef idx="minor">
            <a:schemeClr val="tx1"/>
          </a:fontRef>
        </p:style>
      </p:cxnSp>
      <p:sp>
        <p:nvSpPr>
          <p:cNvPr id="32" name="Retângulo 31">
            <a:extLst>
              <a:ext uri="{FF2B5EF4-FFF2-40B4-BE49-F238E27FC236}">
                <a16:creationId xmlns:a16="http://schemas.microsoft.com/office/drawing/2014/main" id="{283EE7C1-7DAD-4683-8C9E-880DF6A12DE3}"/>
              </a:ext>
            </a:extLst>
          </p:cNvPr>
          <p:cNvSpPr/>
          <p:nvPr/>
        </p:nvSpPr>
        <p:spPr>
          <a:xfrm>
            <a:off x="2922764" y="1341790"/>
            <a:ext cx="9269236" cy="2589437"/>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33" name="CaixaDeTexto 32">
            <a:extLst>
              <a:ext uri="{FF2B5EF4-FFF2-40B4-BE49-F238E27FC236}">
                <a16:creationId xmlns:a16="http://schemas.microsoft.com/office/drawing/2014/main" id="{FF743BB4-87B9-4616-9FA5-AB6B13C5F0FD}"/>
              </a:ext>
            </a:extLst>
          </p:cNvPr>
          <p:cNvSpPr txBox="1"/>
          <p:nvPr/>
        </p:nvSpPr>
        <p:spPr>
          <a:xfrm>
            <a:off x="2966305" y="1388517"/>
            <a:ext cx="6773441" cy="2893100"/>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b="1" dirty="0">
                <a:solidFill>
                  <a:srgbClr val="434343"/>
                </a:solidFill>
                <a:latin typeface="Open Sans" panose="020B0604020202020204"/>
              </a:rPr>
              <a:t>Características </a:t>
            </a:r>
          </a:p>
          <a:p>
            <a:pPr marL="285750" indent="-285750">
              <a:buFont typeface="Arial" panose="020B0604020202020204" pitchFamily="34" charset="0"/>
              <a:buChar char="•"/>
            </a:pPr>
            <a:endParaRPr lang="pt-BR" sz="1200" dirty="0">
              <a:solidFill>
                <a:srgbClr val="434343"/>
              </a:solidFill>
              <a:latin typeface="Open Sans" panose="020B0604020202020204"/>
            </a:endParaRPr>
          </a:p>
          <a:p>
            <a:pPr marL="285750" indent="-285750">
              <a:buFont typeface="Arial" panose="020B0604020202020204" pitchFamily="34" charset="0"/>
              <a:buChar char="•"/>
            </a:pPr>
            <a:r>
              <a:rPr lang="pt-BR" sz="1200" dirty="0">
                <a:solidFill>
                  <a:srgbClr val="434343"/>
                </a:solidFill>
                <a:latin typeface="Open Sans" panose="020B0604020202020204"/>
              </a:rPr>
              <a:t>51,8% apresentaram febre</a:t>
            </a:r>
          </a:p>
          <a:p>
            <a:pPr marL="285750" indent="-285750">
              <a:buFont typeface="Arial" panose="020B0604020202020204" pitchFamily="34" charset="0"/>
              <a:buChar char="•"/>
            </a:pPr>
            <a:r>
              <a:rPr lang="pt-BR" sz="1200" dirty="0">
                <a:solidFill>
                  <a:srgbClr val="434343"/>
                </a:solidFill>
                <a:latin typeface="Open Sans" panose="020B0604020202020204"/>
              </a:rPr>
              <a:t>69,7% tiveram tosse</a:t>
            </a:r>
          </a:p>
          <a:p>
            <a:pPr marL="285750" indent="-285750">
              <a:buFont typeface="Arial" panose="020B0604020202020204" pitchFamily="34" charset="0"/>
              <a:buChar char="•"/>
            </a:pPr>
            <a:r>
              <a:rPr lang="pt-BR" sz="1200" dirty="0">
                <a:solidFill>
                  <a:srgbClr val="434343"/>
                </a:solidFill>
                <a:latin typeface="Open Sans" panose="020B0604020202020204"/>
              </a:rPr>
              <a:t>75,4% tiveram dispneia (falta de ar)</a:t>
            </a:r>
          </a:p>
          <a:p>
            <a:pPr marL="285750" indent="-285750">
              <a:buFont typeface="Arial" panose="020B0604020202020204" pitchFamily="34" charset="0"/>
              <a:buChar char="•"/>
            </a:pPr>
            <a:r>
              <a:rPr lang="pt-BR" sz="1200" dirty="0">
                <a:solidFill>
                  <a:srgbClr val="434343"/>
                </a:solidFill>
                <a:latin typeface="Open Sans" panose="020B0604020202020204"/>
              </a:rPr>
              <a:t>15,1% tiveram diarreia</a:t>
            </a:r>
          </a:p>
          <a:p>
            <a:pPr marL="285750" indent="-285750">
              <a:buFont typeface="Arial" panose="020B0604020202020204" pitchFamily="34" charset="0"/>
              <a:buChar char="•"/>
            </a:pPr>
            <a:r>
              <a:rPr lang="pt-BR" sz="1200" dirty="0">
                <a:solidFill>
                  <a:srgbClr val="434343"/>
                </a:solidFill>
                <a:latin typeface="Open Sans" panose="020B0604020202020204"/>
              </a:rPr>
              <a:t>10,3% tiveram vômito</a:t>
            </a:r>
          </a:p>
          <a:p>
            <a:pPr marL="285750" indent="-285750">
              <a:buFont typeface="Arial" panose="020B0604020202020204" pitchFamily="34" charset="0"/>
              <a:buChar char="•"/>
            </a:pPr>
            <a:r>
              <a:rPr lang="pt-BR" sz="1200" dirty="0">
                <a:solidFill>
                  <a:srgbClr val="434343"/>
                </a:solidFill>
                <a:latin typeface="Open Sans" panose="020B0604020202020204"/>
              </a:rPr>
              <a:t>18,1% tiveram dor de garganta</a:t>
            </a:r>
          </a:p>
          <a:p>
            <a:pPr marL="285750" indent="-285750">
              <a:buFont typeface="Arial" panose="020B0604020202020204" pitchFamily="34" charset="0"/>
              <a:buChar char="•"/>
            </a:pPr>
            <a:r>
              <a:rPr lang="pt-BR" sz="1200" dirty="0">
                <a:solidFill>
                  <a:srgbClr val="434343"/>
                </a:solidFill>
                <a:latin typeface="Open Sans" panose="020B0604020202020204"/>
              </a:rPr>
              <a:t>65,3% tiveram desconforto respiratório</a:t>
            </a:r>
          </a:p>
          <a:p>
            <a:pPr marL="285750" indent="-285750">
              <a:buFont typeface="Arial" panose="020B0604020202020204" pitchFamily="34" charset="0"/>
              <a:buChar char="•"/>
            </a:pPr>
            <a:r>
              <a:rPr lang="pt-BR" sz="1200" dirty="0">
                <a:solidFill>
                  <a:srgbClr val="434343"/>
                </a:solidFill>
                <a:latin typeface="Open Sans" panose="020B0604020202020204"/>
              </a:rPr>
              <a:t>71% apresentaram baixa saturação (&lt; 95% O2)</a:t>
            </a:r>
          </a:p>
          <a:p>
            <a:pPr marL="285750" indent="-285750">
              <a:buFont typeface="Arial" panose="020B0604020202020204" pitchFamily="34" charset="0"/>
              <a:buChar char="•"/>
            </a:pPr>
            <a:r>
              <a:rPr lang="pt-BR" sz="1200" dirty="0">
                <a:solidFill>
                  <a:srgbClr val="434343"/>
                </a:solidFill>
                <a:latin typeface="Open Sans" panose="020B0604020202020204"/>
              </a:rPr>
              <a:t>7,9% apresentaram dor abdominal</a:t>
            </a:r>
          </a:p>
          <a:p>
            <a:pPr marL="285750" indent="-285750">
              <a:buFont typeface="Arial" panose="020B0604020202020204" pitchFamily="34" charset="0"/>
              <a:buChar char="•"/>
            </a:pPr>
            <a:r>
              <a:rPr lang="pt-BR" sz="1200" dirty="0">
                <a:solidFill>
                  <a:srgbClr val="434343"/>
                </a:solidFill>
                <a:latin typeface="Open Sans" panose="020B0604020202020204"/>
              </a:rPr>
              <a:t>31,7% apresentaram fadiga</a:t>
            </a:r>
          </a:p>
          <a:p>
            <a:pPr marL="285750" indent="-285750">
              <a:buFont typeface="Arial" panose="020B0604020202020204" pitchFamily="34" charset="0"/>
              <a:buChar char="•"/>
            </a:pPr>
            <a:r>
              <a:rPr lang="pt-BR" sz="1200" dirty="0">
                <a:solidFill>
                  <a:srgbClr val="434343"/>
                </a:solidFill>
                <a:latin typeface="Open Sans" panose="020B0604020202020204"/>
              </a:rPr>
              <a:t>10% apresentaram perda e olfato e paladar</a:t>
            </a:r>
          </a:p>
          <a:p>
            <a:pPr marL="285750" indent="-285750">
              <a:buFont typeface="Arial" panose="020B0604020202020204" pitchFamily="34" charset="0"/>
              <a:buChar char="•"/>
            </a:pPr>
            <a:endParaRPr lang="pt-BR" sz="1200" dirty="0">
              <a:solidFill>
                <a:srgbClr val="434343"/>
              </a:solidFill>
              <a:latin typeface="Open Sans" panose="020B0604020202020204"/>
            </a:endParaRPr>
          </a:p>
          <a:p>
            <a:pPr marL="285750" indent="-285750">
              <a:buFont typeface="Arial" panose="020B0604020202020204" pitchFamily="34" charset="0"/>
              <a:buChar char="•"/>
            </a:pPr>
            <a:endParaRPr lang="pt-BR" sz="1200" dirty="0">
              <a:solidFill>
                <a:srgbClr val="434343"/>
              </a:solidFill>
              <a:latin typeface="Open Sans" panose="020B0604020202020204"/>
            </a:endParaRPr>
          </a:p>
        </p:txBody>
      </p:sp>
      <p:pic>
        <p:nvPicPr>
          <p:cNvPr id="5" name="Imagem 4">
            <a:extLst>
              <a:ext uri="{FF2B5EF4-FFF2-40B4-BE49-F238E27FC236}">
                <a16:creationId xmlns:a16="http://schemas.microsoft.com/office/drawing/2014/main" id="{AFEFC689-14AC-44EC-8DC1-AE2D843281F5}"/>
              </a:ext>
            </a:extLst>
          </p:cNvPr>
          <p:cNvPicPr>
            <a:picLocks noChangeAspect="1"/>
          </p:cNvPicPr>
          <p:nvPr/>
        </p:nvPicPr>
        <p:blipFill rotWithShape="1">
          <a:blip r:embed="rId4">
            <a:extLst>
              <a:ext uri="{28A0092B-C50C-407E-A947-70E740481C1C}">
                <a14:useLocalDpi xmlns:a14="http://schemas.microsoft.com/office/drawing/2010/main" val="0"/>
              </a:ext>
            </a:extLst>
          </a:blip>
          <a:srcRect l="10876" t="8951" r="50252" b="12620"/>
          <a:stretch/>
        </p:blipFill>
        <p:spPr>
          <a:xfrm>
            <a:off x="9901382" y="1341790"/>
            <a:ext cx="2284049" cy="2592108"/>
          </a:xfrm>
          <a:prstGeom prst="rect">
            <a:avLst/>
          </a:prstGeom>
        </p:spPr>
      </p:pic>
      <p:sp>
        <p:nvSpPr>
          <p:cNvPr id="24" name="Retângulo 23">
            <a:extLst>
              <a:ext uri="{FF2B5EF4-FFF2-40B4-BE49-F238E27FC236}">
                <a16:creationId xmlns:a16="http://schemas.microsoft.com/office/drawing/2014/main" id="{715D22B8-9900-42D0-9E8B-2E0B3A5C25DD}"/>
              </a:ext>
            </a:extLst>
          </p:cNvPr>
          <p:cNvSpPr/>
          <p:nvPr/>
        </p:nvSpPr>
        <p:spPr>
          <a:xfrm>
            <a:off x="2916195" y="4249892"/>
            <a:ext cx="9269236" cy="641750"/>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b="1" dirty="0">
              <a:solidFill>
                <a:srgbClr val="434343"/>
              </a:solidFill>
              <a:latin typeface="Open Sans" panose="020B0604020202020204"/>
            </a:endParaRPr>
          </a:p>
        </p:txBody>
      </p:sp>
      <p:sp>
        <p:nvSpPr>
          <p:cNvPr id="27" name="CaixaDeTexto 26">
            <a:extLst>
              <a:ext uri="{FF2B5EF4-FFF2-40B4-BE49-F238E27FC236}">
                <a16:creationId xmlns:a16="http://schemas.microsoft.com/office/drawing/2014/main" id="{B7190B78-B1A4-44FF-93A4-76E4B7B550BB}"/>
              </a:ext>
            </a:extLst>
          </p:cNvPr>
          <p:cNvSpPr txBox="1"/>
          <p:nvPr/>
        </p:nvSpPr>
        <p:spPr>
          <a:xfrm>
            <a:off x="2966305" y="4306084"/>
            <a:ext cx="9106442" cy="492443"/>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b="1" dirty="0">
                <a:solidFill>
                  <a:srgbClr val="434343"/>
                </a:solidFill>
                <a:latin typeface="Open Sans" panose="020B0604020202020204"/>
              </a:rPr>
              <a:t>O que se leva da análise</a:t>
            </a:r>
          </a:p>
          <a:p>
            <a:r>
              <a:rPr lang="pt-BR" sz="1200" dirty="0">
                <a:solidFill>
                  <a:srgbClr val="434343"/>
                </a:solidFill>
                <a:latin typeface="Open Sans" panose="020B0604020202020204"/>
              </a:rPr>
              <a:t>Os 5 sintomas predominantes são: dispneia, baixa saturação, tosse, desconforto respiratório e febre</a:t>
            </a:r>
            <a:endParaRPr lang="pt-BR" sz="1400" dirty="0">
              <a:solidFill>
                <a:srgbClr val="434343"/>
              </a:solidFill>
              <a:latin typeface="Open Sans" panose="020B0604020202020204"/>
            </a:endParaRPr>
          </a:p>
        </p:txBody>
      </p:sp>
      <p:sp>
        <p:nvSpPr>
          <p:cNvPr id="21" name="Google Shape;115;p18">
            <a:extLst>
              <a:ext uri="{FF2B5EF4-FFF2-40B4-BE49-F238E27FC236}">
                <a16:creationId xmlns:a16="http://schemas.microsoft.com/office/drawing/2014/main" id="{5A82FB1F-A0DB-4FED-B0F8-9FE8B12ECA07}"/>
              </a:ext>
            </a:extLst>
          </p:cNvPr>
          <p:cNvSpPr txBox="1"/>
          <p:nvPr/>
        </p:nvSpPr>
        <p:spPr>
          <a:xfrm>
            <a:off x="218159" y="2503133"/>
            <a:ext cx="1945821" cy="3109911"/>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Sintomas</a:t>
            </a:r>
          </a:p>
          <a:p>
            <a:pPr marL="0" lvl="0" indent="0" rtl="0">
              <a:spcBef>
                <a:spcPts val="0"/>
              </a:spcBef>
              <a:spcAft>
                <a:spcPts val="0"/>
              </a:spcAft>
              <a:buNone/>
            </a:pPr>
            <a:endParaRPr sz="1200" b="1" dirty="0">
              <a:latin typeface="Open Sans"/>
              <a:ea typeface="Open Sans"/>
              <a:cs typeface="Open Sans"/>
              <a:sym typeface="Open Sans"/>
            </a:endParaRPr>
          </a:p>
          <a:p>
            <a:pPr marL="171450" lvl="0" indent="-171450">
              <a:buFont typeface="Arial" panose="020B0604020202020204" pitchFamily="34" charset="0"/>
              <a:buChar char="•"/>
            </a:pPr>
            <a:r>
              <a:rPr lang="pt-BR" sz="1200" dirty="0">
                <a:latin typeface="Open Sans"/>
                <a:ea typeface="Open Sans"/>
                <a:cs typeface="Open Sans"/>
                <a:sym typeface="Open Sans"/>
              </a:rPr>
              <a:t>Febre</a:t>
            </a:r>
          </a:p>
          <a:p>
            <a:pPr marL="171450" lvl="0" indent="-171450">
              <a:buFont typeface="Arial" panose="020B0604020202020204" pitchFamily="34" charset="0"/>
              <a:buChar char="•"/>
            </a:pPr>
            <a:r>
              <a:rPr lang="pt-BR" sz="1200" dirty="0">
                <a:latin typeface="Open Sans"/>
                <a:ea typeface="Open Sans"/>
                <a:cs typeface="Open Sans"/>
                <a:sym typeface="Open Sans"/>
              </a:rPr>
              <a:t>Tosse</a:t>
            </a:r>
          </a:p>
          <a:p>
            <a:pPr marL="171450" lvl="0" indent="-171450">
              <a:buFont typeface="Arial" panose="020B0604020202020204" pitchFamily="34" charset="0"/>
              <a:buChar char="•"/>
            </a:pPr>
            <a:r>
              <a:rPr lang="pt-BR" sz="1200" dirty="0">
                <a:latin typeface="Open Sans"/>
                <a:ea typeface="Open Sans"/>
                <a:cs typeface="Open Sans"/>
                <a:sym typeface="Open Sans"/>
              </a:rPr>
              <a:t>Dispneia</a:t>
            </a:r>
          </a:p>
          <a:p>
            <a:pPr marL="171450" lvl="0" indent="-171450">
              <a:buFont typeface="Arial" panose="020B0604020202020204" pitchFamily="34" charset="0"/>
              <a:buChar char="•"/>
            </a:pPr>
            <a:r>
              <a:rPr lang="pt-BR" sz="1200" dirty="0">
                <a:latin typeface="Open Sans"/>
                <a:ea typeface="Open Sans"/>
                <a:cs typeface="Open Sans"/>
                <a:sym typeface="Open Sans"/>
              </a:rPr>
              <a:t>Diarreia</a:t>
            </a:r>
          </a:p>
          <a:p>
            <a:pPr marL="171450" lvl="0" indent="-171450">
              <a:buFont typeface="Arial" panose="020B0604020202020204" pitchFamily="34" charset="0"/>
              <a:buChar char="•"/>
            </a:pPr>
            <a:r>
              <a:rPr lang="pt-BR" sz="1200" dirty="0">
                <a:latin typeface="Open Sans"/>
                <a:ea typeface="Open Sans"/>
                <a:cs typeface="Open Sans"/>
                <a:sym typeface="Open Sans"/>
              </a:rPr>
              <a:t>Vômito</a:t>
            </a:r>
          </a:p>
          <a:p>
            <a:pPr marL="171450" lvl="0" indent="-171450">
              <a:buFont typeface="Arial" panose="020B0604020202020204" pitchFamily="34" charset="0"/>
              <a:buChar char="•"/>
            </a:pPr>
            <a:r>
              <a:rPr lang="pt-BR" sz="1200" dirty="0">
                <a:latin typeface="Open Sans"/>
                <a:ea typeface="Open Sans"/>
                <a:cs typeface="Open Sans"/>
                <a:sym typeface="Open Sans"/>
              </a:rPr>
              <a:t>Garganta</a:t>
            </a:r>
          </a:p>
          <a:p>
            <a:pPr marL="171450" lvl="0" indent="-171450">
              <a:buFont typeface="Arial" panose="020B0604020202020204" pitchFamily="34" charset="0"/>
              <a:buChar char="•"/>
            </a:pPr>
            <a:r>
              <a:rPr lang="pt-BR" sz="1200" dirty="0">
                <a:latin typeface="Open Sans"/>
                <a:ea typeface="Open Sans"/>
                <a:cs typeface="Open Sans"/>
                <a:sym typeface="Open Sans"/>
              </a:rPr>
              <a:t>Desconforto respiratório</a:t>
            </a:r>
          </a:p>
          <a:p>
            <a:pPr marL="171450" lvl="0" indent="-171450">
              <a:buFont typeface="Arial" panose="020B0604020202020204" pitchFamily="34" charset="0"/>
              <a:buChar char="•"/>
            </a:pPr>
            <a:r>
              <a:rPr lang="pt-BR" sz="1200" dirty="0">
                <a:latin typeface="Open Sans"/>
                <a:ea typeface="Open Sans"/>
                <a:cs typeface="Open Sans"/>
                <a:sym typeface="Open Sans"/>
              </a:rPr>
              <a:t>Saturação abaixo de 95%</a:t>
            </a:r>
          </a:p>
          <a:p>
            <a:pPr marL="171450" lvl="0" indent="-171450">
              <a:buFont typeface="Arial" panose="020B0604020202020204" pitchFamily="34" charset="0"/>
              <a:buChar char="•"/>
            </a:pPr>
            <a:r>
              <a:rPr lang="pt-BR" sz="1200" dirty="0">
                <a:latin typeface="Open Sans"/>
                <a:ea typeface="Open Sans"/>
                <a:cs typeface="Open Sans"/>
                <a:sym typeface="Open Sans"/>
              </a:rPr>
              <a:t>Dor abdominal</a:t>
            </a:r>
          </a:p>
          <a:p>
            <a:pPr marL="171450" lvl="0" indent="-171450">
              <a:buFont typeface="Arial" panose="020B0604020202020204" pitchFamily="34" charset="0"/>
              <a:buChar char="•"/>
            </a:pPr>
            <a:r>
              <a:rPr lang="pt-BR" sz="1200" dirty="0">
                <a:latin typeface="Open Sans"/>
                <a:ea typeface="Open Sans"/>
                <a:cs typeface="Open Sans"/>
                <a:sym typeface="Open Sans"/>
              </a:rPr>
              <a:t>Fadiga</a:t>
            </a:r>
          </a:p>
          <a:p>
            <a:pPr marL="171450" lvl="0" indent="-171450">
              <a:buFont typeface="Arial" panose="020B0604020202020204" pitchFamily="34" charset="0"/>
              <a:buChar char="•"/>
            </a:pPr>
            <a:r>
              <a:rPr lang="pt-BR" sz="1200" dirty="0">
                <a:latin typeface="Open Sans"/>
                <a:ea typeface="Open Sans"/>
                <a:cs typeface="Open Sans"/>
                <a:sym typeface="Open Sans"/>
              </a:rPr>
              <a:t>Perda olfativa</a:t>
            </a:r>
          </a:p>
          <a:p>
            <a:pPr marL="171450" lvl="0" indent="-171450">
              <a:buFont typeface="Arial" panose="020B0604020202020204" pitchFamily="34" charset="0"/>
              <a:buChar char="•"/>
            </a:pPr>
            <a:r>
              <a:rPr lang="pt-BR" sz="1200" dirty="0">
                <a:latin typeface="Open Sans"/>
                <a:ea typeface="Open Sans"/>
                <a:cs typeface="Open Sans"/>
                <a:sym typeface="Open Sans"/>
              </a:rPr>
              <a:t>Perda de paladar</a:t>
            </a:r>
          </a:p>
        </p:txBody>
      </p:sp>
      <p:grpSp>
        <p:nvGrpSpPr>
          <p:cNvPr id="28" name="Agrupar 27">
            <a:extLst>
              <a:ext uri="{FF2B5EF4-FFF2-40B4-BE49-F238E27FC236}">
                <a16:creationId xmlns:a16="http://schemas.microsoft.com/office/drawing/2014/main" id="{227E4A25-DFAE-4E4B-BB72-29CD143086A2}"/>
              </a:ext>
            </a:extLst>
          </p:cNvPr>
          <p:cNvGrpSpPr/>
          <p:nvPr/>
        </p:nvGrpSpPr>
        <p:grpSpPr>
          <a:xfrm>
            <a:off x="631164" y="1199923"/>
            <a:ext cx="1119809" cy="1119809"/>
            <a:chOff x="3437212" y="2113032"/>
            <a:chExt cx="1119809" cy="1119809"/>
          </a:xfrm>
        </p:grpSpPr>
        <p:sp>
          <p:nvSpPr>
            <p:cNvPr id="29" name="Elipse 28">
              <a:extLst>
                <a:ext uri="{FF2B5EF4-FFF2-40B4-BE49-F238E27FC236}">
                  <a16:creationId xmlns:a16="http://schemas.microsoft.com/office/drawing/2014/main" id="{94C8324D-68D1-4E22-A3F7-E36AD5DF570C}"/>
                </a:ext>
              </a:extLst>
            </p:cNvPr>
            <p:cNvSpPr/>
            <p:nvPr/>
          </p:nvSpPr>
          <p:spPr>
            <a:xfrm>
              <a:off x="3437212" y="2113032"/>
              <a:ext cx="1119809" cy="1119809"/>
            </a:xfrm>
            <a:prstGeom prst="ellipse">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30" name="Imagem 29">
              <a:extLst>
                <a:ext uri="{FF2B5EF4-FFF2-40B4-BE49-F238E27FC236}">
                  <a16:creationId xmlns:a16="http://schemas.microsoft.com/office/drawing/2014/main" id="{A2D1377A-C575-40ED-9810-BBA44E63334A}"/>
                </a:ext>
              </a:extLst>
            </p:cNvPr>
            <p:cNvPicPr>
              <a:picLocks noChangeAspect="1"/>
            </p:cNvPicPr>
            <p:nvPr/>
          </p:nvPicPr>
          <p:blipFill>
            <a:blip r:embed="rId5">
              <a:duotone>
                <a:prstClr val="black"/>
                <a:srgbClr val="FFFFFF">
                  <a:tint val="45000"/>
                  <a:satMod val="400000"/>
                </a:srgbClr>
              </a:duotone>
              <a:extLst>
                <a:ext uri="{28A0092B-C50C-407E-A947-70E740481C1C}">
                  <a14:useLocalDpi xmlns:a14="http://schemas.microsoft.com/office/drawing/2010/main" val="0"/>
                </a:ext>
              </a:extLst>
            </a:blip>
            <a:stretch>
              <a:fillRect/>
            </a:stretch>
          </p:blipFill>
          <p:spPr>
            <a:xfrm>
              <a:off x="3559212" y="2251633"/>
              <a:ext cx="860389" cy="860389"/>
            </a:xfrm>
            <a:prstGeom prst="rect">
              <a:avLst/>
            </a:prstGeom>
          </p:spPr>
        </p:pic>
      </p:grpSp>
    </p:spTree>
    <p:extLst>
      <p:ext uri="{BB962C8B-B14F-4D97-AF65-F5344CB8AC3E}">
        <p14:creationId xmlns:p14="http://schemas.microsoft.com/office/powerpoint/2010/main" val="1927652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61900" y="379620"/>
            <a:ext cx="370184"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56625" y="473649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CFD695E7-181C-46B2-911D-897ECEF89B0F}"/>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6" name="Imagem 15"/>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4" name="Title Placeholder 1">
            <a:extLst>
              <a:ext uri="{FF2B5EF4-FFF2-40B4-BE49-F238E27FC236}">
                <a16:creationId xmlns:a16="http://schemas.microsoft.com/office/drawing/2014/main" id="{03DF5893-B45C-4239-B00F-9807B0C9ADC7}"/>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4.ii. </a:t>
            </a:r>
            <a:r>
              <a:rPr lang="en-US" dirty="0" err="1">
                <a:solidFill>
                  <a:srgbClr val="434343"/>
                </a:solidFill>
                <a:latin typeface="Open Sans" panose="020B0604020202020204" charset="0"/>
                <a:ea typeface="Open Sans" panose="020B0604020202020204" charset="0"/>
                <a:cs typeface="Open Sans" panose="020B0604020202020204" charset="0"/>
              </a:rPr>
              <a:t>Raio</a:t>
            </a:r>
            <a:r>
              <a:rPr lang="en-US" dirty="0">
                <a:solidFill>
                  <a:srgbClr val="434343"/>
                </a:solidFill>
                <a:latin typeface="Open Sans" panose="020B0604020202020204" charset="0"/>
                <a:ea typeface="Open Sans" panose="020B0604020202020204" charset="0"/>
                <a:cs typeface="Open Sans" panose="020B0604020202020204" charset="0"/>
              </a:rPr>
              <a:t>-X da Base</a:t>
            </a:r>
          </a:p>
          <a:p>
            <a:r>
              <a:rPr lang="en-US" sz="1100" dirty="0">
                <a:solidFill>
                  <a:srgbClr val="6ADBD9"/>
                </a:solidFill>
                <a:latin typeface="Open Sans" panose="020B0604020202020204" charset="0"/>
                <a:ea typeface="Open Sans" panose="020B0604020202020204" charset="0"/>
                <a:cs typeface="Open Sans" panose="020B0604020202020204" charset="0"/>
              </a:rPr>
              <a:t>ANÁLISE EXPLORATÓRIA | </a:t>
            </a:r>
            <a:r>
              <a:rPr lang="en-US" sz="1100" dirty="0">
                <a:solidFill>
                  <a:srgbClr val="434343"/>
                </a:solidFill>
                <a:latin typeface="Open Sans" panose="020B0604020202020204" charset="0"/>
                <a:ea typeface="Open Sans" panose="020B0604020202020204" charset="0"/>
                <a:cs typeface="Open Sans" panose="020B0604020202020204" charset="0"/>
              </a:rPr>
              <a:t>UNIVARIADA</a:t>
            </a:r>
          </a:p>
        </p:txBody>
      </p:sp>
      <p:cxnSp>
        <p:nvCxnSpPr>
          <p:cNvPr id="4" name="Conector reto 3">
            <a:extLst>
              <a:ext uri="{FF2B5EF4-FFF2-40B4-BE49-F238E27FC236}">
                <a16:creationId xmlns:a16="http://schemas.microsoft.com/office/drawing/2014/main" id="{1BB4EE51-DE00-453E-9695-401F0F716ACA}"/>
              </a:ext>
            </a:extLst>
          </p:cNvPr>
          <p:cNvCxnSpPr>
            <a:cxnSpLocks/>
          </p:cNvCxnSpPr>
          <p:nvPr/>
        </p:nvCxnSpPr>
        <p:spPr>
          <a:xfrm>
            <a:off x="2569831" y="1225678"/>
            <a:ext cx="0" cy="4454251"/>
          </a:xfrm>
          <a:prstGeom prst="line">
            <a:avLst/>
          </a:prstGeom>
          <a:ln>
            <a:solidFill>
              <a:srgbClr val="6ADBD9"/>
            </a:solidFill>
          </a:ln>
        </p:spPr>
        <p:style>
          <a:lnRef idx="1">
            <a:schemeClr val="accent1"/>
          </a:lnRef>
          <a:fillRef idx="0">
            <a:schemeClr val="accent1"/>
          </a:fillRef>
          <a:effectRef idx="0">
            <a:schemeClr val="accent1"/>
          </a:effectRef>
          <a:fontRef idx="minor">
            <a:schemeClr val="tx1"/>
          </a:fontRef>
        </p:style>
      </p:cxnSp>
      <p:sp>
        <p:nvSpPr>
          <p:cNvPr id="32" name="Retângulo 31">
            <a:extLst>
              <a:ext uri="{FF2B5EF4-FFF2-40B4-BE49-F238E27FC236}">
                <a16:creationId xmlns:a16="http://schemas.microsoft.com/office/drawing/2014/main" id="{283EE7C1-7DAD-4683-8C9E-880DF6A12DE3}"/>
              </a:ext>
            </a:extLst>
          </p:cNvPr>
          <p:cNvSpPr/>
          <p:nvPr/>
        </p:nvSpPr>
        <p:spPr>
          <a:xfrm>
            <a:off x="2922764" y="1341790"/>
            <a:ext cx="9269236" cy="2700436"/>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33" name="CaixaDeTexto 32">
            <a:extLst>
              <a:ext uri="{FF2B5EF4-FFF2-40B4-BE49-F238E27FC236}">
                <a16:creationId xmlns:a16="http://schemas.microsoft.com/office/drawing/2014/main" id="{FF743BB4-87B9-4616-9FA5-AB6B13C5F0FD}"/>
              </a:ext>
            </a:extLst>
          </p:cNvPr>
          <p:cNvSpPr txBox="1"/>
          <p:nvPr/>
        </p:nvSpPr>
        <p:spPr>
          <a:xfrm>
            <a:off x="2966305" y="1388517"/>
            <a:ext cx="6773441" cy="3077766"/>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b="1" dirty="0">
                <a:solidFill>
                  <a:srgbClr val="434343"/>
                </a:solidFill>
                <a:latin typeface="Open Sans" panose="020B0604020202020204"/>
              </a:rPr>
              <a:t>Características </a:t>
            </a:r>
          </a:p>
          <a:p>
            <a:pPr marL="285750" indent="-285750">
              <a:buFont typeface="Arial" panose="020B0604020202020204" pitchFamily="34" charset="0"/>
              <a:buChar char="•"/>
            </a:pPr>
            <a:endParaRPr lang="pt-BR" sz="1200" dirty="0">
              <a:solidFill>
                <a:srgbClr val="434343"/>
              </a:solidFill>
              <a:latin typeface="Open Sans" panose="020B0604020202020204"/>
            </a:endParaRPr>
          </a:p>
          <a:p>
            <a:pPr marL="285750" indent="-285750">
              <a:buFont typeface="Arial" panose="020B0604020202020204" pitchFamily="34" charset="0"/>
              <a:buChar char="•"/>
            </a:pPr>
            <a:r>
              <a:rPr lang="pt-BR" sz="1200" dirty="0">
                <a:solidFill>
                  <a:srgbClr val="434343"/>
                </a:solidFill>
                <a:latin typeface="Open Sans" panose="020B0604020202020204"/>
              </a:rPr>
              <a:t>1,1% têm algum problema hematológico</a:t>
            </a:r>
          </a:p>
          <a:p>
            <a:pPr marL="285750" indent="-285750">
              <a:buFont typeface="Arial" panose="020B0604020202020204" pitchFamily="34" charset="0"/>
              <a:buChar char="•"/>
            </a:pPr>
            <a:r>
              <a:rPr lang="pt-BR" sz="1200" dirty="0">
                <a:solidFill>
                  <a:srgbClr val="434343"/>
                </a:solidFill>
                <a:latin typeface="Open Sans" panose="020B0604020202020204"/>
              </a:rPr>
              <a:t>50,6% têm alguma cardiopatia</a:t>
            </a:r>
          </a:p>
          <a:p>
            <a:pPr marL="285750" indent="-285750">
              <a:buFont typeface="Arial" panose="020B0604020202020204" pitchFamily="34" charset="0"/>
              <a:buChar char="•"/>
            </a:pPr>
            <a:r>
              <a:rPr lang="pt-BR" sz="1200" dirty="0">
                <a:solidFill>
                  <a:srgbClr val="434343"/>
                </a:solidFill>
                <a:latin typeface="Open Sans" panose="020B0604020202020204"/>
              </a:rPr>
              <a:t>6% apresentam asma</a:t>
            </a:r>
          </a:p>
          <a:p>
            <a:pPr marL="285750" indent="-285750">
              <a:buFont typeface="Arial" panose="020B0604020202020204" pitchFamily="34" charset="0"/>
              <a:buChar char="•"/>
            </a:pPr>
            <a:r>
              <a:rPr lang="pt-BR" sz="1200" dirty="0">
                <a:solidFill>
                  <a:srgbClr val="434343"/>
                </a:solidFill>
                <a:latin typeface="Open Sans" panose="020B0604020202020204"/>
              </a:rPr>
              <a:t>34,4% têm diabetes</a:t>
            </a:r>
          </a:p>
          <a:p>
            <a:pPr marL="285750" indent="-285750">
              <a:buFont typeface="Arial" panose="020B0604020202020204" pitchFamily="34" charset="0"/>
              <a:buChar char="•"/>
            </a:pPr>
            <a:r>
              <a:rPr lang="pt-BR" sz="1200" dirty="0">
                <a:solidFill>
                  <a:srgbClr val="434343"/>
                </a:solidFill>
                <a:latin typeface="Open Sans" panose="020B0604020202020204"/>
              </a:rPr>
              <a:t>6,6% apresentam alguma pneumopatia</a:t>
            </a:r>
          </a:p>
          <a:p>
            <a:pPr marL="285750" indent="-285750">
              <a:buFont typeface="Arial" panose="020B0604020202020204" pitchFamily="34" charset="0"/>
              <a:buChar char="•"/>
            </a:pPr>
            <a:r>
              <a:rPr lang="pt-BR" sz="1200" dirty="0">
                <a:solidFill>
                  <a:srgbClr val="434343"/>
                </a:solidFill>
                <a:latin typeface="Open Sans" panose="020B0604020202020204"/>
              </a:rPr>
              <a:t>5,3% apresentam problemas renais</a:t>
            </a:r>
          </a:p>
          <a:p>
            <a:pPr marL="285750" indent="-285750">
              <a:buFont typeface="Arial" panose="020B0604020202020204" pitchFamily="34" charset="0"/>
              <a:buChar char="•"/>
            </a:pPr>
            <a:r>
              <a:rPr lang="pt-BR" sz="1200" dirty="0">
                <a:solidFill>
                  <a:srgbClr val="434343"/>
                </a:solidFill>
                <a:latin typeface="Open Sans" panose="020B0604020202020204"/>
              </a:rPr>
              <a:t>4,2% apresentam imunodepressão</a:t>
            </a:r>
          </a:p>
          <a:p>
            <a:pPr marL="285750" indent="-285750">
              <a:buFont typeface="Arial" panose="020B0604020202020204" pitchFamily="34" charset="0"/>
              <a:buChar char="•"/>
            </a:pPr>
            <a:r>
              <a:rPr lang="pt-BR" sz="1200" dirty="0">
                <a:solidFill>
                  <a:srgbClr val="434343"/>
                </a:solidFill>
                <a:latin typeface="Open Sans" panose="020B0604020202020204"/>
              </a:rPr>
              <a:t>1,3% apresentam problemas hepáticos</a:t>
            </a:r>
          </a:p>
          <a:p>
            <a:pPr marL="285750" indent="-285750">
              <a:buFont typeface="Arial" panose="020B0604020202020204" pitchFamily="34" charset="0"/>
              <a:buChar char="•"/>
            </a:pPr>
            <a:r>
              <a:rPr lang="pt-BR" sz="1200" dirty="0">
                <a:solidFill>
                  <a:srgbClr val="434343"/>
                </a:solidFill>
                <a:latin typeface="Open Sans" panose="020B0604020202020204"/>
              </a:rPr>
              <a:t>6,8% possuem problema neurológico</a:t>
            </a:r>
          </a:p>
          <a:p>
            <a:pPr marL="285750" indent="-285750">
              <a:buFont typeface="Arial" panose="020B0604020202020204" pitchFamily="34" charset="0"/>
              <a:buChar char="•"/>
            </a:pPr>
            <a:r>
              <a:rPr lang="pt-BR" sz="1200" dirty="0">
                <a:solidFill>
                  <a:srgbClr val="434343"/>
                </a:solidFill>
                <a:latin typeface="Open Sans" panose="020B0604020202020204"/>
              </a:rPr>
              <a:t>13,9% são obesos</a:t>
            </a:r>
          </a:p>
          <a:p>
            <a:pPr marL="285750" indent="-285750">
              <a:buFont typeface="Arial" panose="020B0604020202020204" pitchFamily="34" charset="0"/>
              <a:buChar char="•"/>
            </a:pPr>
            <a:r>
              <a:rPr lang="pt-BR" sz="1200" dirty="0">
                <a:solidFill>
                  <a:srgbClr val="434343"/>
                </a:solidFill>
                <a:latin typeface="Open Sans" panose="020B0604020202020204"/>
              </a:rPr>
              <a:t>0,6% deram a luz recentemente (puérpera)</a:t>
            </a:r>
          </a:p>
          <a:p>
            <a:pPr marL="285750" indent="-285750">
              <a:buFont typeface="Arial" panose="020B0604020202020204" pitchFamily="34" charset="0"/>
              <a:buChar char="•"/>
            </a:pPr>
            <a:r>
              <a:rPr lang="pt-BR" sz="1200" dirty="0">
                <a:solidFill>
                  <a:srgbClr val="434343"/>
                </a:solidFill>
                <a:latin typeface="Open Sans" panose="020B0604020202020204"/>
              </a:rPr>
              <a:t>0,6% têm síndrome de </a:t>
            </a:r>
            <a:r>
              <a:rPr lang="pt-BR" sz="1200" dirty="0" err="1">
                <a:solidFill>
                  <a:srgbClr val="434343"/>
                </a:solidFill>
                <a:latin typeface="Open Sans" panose="020B0604020202020204"/>
              </a:rPr>
              <a:t>down</a:t>
            </a:r>
            <a:endParaRPr lang="pt-BR" sz="1200" dirty="0">
              <a:solidFill>
                <a:srgbClr val="434343"/>
              </a:solidFill>
              <a:latin typeface="Open Sans" panose="020B0604020202020204"/>
            </a:endParaRPr>
          </a:p>
          <a:p>
            <a:pPr marL="285750" indent="-285750">
              <a:buFont typeface="Arial" panose="020B0604020202020204" pitchFamily="34" charset="0"/>
              <a:buChar char="•"/>
            </a:pPr>
            <a:endParaRPr lang="pt-BR" sz="1200" dirty="0">
              <a:solidFill>
                <a:srgbClr val="434343"/>
              </a:solidFill>
              <a:latin typeface="Open Sans" panose="020B0604020202020204"/>
            </a:endParaRPr>
          </a:p>
          <a:p>
            <a:pPr marL="285750" indent="-285750">
              <a:buFont typeface="Arial" panose="020B0604020202020204" pitchFamily="34" charset="0"/>
              <a:buChar char="•"/>
            </a:pPr>
            <a:endParaRPr lang="pt-BR" sz="1200" dirty="0">
              <a:solidFill>
                <a:srgbClr val="434343"/>
              </a:solidFill>
              <a:latin typeface="Open Sans" panose="020B0604020202020204"/>
            </a:endParaRPr>
          </a:p>
        </p:txBody>
      </p:sp>
      <p:pic>
        <p:nvPicPr>
          <p:cNvPr id="5" name="Imagem 4">
            <a:extLst>
              <a:ext uri="{FF2B5EF4-FFF2-40B4-BE49-F238E27FC236}">
                <a16:creationId xmlns:a16="http://schemas.microsoft.com/office/drawing/2014/main" id="{AFEFC689-14AC-44EC-8DC1-AE2D843281F5}"/>
              </a:ext>
            </a:extLst>
          </p:cNvPr>
          <p:cNvPicPr>
            <a:picLocks noChangeAspect="1"/>
          </p:cNvPicPr>
          <p:nvPr/>
        </p:nvPicPr>
        <p:blipFill rotWithShape="1">
          <a:blip r:embed="rId4">
            <a:extLst>
              <a:ext uri="{28A0092B-C50C-407E-A947-70E740481C1C}">
                <a14:useLocalDpi xmlns:a14="http://schemas.microsoft.com/office/drawing/2010/main" val="0"/>
              </a:ext>
            </a:extLst>
          </a:blip>
          <a:srcRect l="10876" t="8951" r="50252" b="12620"/>
          <a:stretch/>
        </p:blipFill>
        <p:spPr>
          <a:xfrm>
            <a:off x="9901382" y="1341790"/>
            <a:ext cx="2284049" cy="2700436"/>
          </a:xfrm>
          <a:prstGeom prst="rect">
            <a:avLst/>
          </a:prstGeom>
        </p:spPr>
      </p:pic>
      <p:sp>
        <p:nvSpPr>
          <p:cNvPr id="24" name="Retângulo 23">
            <a:extLst>
              <a:ext uri="{FF2B5EF4-FFF2-40B4-BE49-F238E27FC236}">
                <a16:creationId xmlns:a16="http://schemas.microsoft.com/office/drawing/2014/main" id="{715D22B8-9900-42D0-9E8B-2E0B3A5C25DD}"/>
              </a:ext>
            </a:extLst>
          </p:cNvPr>
          <p:cNvSpPr/>
          <p:nvPr/>
        </p:nvSpPr>
        <p:spPr>
          <a:xfrm>
            <a:off x="2916195" y="4249892"/>
            <a:ext cx="9269236" cy="641750"/>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b="1" dirty="0">
              <a:solidFill>
                <a:srgbClr val="434343"/>
              </a:solidFill>
              <a:latin typeface="Open Sans" panose="020B0604020202020204"/>
            </a:endParaRPr>
          </a:p>
        </p:txBody>
      </p:sp>
      <p:sp>
        <p:nvSpPr>
          <p:cNvPr id="27" name="CaixaDeTexto 26">
            <a:extLst>
              <a:ext uri="{FF2B5EF4-FFF2-40B4-BE49-F238E27FC236}">
                <a16:creationId xmlns:a16="http://schemas.microsoft.com/office/drawing/2014/main" id="{B7190B78-B1A4-44FF-93A4-76E4B7B550BB}"/>
              </a:ext>
            </a:extLst>
          </p:cNvPr>
          <p:cNvSpPr txBox="1"/>
          <p:nvPr/>
        </p:nvSpPr>
        <p:spPr>
          <a:xfrm>
            <a:off x="2966305" y="4306084"/>
            <a:ext cx="9106442" cy="492443"/>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b="1" dirty="0">
                <a:solidFill>
                  <a:srgbClr val="434343"/>
                </a:solidFill>
                <a:latin typeface="Open Sans" panose="020B0604020202020204"/>
              </a:rPr>
              <a:t>O que se leva da análise</a:t>
            </a:r>
          </a:p>
          <a:p>
            <a:r>
              <a:rPr lang="pt-BR" sz="1200" dirty="0">
                <a:solidFill>
                  <a:srgbClr val="434343"/>
                </a:solidFill>
                <a:latin typeface="Open Sans" panose="020B0604020202020204"/>
              </a:rPr>
              <a:t>As comorbidades que mais aparecem são: Cardiopatia, Diabetes e Obesidade</a:t>
            </a:r>
            <a:endParaRPr lang="pt-BR" sz="1400" dirty="0">
              <a:solidFill>
                <a:srgbClr val="434343"/>
              </a:solidFill>
              <a:latin typeface="Open Sans" panose="020B0604020202020204"/>
            </a:endParaRPr>
          </a:p>
        </p:txBody>
      </p:sp>
      <p:sp>
        <p:nvSpPr>
          <p:cNvPr id="22" name="Google Shape;115;p18">
            <a:extLst>
              <a:ext uri="{FF2B5EF4-FFF2-40B4-BE49-F238E27FC236}">
                <a16:creationId xmlns:a16="http://schemas.microsoft.com/office/drawing/2014/main" id="{2115174D-08AA-45D1-9FAD-986E0BD3CB33}"/>
              </a:ext>
            </a:extLst>
          </p:cNvPr>
          <p:cNvSpPr txBox="1"/>
          <p:nvPr/>
        </p:nvSpPr>
        <p:spPr>
          <a:xfrm>
            <a:off x="198898" y="2422625"/>
            <a:ext cx="2345878" cy="3115726"/>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Fatores de risco (comorbidades)</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171450" lvl="0" indent="-171450">
              <a:buFont typeface="Arial" panose="020B0604020202020204" pitchFamily="34" charset="0"/>
              <a:buChar char="•"/>
            </a:pPr>
            <a:r>
              <a:rPr lang="pt-BR" sz="1200" dirty="0">
                <a:latin typeface="Open Sans"/>
                <a:ea typeface="Open Sans"/>
                <a:cs typeface="Open Sans"/>
                <a:sym typeface="Open Sans"/>
              </a:rPr>
              <a:t>Hematológica</a:t>
            </a:r>
          </a:p>
          <a:p>
            <a:pPr marL="171450" lvl="0" indent="-171450">
              <a:buFont typeface="Arial" panose="020B0604020202020204" pitchFamily="34" charset="0"/>
              <a:buChar char="•"/>
            </a:pPr>
            <a:r>
              <a:rPr lang="pt-BR" sz="1200" dirty="0">
                <a:latin typeface="Open Sans"/>
                <a:ea typeface="Open Sans"/>
                <a:cs typeface="Open Sans"/>
                <a:sym typeface="Open Sans"/>
              </a:rPr>
              <a:t>Cardiopatia</a:t>
            </a:r>
          </a:p>
          <a:p>
            <a:pPr marL="171450" lvl="0" indent="-171450">
              <a:buFont typeface="Arial" panose="020B0604020202020204" pitchFamily="34" charset="0"/>
              <a:buChar char="•"/>
            </a:pPr>
            <a:r>
              <a:rPr lang="pt-BR" sz="1200" dirty="0">
                <a:latin typeface="Open Sans"/>
                <a:ea typeface="Open Sans"/>
                <a:cs typeface="Open Sans"/>
                <a:sym typeface="Open Sans"/>
              </a:rPr>
              <a:t>Asma</a:t>
            </a:r>
          </a:p>
          <a:p>
            <a:pPr marL="171450" lvl="0" indent="-171450">
              <a:buFont typeface="Arial" panose="020B0604020202020204" pitchFamily="34" charset="0"/>
              <a:buChar char="•"/>
            </a:pPr>
            <a:r>
              <a:rPr lang="pt-BR" sz="1200" dirty="0">
                <a:latin typeface="Open Sans"/>
                <a:ea typeface="Open Sans"/>
                <a:cs typeface="Open Sans"/>
                <a:sym typeface="Open Sans"/>
              </a:rPr>
              <a:t>Diabetes</a:t>
            </a:r>
          </a:p>
          <a:p>
            <a:pPr marL="171450" lvl="0" indent="-171450">
              <a:buFont typeface="Arial" panose="020B0604020202020204" pitchFamily="34" charset="0"/>
              <a:buChar char="•"/>
            </a:pPr>
            <a:r>
              <a:rPr lang="pt-BR" sz="1200" dirty="0">
                <a:latin typeface="Open Sans"/>
                <a:ea typeface="Open Sans"/>
                <a:cs typeface="Open Sans"/>
                <a:sym typeface="Open Sans"/>
              </a:rPr>
              <a:t>Pneumopatia</a:t>
            </a:r>
          </a:p>
          <a:p>
            <a:pPr marL="171450" lvl="0" indent="-171450">
              <a:buFont typeface="Arial" panose="020B0604020202020204" pitchFamily="34" charset="0"/>
              <a:buChar char="•"/>
            </a:pPr>
            <a:r>
              <a:rPr lang="pt-BR" sz="1200" dirty="0">
                <a:latin typeface="Open Sans"/>
                <a:ea typeface="Open Sans"/>
                <a:cs typeface="Open Sans"/>
                <a:sym typeface="Open Sans"/>
              </a:rPr>
              <a:t>Renal</a:t>
            </a:r>
          </a:p>
          <a:p>
            <a:pPr marL="171450" lvl="0" indent="-171450">
              <a:buFont typeface="Arial" panose="020B0604020202020204" pitchFamily="34" charset="0"/>
              <a:buChar char="•"/>
            </a:pPr>
            <a:r>
              <a:rPr lang="pt-BR" sz="1200" dirty="0">
                <a:latin typeface="Open Sans"/>
                <a:ea typeface="Open Sans"/>
                <a:cs typeface="Open Sans"/>
                <a:sym typeface="Open Sans"/>
              </a:rPr>
              <a:t>Imunodepressão</a:t>
            </a:r>
          </a:p>
          <a:p>
            <a:pPr marL="171450" lvl="0" indent="-171450">
              <a:buFont typeface="Arial" panose="020B0604020202020204" pitchFamily="34" charset="0"/>
              <a:buChar char="•"/>
            </a:pPr>
            <a:r>
              <a:rPr lang="pt-BR" sz="1200" dirty="0">
                <a:latin typeface="Open Sans"/>
                <a:ea typeface="Open Sans"/>
                <a:cs typeface="Open Sans"/>
                <a:sym typeface="Open Sans"/>
              </a:rPr>
              <a:t>Hepática</a:t>
            </a:r>
          </a:p>
          <a:p>
            <a:pPr marL="171450" lvl="0" indent="-171450">
              <a:buFont typeface="Arial" panose="020B0604020202020204" pitchFamily="34" charset="0"/>
              <a:buChar char="•"/>
            </a:pPr>
            <a:r>
              <a:rPr lang="pt-BR" sz="1200" dirty="0">
                <a:latin typeface="Open Sans"/>
                <a:ea typeface="Open Sans"/>
                <a:cs typeface="Open Sans"/>
                <a:sym typeface="Open Sans"/>
              </a:rPr>
              <a:t>Neurológica</a:t>
            </a:r>
          </a:p>
          <a:p>
            <a:pPr marL="171450" lvl="0" indent="-171450">
              <a:buFont typeface="Arial" panose="020B0604020202020204" pitchFamily="34" charset="0"/>
              <a:buChar char="•"/>
            </a:pPr>
            <a:r>
              <a:rPr lang="pt-BR" sz="1200" dirty="0">
                <a:latin typeface="Open Sans"/>
                <a:ea typeface="Open Sans"/>
                <a:cs typeface="Open Sans"/>
                <a:sym typeface="Open Sans"/>
              </a:rPr>
              <a:t>Obesidade</a:t>
            </a:r>
          </a:p>
          <a:p>
            <a:pPr marL="171450" lvl="0" indent="-171450">
              <a:buFont typeface="Arial" panose="020B0604020202020204" pitchFamily="34" charset="0"/>
              <a:buChar char="•"/>
            </a:pPr>
            <a:r>
              <a:rPr lang="pt-BR" sz="1200" dirty="0">
                <a:latin typeface="Open Sans"/>
                <a:ea typeface="Open Sans"/>
                <a:cs typeface="Open Sans"/>
                <a:sym typeface="Open Sans"/>
              </a:rPr>
              <a:t>Puérpera (que deu a luz recentemente)</a:t>
            </a:r>
          </a:p>
          <a:p>
            <a:pPr marL="171450" lvl="0" indent="-171450">
              <a:buFont typeface="Arial" panose="020B0604020202020204" pitchFamily="34" charset="0"/>
              <a:buChar char="•"/>
            </a:pPr>
            <a:r>
              <a:rPr lang="pt-BR" sz="1200" dirty="0">
                <a:latin typeface="Open Sans"/>
                <a:ea typeface="Open Sans"/>
                <a:cs typeface="Open Sans"/>
                <a:sym typeface="Open Sans"/>
              </a:rPr>
              <a:t>Síndrome de </a:t>
            </a:r>
            <a:r>
              <a:rPr lang="pt-BR" sz="1200" dirty="0" err="1">
                <a:latin typeface="Open Sans"/>
                <a:ea typeface="Open Sans"/>
                <a:cs typeface="Open Sans"/>
                <a:sym typeface="Open Sans"/>
              </a:rPr>
              <a:t>down</a:t>
            </a:r>
            <a:endParaRPr lang="pt-BR" sz="1200" dirty="0">
              <a:latin typeface="Open Sans"/>
              <a:ea typeface="Open Sans"/>
              <a:cs typeface="Open Sans"/>
              <a:sym typeface="Open Sans"/>
            </a:endParaRPr>
          </a:p>
        </p:txBody>
      </p:sp>
      <p:grpSp>
        <p:nvGrpSpPr>
          <p:cNvPr id="23" name="Agrupar 22">
            <a:extLst>
              <a:ext uri="{FF2B5EF4-FFF2-40B4-BE49-F238E27FC236}">
                <a16:creationId xmlns:a16="http://schemas.microsoft.com/office/drawing/2014/main" id="{A380DA27-1EDD-4EF3-822E-57A568242853}"/>
              </a:ext>
            </a:extLst>
          </p:cNvPr>
          <p:cNvGrpSpPr/>
          <p:nvPr/>
        </p:nvGrpSpPr>
        <p:grpSpPr>
          <a:xfrm>
            <a:off x="599075" y="1206621"/>
            <a:ext cx="1119809" cy="1119809"/>
            <a:chOff x="4216852" y="2371543"/>
            <a:chExt cx="1119809" cy="1119809"/>
          </a:xfrm>
        </p:grpSpPr>
        <p:sp>
          <p:nvSpPr>
            <p:cNvPr id="25" name="Elipse 24">
              <a:extLst>
                <a:ext uri="{FF2B5EF4-FFF2-40B4-BE49-F238E27FC236}">
                  <a16:creationId xmlns:a16="http://schemas.microsoft.com/office/drawing/2014/main" id="{0C09EA22-CE9F-408B-B054-95739394F94D}"/>
                </a:ext>
              </a:extLst>
            </p:cNvPr>
            <p:cNvSpPr/>
            <p:nvPr/>
          </p:nvSpPr>
          <p:spPr>
            <a:xfrm>
              <a:off x="4216852" y="2371543"/>
              <a:ext cx="1119809" cy="1119809"/>
            </a:xfrm>
            <a:prstGeom prst="ellipse">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6" name="Imagem 25">
              <a:extLst>
                <a:ext uri="{FF2B5EF4-FFF2-40B4-BE49-F238E27FC236}">
                  <a16:creationId xmlns:a16="http://schemas.microsoft.com/office/drawing/2014/main" id="{BBC7B989-6AD6-4A92-A4E4-8011FD2E2D6D}"/>
                </a:ext>
              </a:extLst>
            </p:cNvPr>
            <p:cNvPicPr>
              <a:picLocks noChangeAspect="1"/>
            </p:cNvPicPr>
            <p:nvPr/>
          </p:nvPicPr>
          <p:blipFill>
            <a:blip r:embed="rId5">
              <a:biLevel thresh="50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4378197" y="2484571"/>
              <a:ext cx="840207" cy="840207"/>
            </a:xfrm>
            <a:prstGeom prst="rect">
              <a:avLst/>
            </a:prstGeom>
          </p:spPr>
        </p:pic>
      </p:grpSp>
    </p:spTree>
    <p:extLst>
      <p:ext uri="{BB962C8B-B14F-4D97-AF65-F5344CB8AC3E}">
        <p14:creationId xmlns:p14="http://schemas.microsoft.com/office/powerpoint/2010/main" val="2562037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61900" y="379620"/>
            <a:ext cx="370184"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56625" y="473649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CFD695E7-181C-46B2-911D-897ECEF89B0F}"/>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6" name="Imagem 15"/>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4" name="Title Placeholder 1">
            <a:extLst>
              <a:ext uri="{FF2B5EF4-FFF2-40B4-BE49-F238E27FC236}">
                <a16:creationId xmlns:a16="http://schemas.microsoft.com/office/drawing/2014/main" id="{03DF5893-B45C-4239-B00F-9807B0C9ADC7}"/>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4.ii. </a:t>
            </a:r>
            <a:r>
              <a:rPr lang="en-US" dirty="0" err="1">
                <a:solidFill>
                  <a:srgbClr val="434343"/>
                </a:solidFill>
                <a:latin typeface="Open Sans" panose="020B0604020202020204" charset="0"/>
                <a:ea typeface="Open Sans" panose="020B0604020202020204" charset="0"/>
                <a:cs typeface="Open Sans" panose="020B0604020202020204" charset="0"/>
              </a:rPr>
              <a:t>Raio</a:t>
            </a:r>
            <a:r>
              <a:rPr lang="en-US" dirty="0">
                <a:solidFill>
                  <a:srgbClr val="434343"/>
                </a:solidFill>
                <a:latin typeface="Open Sans" panose="020B0604020202020204" charset="0"/>
                <a:ea typeface="Open Sans" panose="020B0604020202020204" charset="0"/>
                <a:cs typeface="Open Sans" panose="020B0604020202020204" charset="0"/>
              </a:rPr>
              <a:t>-X da Base</a:t>
            </a:r>
          </a:p>
          <a:p>
            <a:r>
              <a:rPr lang="en-US" sz="1100" dirty="0">
                <a:solidFill>
                  <a:srgbClr val="6ADBD9"/>
                </a:solidFill>
                <a:latin typeface="Open Sans" panose="020B0604020202020204" charset="0"/>
                <a:ea typeface="Open Sans" panose="020B0604020202020204" charset="0"/>
                <a:cs typeface="Open Sans" panose="020B0604020202020204" charset="0"/>
              </a:rPr>
              <a:t>ANÁLISE EXPLORATÓRIA | </a:t>
            </a:r>
            <a:r>
              <a:rPr lang="en-US" sz="1100" dirty="0">
                <a:solidFill>
                  <a:srgbClr val="434343"/>
                </a:solidFill>
                <a:latin typeface="Open Sans" panose="020B0604020202020204" charset="0"/>
                <a:ea typeface="Open Sans" panose="020B0604020202020204" charset="0"/>
                <a:cs typeface="Open Sans" panose="020B0604020202020204" charset="0"/>
              </a:rPr>
              <a:t>UNIVARIADA</a:t>
            </a:r>
          </a:p>
        </p:txBody>
      </p:sp>
      <p:cxnSp>
        <p:nvCxnSpPr>
          <p:cNvPr id="4" name="Conector reto 3">
            <a:extLst>
              <a:ext uri="{FF2B5EF4-FFF2-40B4-BE49-F238E27FC236}">
                <a16:creationId xmlns:a16="http://schemas.microsoft.com/office/drawing/2014/main" id="{1BB4EE51-DE00-453E-9695-401F0F716ACA}"/>
              </a:ext>
            </a:extLst>
          </p:cNvPr>
          <p:cNvCxnSpPr>
            <a:cxnSpLocks/>
          </p:cNvCxnSpPr>
          <p:nvPr/>
        </p:nvCxnSpPr>
        <p:spPr>
          <a:xfrm>
            <a:off x="2569831" y="1225678"/>
            <a:ext cx="0" cy="4454251"/>
          </a:xfrm>
          <a:prstGeom prst="line">
            <a:avLst/>
          </a:prstGeom>
          <a:ln>
            <a:solidFill>
              <a:srgbClr val="6ADBD9"/>
            </a:solidFill>
          </a:ln>
        </p:spPr>
        <p:style>
          <a:lnRef idx="1">
            <a:schemeClr val="accent1"/>
          </a:lnRef>
          <a:fillRef idx="0">
            <a:schemeClr val="accent1"/>
          </a:fillRef>
          <a:effectRef idx="0">
            <a:schemeClr val="accent1"/>
          </a:effectRef>
          <a:fontRef idx="minor">
            <a:schemeClr val="tx1"/>
          </a:fontRef>
        </p:style>
      </p:cxnSp>
      <p:sp>
        <p:nvSpPr>
          <p:cNvPr id="32" name="Retângulo 31">
            <a:extLst>
              <a:ext uri="{FF2B5EF4-FFF2-40B4-BE49-F238E27FC236}">
                <a16:creationId xmlns:a16="http://schemas.microsoft.com/office/drawing/2014/main" id="{283EE7C1-7DAD-4683-8C9E-880DF6A12DE3}"/>
              </a:ext>
            </a:extLst>
          </p:cNvPr>
          <p:cNvSpPr/>
          <p:nvPr/>
        </p:nvSpPr>
        <p:spPr>
          <a:xfrm>
            <a:off x="2922764" y="1341791"/>
            <a:ext cx="9269236" cy="2519010"/>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33" name="CaixaDeTexto 32">
            <a:extLst>
              <a:ext uri="{FF2B5EF4-FFF2-40B4-BE49-F238E27FC236}">
                <a16:creationId xmlns:a16="http://schemas.microsoft.com/office/drawing/2014/main" id="{FF743BB4-87B9-4616-9FA5-AB6B13C5F0FD}"/>
              </a:ext>
            </a:extLst>
          </p:cNvPr>
          <p:cNvSpPr txBox="1"/>
          <p:nvPr/>
        </p:nvSpPr>
        <p:spPr>
          <a:xfrm>
            <a:off x="2966305" y="1388517"/>
            <a:ext cx="6773441" cy="2893100"/>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b="1" dirty="0">
                <a:solidFill>
                  <a:srgbClr val="434343"/>
                </a:solidFill>
                <a:latin typeface="Open Sans" panose="020B0604020202020204"/>
              </a:rPr>
              <a:t>Características </a:t>
            </a:r>
          </a:p>
          <a:p>
            <a:pPr marL="285750" indent="-285750">
              <a:buFont typeface="Arial" panose="020B0604020202020204" pitchFamily="34" charset="0"/>
              <a:buChar char="•"/>
            </a:pPr>
            <a:endParaRPr lang="pt-BR" sz="1200" dirty="0">
              <a:solidFill>
                <a:srgbClr val="434343"/>
              </a:solidFill>
              <a:latin typeface="Open Sans" panose="020B0604020202020204"/>
            </a:endParaRPr>
          </a:p>
          <a:p>
            <a:pPr marL="285750" indent="-285750">
              <a:buFont typeface="Arial" panose="020B0604020202020204" pitchFamily="34" charset="0"/>
              <a:buChar char="•"/>
            </a:pPr>
            <a:r>
              <a:rPr lang="pt-BR" sz="1200" dirty="0">
                <a:solidFill>
                  <a:srgbClr val="434343"/>
                </a:solidFill>
                <a:latin typeface="Open Sans" panose="020B0604020202020204"/>
              </a:rPr>
              <a:t>72,4% tiveram SRAG por COVID-19; 27% tiveram SRAG por razão desconhecida; 0,1% por influenza e 0,6% por outros motivos</a:t>
            </a:r>
          </a:p>
          <a:p>
            <a:pPr marL="285750" indent="-285750">
              <a:buFont typeface="Arial" panose="020B0604020202020204" pitchFamily="34" charset="0"/>
              <a:buChar char="•"/>
            </a:pPr>
            <a:r>
              <a:rPr lang="pt-BR" sz="1200" dirty="0">
                <a:solidFill>
                  <a:srgbClr val="434343"/>
                </a:solidFill>
                <a:latin typeface="Open Sans" panose="020B0604020202020204"/>
              </a:rPr>
              <a:t>33,8% foram internados em UTI</a:t>
            </a:r>
          </a:p>
          <a:p>
            <a:pPr marL="285750" indent="-285750">
              <a:buFont typeface="Arial" panose="020B0604020202020204" pitchFamily="34" charset="0"/>
              <a:buChar char="•"/>
            </a:pPr>
            <a:r>
              <a:rPr lang="pt-BR" sz="1200" dirty="0">
                <a:solidFill>
                  <a:srgbClr val="434343"/>
                </a:solidFill>
                <a:latin typeface="Open Sans" panose="020B0604020202020204"/>
              </a:rPr>
              <a:t>79,1% precisaram de suporte ventilatório; 20,9% não precisaram</a:t>
            </a:r>
          </a:p>
          <a:p>
            <a:pPr marL="742950" lvl="1" indent="-285750">
              <a:buFont typeface="Arial" panose="020B0604020202020204" pitchFamily="34" charset="0"/>
              <a:buChar char="•"/>
            </a:pPr>
            <a:r>
              <a:rPr lang="pt-BR" sz="1200" dirty="0">
                <a:solidFill>
                  <a:srgbClr val="434343"/>
                </a:solidFill>
                <a:latin typeface="Open Sans" panose="020B0604020202020204"/>
              </a:rPr>
              <a:t>Do total, 59,4% utilizou suporte não invasivo</a:t>
            </a:r>
          </a:p>
          <a:p>
            <a:pPr marL="742950" lvl="1" indent="-285750">
              <a:buFont typeface="Arial" panose="020B0604020202020204" pitchFamily="34" charset="0"/>
              <a:buChar char="•"/>
            </a:pPr>
            <a:r>
              <a:rPr lang="pt-BR" sz="1200" dirty="0">
                <a:solidFill>
                  <a:srgbClr val="434343"/>
                </a:solidFill>
                <a:latin typeface="Open Sans" panose="020B0604020202020204"/>
              </a:rPr>
              <a:t>19,7% utilizou suporte invasivo (intubação)</a:t>
            </a:r>
          </a:p>
          <a:p>
            <a:pPr marL="285750" indent="-285750">
              <a:buFont typeface="Arial" panose="020B0604020202020204" pitchFamily="34" charset="0"/>
              <a:buChar char="•"/>
            </a:pPr>
            <a:r>
              <a:rPr lang="pt-BR" sz="1200" dirty="0">
                <a:solidFill>
                  <a:srgbClr val="434343"/>
                </a:solidFill>
                <a:latin typeface="Open Sans" panose="020B0604020202020204"/>
              </a:rPr>
              <a:t>0,01% tiveram Parainfluenza 1, 2, 3 ou 4</a:t>
            </a:r>
          </a:p>
          <a:p>
            <a:pPr marL="285750" indent="-285750">
              <a:buFont typeface="Arial" panose="020B0604020202020204" pitchFamily="34" charset="0"/>
              <a:buChar char="•"/>
            </a:pPr>
            <a:r>
              <a:rPr lang="pt-BR" sz="1200" dirty="0">
                <a:solidFill>
                  <a:srgbClr val="434343"/>
                </a:solidFill>
                <a:latin typeface="Open Sans" panose="020B0604020202020204"/>
              </a:rPr>
              <a:t>Menos de 0,2% contraíram </a:t>
            </a:r>
            <a:r>
              <a:rPr lang="pt-BR" sz="1200" dirty="0" err="1">
                <a:solidFill>
                  <a:srgbClr val="434343"/>
                </a:solidFill>
                <a:latin typeface="Open Sans" panose="020B0604020202020204"/>
              </a:rPr>
              <a:t>Adenovirus</a:t>
            </a:r>
            <a:r>
              <a:rPr lang="pt-BR" sz="1200" dirty="0">
                <a:solidFill>
                  <a:srgbClr val="434343"/>
                </a:solidFill>
                <a:latin typeface="Open Sans" panose="020B0604020202020204"/>
              </a:rPr>
              <a:t>, VSR, </a:t>
            </a:r>
            <a:r>
              <a:rPr lang="pt-BR" sz="1200" dirty="0" err="1">
                <a:solidFill>
                  <a:srgbClr val="434343"/>
                </a:solidFill>
                <a:latin typeface="Open Sans" panose="020B0604020202020204"/>
              </a:rPr>
              <a:t>Bocavírus</a:t>
            </a:r>
            <a:r>
              <a:rPr lang="pt-BR" sz="1200" dirty="0">
                <a:solidFill>
                  <a:srgbClr val="434343"/>
                </a:solidFill>
                <a:latin typeface="Open Sans" panose="020B0604020202020204"/>
              </a:rPr>
              <a:t>, Rinovírus, </a:t>
            </a:r>
            <a:r>
              <a:rPr lang="pt-BR" sz="1200" dirty="0" err="1">
                <a:solidFill>
                  <a:srgbClr val="434343"/>
                </a:solidFill>
                <a:latin typeface="Open Sans" panose="020B0604020202020204"/>
              </a:rPr>
              <a:t>Metapneumovírus</a:t>
            </a:r>
            <a:r>
              <a:rPr lang="pt-BR" sz="1200" dirty="0">
                <a:solidFill>
                  <a:srgbClr val="434343"/>
                </a:solidFill>
                <a:latin typeface="Open Sans" panose="020B0604020202020204"/>
              </a:rPr>
              <a:t> ou Influenza</a:t>
            </a:r>
          </a:p>
          <a:p>
            <a:pPr marL="285750" indent="-285750">
              <a:buFont typeface="Arial" panose="020B0604020202020204" pitchFamily="34" charset="0"/>
              <a:buChar char="•"/>
            </a:pPr>
            <a:r>
              <a:rPr lang="pt-BR" sz="1200" dirty="0">
                <a:solidFill>
                  <a:srgbClr val="434343"/>
                </a:solidFill>
                <a:latin typeface="Open Sans" panose="020B0604020202020204"/>
              </a:rPr>
              <a:t>58,9% tiveram exame de Sars-CoV-2 positivo</a:t>
            </a:r>
          </a:p>
          <a:p>
            <a:pPr marL="285750" indent="-285750">
              <a:buFont typeface="Arial" panose="020B0604020202020204" pitchFamily="34" charset="0"/>
              <a:buChar char="•"/>
            </a:pPr>
            <a:r>
              <a:rPr lang="pt-BR" sz="1200" dirty="0">
                <a:solidFill>
                  <a:srgbClr val="434343"/>
                </a:solidFill>
                <a:latin typeface="Open Sans" panose="020B0604020202020204"/>
              </a:rPr>
              <a:t>8,1% fizeram uso de antiviral para tratamento do problema</a:t>
            </a:r>
          </a:p>
          <a:p>
            <a:pPr marL="285750" indent="-285750">
              <a:buFont typeface="Arial" panose="020B0604020202020204" pitchFamily="34" charset="0"/>
              <a:buChar char="•"/>
            </a:pPr>
            <a:endParaRPr lang="pt-BR" sz="1200" dirty="0">
              <a:solidFill>
                <a:srgbClr val="434343"/>
              </a:solidFill>
              <a:latin typeface="Open Sans" panose="020B0604020202020204"/>
            </a:endParaRPr>
          </a:p>
          <a:p>
            <a:pPr marL="285750" indent="-285750">
              <a:buFont typeface="Arial" panose="020B0604020202020204" pitchFamily="34" charset="0"/>
              <a:buChar char="•"/>
            </a:pPr>
            <a:endParaRPr lang="pt-BR" sz="1200" dirty="0">
              <a:solidFill>
                <a:srgbClr val="434343"/>
              </a:solidFill>
              <a:latin typeface="Open Sans" panose="020B0604020202020204"/>
            </a:endParaRPr>
          </a:p>
        </p:txBody>
      </p:sp>
      <p:pic>
        <p:nvPicPr>
          <p:cNvPr id="5" name="Imagem 4">
            <a:extLst>
              <a:ext uri="{FF2B5EF4-FFF2-40B4-BE49-F238E27FC236}">
                <a16:creationId xmlns:a16="http://schemas.microsoft.com/office/drawing/2014/main" id="{AFEFC689-14AC-44EC-8DC1-AE2D843281F5}"/>
              </a:ext>
            </a:extLst>
          </p:cNvPr>
          <p:cNvPicPr>
            <a:picLocks noChangeAspect="1"/>
          </p:cNvPicPr>
          <p:nvPr/>
        </p:nvPicPr>
        <p:blipFill rotWithShape="1">
          <a:blip r:embed="rId4">
            <a:extLst>
              <a:ext uri="{28A0092B-C50C-407E-A947-70E740481C1C}">
                <a14:useLocalDpi xmlns:a14="http://schemas.microsoft.com/office/drawing/2010/main" val="0"/>
              </a:ext>
            </a:extLst>
          </a:blip>
          <a:srcRect l="10876" t="8951" r="50252" b="12620"/>
          <a:stretch/>
        </p:blipFill>
        <p:spPr>
          <a:xfrm>
            <a:off x="9965793" y="1341790"/>
            <a:ext cx="2219638" cy="2519010"/>
          </a:xfrm>
          <a:prstGeom prst="rect">
            <a:avLst/>
          </a:prstGeom>
        </p:spPr>
      </p:pic>
      <p:sp>
        <p:nvSpPr>
          <p:cNvPr id="24" name="Retângulo 23">
            <a:extLst>
              <a:ext uri="{FF2B5EF4-FFF2-40B4-BE49-F238E27FC236}">
                <a16:creationId xmlns:a16="http://schemas.microsoft.com/office/drawing/2014/main" id="{715D22B8-9900-42D0-9E8B-2E0B3A5C25DD}"/>
              </a:ext>
            </a:extLst>
          </p:cNvPr>
          <p:cNvSpPr/>
          <p:nvPr/>
        </p:nvSpPr>
        <p:spPr>
          <a:xfrm>
            <a:off x="2916195" y="4249891"/>
            <a:ext cx="9269236" cy="802399"/>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b="1" dirty="0">
              <a:solidFill>
                <a:srgbClr val="434343"/>
              </a:solidFill>
              <a:latin typeface="Open Sans" panose="020B0604020202020204"/>
            </a:endParaRPr>
          </a:p>
        </p:txBody>
      </p:sp>
      <p:sp>
        <p:nvSpPr>
          <p:cNvPr id="27" name="CaixaDeTexto 26">
            <a:extLst>
              <a:ext uri="{FF2B5EF4-FFF2-40B4-BE49-F238E27FC236}">
                <a16:creationId xmlns:a16="http://schemas.microsoft.com/office/drawing/2014/main" id="{B7190B78-B1A4-44FF-93A4-76E4B7B550BB}"/>
              </a:ext>
            </a:extLst>
          </p:cNvPr>
          <p:cNvSpPr txBox="1"/>
          <p:nvPr/>
        </p:nvSpPr>
        <p:spPr>
          <a:xfrm>
            <a:off x="2966305" y="4306084"/>
            <a:ext cx="9106442" cy="677108"/>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b="1" dirty="0">
                <a:solidFill>
                  <a:srgbClr val="434343"/>
                </a:solidFill>
                <a:latin typeface="Open Sans" panose="020B0604020202020204"/>
              </a:rPr>
              <a:t>O que se leva da análise</a:t>
            </a:r>
          </a:p>
          <a:p>
            <a:r>
              <a:rPr lang="pt-BR" sz="1200" dirty="0">
                <a:solidFill>
                  <a:srgbClr val="434343"/>
                </a:solidFill>
                <a:latin typeface="Open Sans" panose="020B0604020202020204"/>
              </a:rPr>
              <a:t>A COVID-19 é o vírus mais predominante na causa de SRAG. Os casos de SRAG por causa desconhecida são curiosos. Muitos pacientes precisaram de suporte ventilatório, seja invasivo ou não-invasivo.</a:t>
            </a:r>
            <a:endParaRPr lang="pt-BR" sz="1400" dirty="0">
              <a:solidFill>
                <a:srgbClr val="434343"/>
              </a:solidFill>
              <a:latin typeface="Open Sans" panose="020B0604020202020204"/>
            </a:endParaRPr>
          </a:p>
        </p:txBody>
      </p:sp>
      <p:sp>
        <p:nvSpPr>
          <p:cNvPr id="31" name="Google Shape;115;p18">
            <a:extLst>
              <a:ext uri="{FF2B5EF4-FFF2-40B4-BE49-F238E27FC236}">
                <a16:creationId xmlns:a16="http://schemas.microsoft.com/office/drawing/2014/main" id="{06C18E27-AD79-4928-93E9-D8D8832C4930}"/>
              </a:ext>
            </a:extLst>
          </p:cNvPr>
          <p:cNvSpPr txBox="1"/>
          <p:nvPr/>
        </p:nvSpPr>
        <p:spPr>
          <a:xfrm>
            <a:off x="132297" y="2570018"/>
            <a:ext cx="2281061" cy="3109911"/>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Doença e diagnóstico</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171450" lvl="0" indent="-171450">
              <a:buFont typeface="Arial" panose="020B0604020202020204" pitchFamily="34" charset="0"/>
              <a:buChar char="•"/>
            </a:pPr>
            <a:r>
              <a:rPr lang="pt-BR" sz="1200" dirty="0">
                <a:latin typeface="Open Sans"/>
                <a:ea typeface="Open Sans"/>
                <a:cs typeface="Open Sans"/>
                <a:sym typeface="Open Sans"/>
              </a:rPr>
              <a:t>Diagnóstico final</a:t>
            </a:r>
          </a:p>
          <a:p>
            <a:pPr marL="171450" lvl="0" indent="-171450">
              <a:buFont typeface="Arial" panose="020B0604020202020204" pitchFamily="34" charset="0"/>
              <a:buChar char="•"/>
            </a:pPr>
            <a:r>
              <a:rPr lang="pt-BR" sz="1200" dirty="0">
                <a:latin typeface="Open Sans"/>
                <a:ea typeface="Open Sans"/>
                <a:cs typeface="Open Sans"/>
                <a:sym typeface="Open Sans"/>
              </a:rPr>
              <a:t>Internação em UTI</a:t>
            </a:r>
          </a:p>
          <a:p>
            <a:pPr marL="171450" lvl="0" indent="-171450">
              <a:buFont typeface="Arial" panose="020B0604020202020204" pitchFamily="34" charset="0"/>
              <a:buChar char="•"/>
            </a:pPr>
            <a:r>
              <a:rPr lang="pt-BR" sz="1200" dirty="0">
                <a:latin typeface="Open Sans"/>
                <a:ea typeface="Open Sans"/>
                <a:cs typeface="Open Sans"/>
                <a:sym typeface="Open Sans"/>
              </a:rPr>
              <a:t>Utilizou suporte ventilatório</a:t>
            </a:r>
          </a:p>
          <a:p>
            <a:pPr marL="171450" lvl="0" indent="-171450">
              <a:buFont typeface="Arial" panose="020B0604020202020204" pitchFamily="34" charset="0"/>
              <a:buChar char="•"/>
            </a:pPr>
            <a:r>
              <a:rPr lang="pt-BR" sz="1200" dirty="0">
                <a:latin typeface="Open Sans"/>
                <a:ea typeface="Open Sans"/>
                <a:cs typeface="Open Sans"/>
                <a:sym typeface="Open Sans"/>
              </a:rPr>
              <a:t>Diagnóstico para Parainfluenza 1, 2, 3 e 4</a:t>
            </a:r>
          </a:p>
          <a:p>
            <a:pPr marL="171450" lvl="0" indent="-171450">
              <a:buFont typeface="Arial" panose="020B0604020202020204" pitchFamily="34" charset="0"/>
              <a:buChar char="•"/>
            </a:pPr>
            <a:r>
              <a:rPr lang="pt-BR" sz="1200" dirty="0">
                <a:latin typeface="Open Sans"/>
                <a:ea typeface="Open Sans"/>
                <a:cs typeface="Open Sans"/>
                <a:sym typeface="Open Sans"/>
              </a:rPr>
              <a:t>Diagnóstico adenovírus</a:t>
            </a:r>
          </a:p>
          <a:p>
            <a:pPr marL="171450" lvl="0" indent="-171450">
              <a:buFont typeface="Arial" panose="020B0604020202020204" pitchFamily="34" charset="0"/>
              <a:buChar char="•"/>
            </a:pPr>
            <a:r>
              <a:rPr lang="pt-BR" sz="1200" dirty="0">
                <a:latin typeface="Open Sans"/>
                <a:ea typeface="Open Sans"/>
                <a:cs typeface="Open Sans"/>
                <a:sym typeface="Open Sans"/>
              </a:rPr>
              <a:t>Diagnóstico influenza</a:t>
            </a:r>
          </a:p>
          <a:p>
            <a:pPr marL="171450" lvl="0" indent="-171450">
              <a:buFont typeface="Arial" panose="020B0604020202020204" pitchFamily="34" charset="0"/>
              <a:buChar char="•"/>
            </a:pPr>
            <a:r>
              <a:rPr lang="pt-BR" sz="1200" dirty="0">
                <a:latin typeface="Open Sans"/>
                <a:ea typeface="Open Sans"/>
                <a:cs typeface="Open Sans"/>
                <a:sym typeface="Open Sans"/>
              </a:rPr>
              <a:t>Diagnóstico para VSR</a:t>
            </a:r>
          </a:p>
          <a:p>
            <a:pPr marL="171450" indent="-171450">
              <a:buFont typeface="Arial" panose="020B0604020202020204" pitchFamily="34" charset="0"/>
              <a:buChar char="•"/>
            </a:pPr>
            <a:r>
              <a:rPr lang="pt-BR" sz="1200" dirty="0">
                <a:latin typeface="Open Sans"/>
                <a:ea typeface="Open Sans"/>
                <a:cs typeface="Open Sans"/>
                <a:sym typeface="Open Sans"/>
              </a:rPr>
              <a:t>Diagnóstico para </a:t>
            </a:r>
            <a:r>
              <a:rPr lang="pt-BR" sz="1200" dirty="0" err="1">
                <a:latin typeface="Open Sans"/>
                <a:ea typeface="Open Sans"/>
                <a:cs typeface="Open Sans"/>
                <a:sym typeface="Open Sans"/>
              </a:rPr>
              <a:t>Bocavírus</a:t>
            </a:r>
            <a:endParaRPr lang="pt-BR" sz="1200" dirty="0">
              <a:latin typeface="Open Sans"/>
              <a:ea typeface="Open Sans"/>
              <a:cs typeface="Open Sans"/>
              <a:sym typeface="Open Sans"/>
            </a:endParaRPr>
          </a:p>
          <a:p>
            <a:pPr marL="171450" indent="-171450">
              <a:buFont typeface="Arial" panose="020B0604020202020204" pitchFamily="34" charset="0"/>
              <a:buChar char="•"/>
            </a:pPr>
            <a:r>
              <a:rPr lang="pt-BR" sz="1200" dirty="0">
                <a:latin typeface="Open Sans"/>
                <a:ea typeface="Open Sans"/>
                <a:cs typeface="Open Sans"/>
                <a:sym typeface="Open Sans"/>
              </a:rPr>
              <a:t>Diagnóstico para Rinovírus</a:t>
            </a:r>
          </a:p>
          <a:p>
            <a:pPr marL="171450" indent="-171450">
              <a:buFont typeface="Arial" panose="020B0604020202020204" pitchFamily="34" charset="0"/>
              <a:buChar char="•"/>
            </a:pPr>
            <a:r>
              <a:rPr lang="pt-BR" sz="1200" dirty="0">
                <a:latin typeface="Open Sans"/>
                <a:ea typeface="Open Sans"/>
                <a:cs typeface="Open Sans"/>
                <a:sym typeface="Open Sans"/>
              </a:rPr>
              <a:t>Diagnóstico para </a:t>
            </a:r>
            <a:r>
              <a:rPr lang="pt-BR" sz="1200" dirty="0" err="1">
                <a:latin typeface="Open Sans"/>
                <a:ea typeface="Open Sans"/>
                <a:cs typeface="Open Sans"/>
                <a:sym typeface="Open Sans"/>
              </a:rPr>
              <a:t>Metapneumovírus</a:t>
            </a:r>
            <a:endParaRPr lang="pt-BR" sz="1200" dirty="0">
              <a:latin typeface="Open Sans"/>
              <a:ea typeface="Open Sans"/>
              <a:cs typeface="Open Sans"/>
              <a:sym typeface="Open Sans"/>
            </a:endParaRPr>
          </a:p>
          <a:p>
            <a:pPr marL="171450" indent="-171450">
              <a:buFont typeface="Arial" panose="020B0604020202020204" pitchFamily="34" charset="0"/>
              <a:buChar char="•"/>
            </a:pPr>
            <a:r>
              <a:rPr lang="pt-BR" sz="1200" dirty="0">
                <a:latin typeface="Open Sans"/>
                <a:ea typeface="Open Sans"/>
                <a:cs typeface="Open Sans"/>
                <a:sym typeface="Open Sans"/>
              </a:rPr>
              <a:t>Diagnóstico para Sars-CoV-2</a:t>
            </a:r>
          </a:p>
          <a:p>
            <a:pPr marL="171450" lvl="0" indent="-171450">
              <a:buFont typeface="Arial" panose="020B0604020202020204" pitchFamily="34" charset="0"/>
              <a:buChar char="•"/>
            </a:pPr>
            <a:r>
              <a:rPr lang="pt-BR" sz="1200" dirty="0">
                <a:latin typeface="Open Sans"/>
                <a:ea typeface="Open Sans"/>
                <a:cs typeface="Open Sans"/>
                <a:sym typeface="Open Sans"/>
              </a:rPr>
              <a:t>Utilizou Antiviral</a:t>
            </a:r>
          </a:p>
          <a:p>
            <a:pPr marL="171450" lvl="0" indent="-171450">
              <a:buFont typeface="Arial" panose="020B0604020202020204" pitchFamily="34" charset="0"/>
              <a:buChar char="•"/>
            </a:pPr>
            <a:endParaRPr lang="pt-BR" sz="1200" dirty="0">
              <a:solidFill>
                <a:srgbClr val="434343"/>
              </a:solidFill>
              <a:latin typeface="Open Sans"/>
              <a:ea typeface="Open Sans"/>
              <a:cs typeface="Open Sans"/>
              <a:sym typeface="Open Sans"/>
            </a:endParaRPr>
          </a:p>
          <a:p>
            <a:pPr lvl="0"/>
            <a:endParaRPr lang="pt-BR" dirty="0">
              <a:solidFill>
                <a:schemeClr val="dk1"/>
              </a:solidFill>
              <a:latin typeface="Open Sans" panose="020B0604020202020204"/>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grpSp>
        <p:nvGrpSpPr>
          <p:cNvPr id="34" name="Agrupar 33">
            <a:extLst>
              <a:ext uri="{FF2B5EF4-FFF2-40B4-BE49-F238E27FC236}">
                <a16:creationId xmlns:a16="http://schemas.microsoft.com/office/drawing/2014/main" id="{BFD2504A-32D1-41FD-966A-22E4D529C879}"/>
              </a:ext>
            </a:extLst>
          </p:cNvPr>
          <p:cNvGrpSpPr/>
          <p:nvPr/>
        </p:nvGrpSpPr>
        <p:grpSpPr>
          <a:xfrm>
            <a:off x="632715" y="1207866"/>
            <a:ext cx="1119809" cy="1119809"/>
            <a:chOff x="8178608" y="1998859"/>
            <a:chExt cx="1119809" cy="1119809"/>
          </a:xfrm>
        </p:grpSpPr>
        <p:sp>
          <p:nvSpPr>
            <p:cNvPr id="35" name="Elipse 34">
              <a:extLst>
                <a:ext uri="{FF2B5EF4-FFF2-40B4-BE49-F238E27FC236}">
                  <a16:creationId xmlns:a16="http://schemas.microsoft.com/office/drawing/2014/main" id="{F396F87E-21C9-4EBA-9916-7EEE862B4047}"/>
                </a:ext>
              </a:extLst>
            </p:cNvPr>
            <p:cNvSpPr/>
            <p:nvPr/>
          </p:nvSpPr>
          <p:spPr>
            <a:xfrm>
              <a:off x="8178608" y="1998859"/>
              <a:ext cx="1119809" cy="1119809"/>
            </a:xfrm>
            <a:prstGeom prst="ellipse">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36" name="Imagem 35">
              <a:extLst>
                <a:ext uri="{FF2B5EF4-FFF2-40B4-BE49-F238E27FC236}">
                  <a16:creationId xmlns:a16="http://schemas.microsoft.com/office/drawing/2014/main" id="{3E682A19-8ACE-47BF-B0DA-CB8410347FD7}"/>
                </a:ext>
              </a:extLst>
            </p:cNvPr>
            <p:cNvPicPr>
              <a:picLocks noChangeAspect="1"/>
            </p:cNvPicPr>
            <p:nvPr/>
          </p:nvPicPr>
          <p:blipFill>
            <a:blip r:embed="rId5">
              <a:biLevel thresh="50000"/>
              <a:extLst>
                <a:ext uri="{28A0092B-C50C-407E-A947-70E740481C1C}">
                  <a14:useLocalDpi xmlns:a14="http://schemas.microsoft.com/office/drawing/2010/main" val="0"/>
                </a:ext>
              </a:extLst>
            </a:blip>
            <a:stretch>
              <a:fillRect/>
            </a:stretch>
          </p:blipFill>
          <p:spPr>
            <a:xfrm>
              <a:off x="8300502" y="2120660"/>
              <a:ext cx="849891" cy="849891"/>
            </a:xfrm>
            <a:prstGeom prst="rect">
              <a:avLst/>
            </a:prstGeom>
          </p:spPr>
        </p:pic>
      </p:grpSp>
    </p:spTree>
    <p:extLst>
      <p:ext uri="{BB962C8B-B14F-4D97-AF65-F5344CB8AC3E}">
        <p14:creationId xmlns:p14="http://schemas.microsoft.com/office/powerpoint/2010/main" val="30787787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tângulo 27">
            <a:extLst>
              <a:ext uri="{FF2B5EF4-FFF2-40B4-BE49-F238E27FC236}">
                <a16:creationId xmlns:a16="http://schemas.microsoft.com/office/drawing/2014/main" id="{00450E5B-1604-4B6E-82FB-F7CB39A4F237}"/>
              </a:ext>
            </a:extLst>
          </p:cNvPr>
          <p:cNvSpPr/>
          <p:nvPr/>
        </p:nvSpPr>
        <p:spPr>
          <a:xfrm>
            <a:off x="6880086" y="2986091"/>
            <a:ext cx="5311913" cy="802399"/>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b="1" dirty="0">
              <a:solidFill>
                <a:srgbClr val="434343"/>
              </a:solidFill>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61900" y="379620"/>
            <a:ext cx="370184"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56625" y="473649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CFD695E7-181C-46B2-911D-897ECEF89B0F}"/>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6" name="Imagem 15"/>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4" name="Title Placeholder 1">
            <a:extLst>
              <a:ext uri="{FF2B5EF4-FFF2-40B4-BE49-F238E27FC236}">
                <a16:creationId xmlns:a16="http://schemas.microsoft.com/office/drawing/2014/main" id="{03DF5893-B45C-4239-B00F-9807B0C9ADC7}"/>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4.ii. </a:t>
            </a:r>
            <a:r>
              <a:rPr lang="en-US" dirty="0" err="1">
                <a:solidFill>
                  <a:srgbClr val="434343"/>
                </a:solidFill>
                <a:latin typeface="Open Sans" panose="020B0604020202020204" charset="0"/>
                <a:ea typeface="Open Sans" panose="020B0604020202020204" charset="0"/>
                <a:cs typeface="Open Sans" panose="020B0604020202020204" charset="0"/>
              </a:rPr>
              <a:t>Raio</a:t>
            </a:r>
            <a:r>
              <a:rPr lang="en-US" dirty="0">
                <a:solidFill>
                  <a:srgbClr val="434343"/>
                </a:solidFill>
                <a:latin typeface="Open Sans" panose="020B0604020202020204" charset="0"/>
                <a:ea typeface="Open Sans" panose="020B0604020202020204" charset="0"/>
                <a:cs typeface="Open Sans" panose="020B0604020202020204" charset="0"/>
              </a:rPr>
              <a:t>-X da Base</a:t>
            </a:r>
          </a:p>
          <a:p>
            <a:r>
              <a:rPr lang="en-US" sz="1100" dirty="0">
                <a:solidFill>
                  <a:srgbClr val="6ADBD9"/>
                </a:solidFill>
                <a:latin typeface="Open Sans" panose="020B0604020202020204" charset="0"/>
                <a:ea typeface="Open Sans" panose="020B0604020202020204" charset="0"/>
                <a:cs typeface="Open Sans" panose="020B0604020202020204" charset="0"/>
              </a:rPr>
              <a:t>ANÁLISE EXPLORATÓRIA | </a:t>
            </a:r>
            <a:r>
              <a:rPr lang="en-US" sz="1100" dirty="0">
                <a:solidFill>
                  <a:srgbClr val="434343"/>
                </a:solidFill>
                <a:latin typeface="Open Sans" panose="020B0604020202020204" charset="0"/>
                <a:ea typeface="Open Sans" panose="020B0604020202020204" charset="0"/>
                <a:cs typeface="Open Sans" panose="020B0604020202020204" charset="0"/>
              </a:rPr>
              <a:t>UNIVARIADA</a:t>
            </a:r>
          </a:p>
        </p:txBody>
      </p:sp>
      <p:cxnSp>
        <p:nvCxnSpPr>
          <p:cNvPr id="4" name="Conector reto 3">
            <a:extLst>
              <a:ext uri="{FF2B5EF4-FFF2-40B4-BE49-F238E27FC236}">
                <a16:creationId xmlns:a16="http://schemas.microsoft.com/office/drawing/2014/main" id="{1BB4EE51-DE00-453E-9695-401F0F716ACA}"/>
              </a:ext>
            </a:extLst>
          </p:cNvPr>
          <p:cNvCxnSpPr>
            <a:cxnSpLocks/>
          </p:cNvCxnSpPr>
          <p:nvPr/>
        </p:nvCxnSpPr>
        <p:spPr>
          <a:xfrm>
            <a:off x="2569831" y="1225678"/>
            <a:ext cx="0" cy="4454251"/>
          </a:xfrm>
          <a:prstGeom prst="line">
            <a:avLst/>
          </a:prstGeom>
          <a:ln>
            <a:solidFill>
              <a:srgbClr val="6ADBD9"/>
            </a:solidFill>
          </a:ln>
        </p:spPr>
        <p:style>
          <a:lnRef idx="1">
            <a:schemeClr val="accent1"/>
          </a:lnRef>
          <a:fillRef idx="0">
            <a:schemeClr val="accent1"/>
          </a:fillRef>
          <a:effectRef idx="0">
            <a:schemeClr val="accent1"/>
          </a:effectRef>
          <a:fontRef idx="minor">
            <a:schemeClr val="tx1"/>
          </a:fontRef>
        </p:style>
      </p:cxnSp>
      <p:sp>
        <p:nvSpPr>
          <p:cNvPr id="21" name="Elipse 20">
            <a:extLst>
              <a:ext uri="{FF2B5EF4-FFF2-40B4-BE49-F238E27FC236}">
                <a16:creationId xmlns:a16="http://schemas.microsoft.com/office/drawing/2014/main" id="{260B637D-1295-4132-B47C-E16E0D824AF6}"/>
              </a:ext>
            </a:extLst>
          </p:cNvPr>
          <p:cNvSpPr/>
          <p:nvPr/>
        </p:nvSpPr>
        <p:spPr>
          <a:xfrm>
            <a:off x="660168" y="1272638"/>
            <a:ext cx="1119809" cy="1119809"/>
          </a:xfrm>
          <a:prstGeom prst="ellipse">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2" name="Google Shape;115;p18">
            <a:extLst>
              <a:ext uri="{FF2B5EF4-FFF2-40B4-BE49-F238E27FC236}">
                <a16:creationId xmlns:a16="http://schemas.microsoft.com/office/drawing/2014/main" id="{AF244C6C-B09E-4B2B-AA05-4A994A2D4928}"/>
              </a:ext>
            </a:extLst>
          </p:cNvPr>
          <p:cNvSpPr txBox="1"/>
          <p:nvPr/>
        </p:nvSpPr>
        <p:spPr>
          <a:xfrm>
            <a:off x="236345" y="2705380"/>
            <a:ext cx="2318676" cy="2198703"/>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Variável alvo (EVOLUCAO)</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171450" lvl="0" indent="-171450">
              <a:buFont typeface="Arial" panose="020B0604020202020204" pitchFamily="34" charset="0"/>
              <a:buChar char="•"/>
            </a:pPr>
            <a:r>
              <a:rPr lang="pt-BR" sz="1200" dirty="0">
                <a:solidFill>
                  <a:srgbClr val="434343"/>
                </a:solidFill>
                <a:latin typeface="Open Sans"/>
                <a:ea typeface="Open Sans"/>
                <a:cs typeface="Open Sans"/>
                <a:sym typeface="Open Sans"/>
              </a:rPr>
              <a:t>1 – Óbito</a:t>
            </a:r>
          </a:p>
          <a:p>
            <a:pPr marL="171450" lvl="0" indent="-171450">
              <a:buFont typeface="Arial" panose="020B0604020202020204" pitchFamily="34" charset="0"/>
              <a:buChar char="•"/>
            </a:pPr>
            <a:r>
              <a:rPr lang="pt-BR" sz="1200" dirty="0">
                <a:solidFill>
                  <a:srgbClr val="434343"/>
                </a:solidFill>
                <a:latin typeface="Open Sans"/>
                <a:ea typeface="Open Sans"/>
                <a:cs typeface="Open Sans"/>
                <a:sym typeface="Open Sans"/>
              </a:rPr>
              <a:t>0 – Alta por cura</a:t>
            </a:r>
          </a:p>
          <a:p>
            <a:pPr lvl="0"/>
            <a:endParaRPr lang="pt-BR" dirty="0">
              <a:solidFill>
                <a:schemeClr val="dk1"/>
              </a:solidFill>
              <a:latin typeface="Open Sans" panose="020B0604020202020204"/>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pic>
        <p:nvPicPr>
          <p:cNvPr id="23" name="Imagem 22">
            <a:extLst>
              <a:ext uri="{FF2B5EF4-FFF2-40B4-BE49-F238E27FC236}">
                <a16:creationId xmlns:a16="http://schemas.microsoft.com/office/drawing/2014/main" id="{B231AE16-9540-469B-A9CD-C7D643A272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139" y="1437609"/>
            <a:ext cx="789866" cy="789866"/>
          </a:xfrm>
          <a:prstGeom prst="rect">
            <a:avLst/>
          </a:prstGeom>
        </p:spPr>
      </p:pic>
      <p:graphicFrame>
        <p:nvGraphicFramePr>
          <p:cNvPr id="25" name="Gráfico 24">
            <a:extLst>
              <a:ext uri="{FF2B5EF4-FFF2-40B4-BE49-F238E27FC236}">
                <a16:creationId xmlns:a16="http://schemas.microsoft.com/office/drawing/2014/main" id="{EE14337A-1689-481F-920A-2A696712B3C7}"/>
              </a:ext>
            </a:extLst>
          </p:cNvPr>
          <p:cNvGraphicFramePr/>
          <p:nvPr>
            <p:extLst>
              <p:ext uri="{D42A27DB-BD31-4B8C-83A1-F6EECF244321}">
                <p14:modId xmlns:p14="http://schemas.microsoft.com/office/powerpoint/2010/main" val="33773642"/>
              </p:ext>
            </p:extLst>
          </p:nvPr>
        </p:nvGraphicFramePr>
        <p:xfrm>
          <a:off x="2693334" y="1482366"/>
          <a:ext cx="5115634" cy="3500826"/>
        </p:xfrm>
        <a:graphic>
          <a:graphicData uri="http://schemas.openxmlformats.org/drawingml/2006/chart">
            <c:chart xmlns:c="http://schemas.openxmlformats.org/drawingml/2006/chart" xmlns:r="http://schemas.openxmlformats.org/officeDocument/2006/relationships" r:id="rId5"/>
          </a:graphicData>
        </a:graphic>
      </p:graphicFrame>
      <p:sp>
        <p:nvSpPr>
          <p:cNvPr id="26" name="CaixaDeTexto 25">
            <a:extLst>
              <a:ext uri="{FF2B5EF4-FFF2-40B4-BE49-F238E27FC236}">
                <a16:creationId xmlns:a16="http://schemas.microsoft.com/office/drawing/2014/main" id="{76640DEA-89A8-414E-9B45-85BD2B9EE971}"/>
              </a:ext>
            </a:extLst>
          </p:cNvPr>
          <p:cNvSpPr txBox="1"/>
          <p:nvPr/>
        </p:nvSpPr>
        <p:spPr>
          <a:xfrm>
            <a:off x="6880087" y="3125680"/>
            <a:ext cx="5311913" cy="523220"/>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b="1" dirty="0">
                <a:solidFill>
                  <a:srgbClr val="434343"/>
                </a:solidFill>
                <a:latin typeface="Open Sans" panose="020B0604020202020204"/>
              </a:rPr>
              <a:t>31,7% dos pacientes </a:t>
            </a:r>
            <a:r>
              <a:rPr lang="pt-BR" sz="1400" dirty="0">
                <a:solidFill>
                  <a:srgbClr val="434343"/>
                </a:solidFill>
                <a:latin typeface="Open Sans" panose="020B0604020202020204"/>
              </a:rPr>
              <a:t>que deram entrada em unidades controladas pelo SUS com </a:t>
            </a:r>
            <a:r>
              <a:rPr lang="pt-BR" sz="1400" b="1" dirty="0">
                <a:solidFill>
                  <a:srgbClr val="434343"/>
                </a:solidFill>
                <a:latin typeface="Open Sans" panose="020B0604020202020204"/>
              </a:rPr>
              <a:t>SRAG</a:t>
            </a:r>
            <a:r>
              <a:rPr lang="pt-BR" sz="1400" dirty="0">
                <a:solidFill>
                  <a:srgbClr val="434343"/>
                </a:solidFill>
                <a:latin typeface="Open Sans" panose="020B0604020202020204"/>
              </a:rPr>
              <a:t> foram a óbito</a:t>
            </a:r>
          </a:p>
        </p:txBody>
      </p:sp>
    </p:spTree>
    <p:extLst>
      <p:ext uri="{BB962C8B-B14F-4D97-AF65-F5344CB8AC3E}">
        <p14:creationId xmlns:p14="http://schemas.microsoft.com/office/powerpoint/2010/main" val="950475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ângulo 18">
            <a:extLst>
              <a:ext uri="{FF2B5EF4-FFF2-40B4-BE49-F238E27FC236}">
                <a16:creationId xmlns:a16="http://schemas.microsoft.com/office/drawing/2014/main" id="{E9B7DB0E-0ED4-4B8A-B017-263C1208B851}"/>
              </a:ext>
            </a:extLst>
          </p:cNvPr>
          <p:cNvSpPr/>
          <p:nvPr/>
        </p:nvSpPr>
        <p:spPr>
          <a:xfrm>
            <a:off x="0" y="1496126"/>
            <a:ext cx="6941127" cy="3680839"/>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17" name="Retângulo 16">
            <a:extLst>
              <a:ext uri="{FF2B5EF4-FFF2-40B4-BE49-F238E27FC236}">
                <a16:creationId xmlns:a16="http://schemas.microsoft.com/office/drawing/2014/main" id="{3E189AFF-67DF-4E4F-AE91-5E9881663E32}"/>
              </a:ext>
            </a:extLst>
          </p:cNvPr>
          <p:cNvSpPr/>
          <p:nvPr/>
        </p:nvSpPr>
        <p:spPr>
          <a:xfrm>
            <a:off x="0" y="1508197"/>
            <a:ext cx="6941127" cy="2246769"/>
          </a:xfrm>
          <a:prstGeom prst="rect">
            <a:avLst/>
          </a:prstGeom>
        </p:spPr>
        <p:txBody>
          <a:bodyPr wrap="square">
            <a:spAutoFit/>
          </a:bodyPr>
          <a:lstStyle/>
          <a:p>
            <a:pPr algn="just"/>
            <a:r>
              <a:rPr lang="pt-BR" sz="1400" b="1" dirty="0">
                <a:solidFill>
                  <a:srgbClr val="434343"/>
                </a:solidFill>
                <a:latin typeface="Open Sans" panose="020B0604020202020204" charset="0"/>
                <a:ea typeface="Open Sans" panose="020B0604020202020204" charset="0"/>
                <a:cs typeface="Open Sans" panose="020B0604020202020204" charset="0"/>
              </a:rPr>
              <a:t>Principais variáveis que explicam os óbitos</a:t>
            </a:r>
          </a:p>
          <a:p>
            <a:pPr algn="just"/>
            <a:endParaRPr lang="pt-BR" sz="1400" dirty="0">
              <a:solidFill>
                <a:srgbClr val="434343"/>
              </a:solidFill>
              <a:latin typeface="Open Sans" panose="020B0604020202020204" charset="0"/>
              <a:ea typeface="Open Sans" panose="020B0604020202020204" charset="0"/>
              <a:cs typeface="Open Sans" panose="020B0604020202020204" charset="0"/>
            </a:endParaRPr>
          </a:p>
          <a:p>
            <a:pPr algn="just"/>
            <a:endParaRPr lang="pt-BR" sz="1400" b="1" dirty="0">
              <a:solidFill>
                <a:srgbClr val="434343"/>
              </a:solidFill>
              <a:latin typeface="Open Sans" panose="020B0604020202020204" charset="0"/>
              <a:ea typeface="Open Sans" panose="020B0604020202020204" charset="0"/>
              <a:cs typeface="Open Sans" panose="020B0604020202020204" charset="0"/>
            </a:endParaRPr>
          </a:p>
          <a:p>
            <a:pPr algn="just"/>
            <a:endParaRPr lang="pt-BR" sz="1400" b="1" dirty="0">
              <a:solidFill>
                <a:srgbClr val="434343"/>
              </a:solidFill>
              <a:latin typeface="Open Sans" panose="020B0604020202020204" charset="0"/>
              <a:ea typeface="Open Sans" panose="020B0604020202020204" charset="0"/>
              <a:cs typeface="Open Sans" panose="020B0604020202020204" charset="0"/>
            </a:endParaRPr>
          </a:p>
          <a:p>
            <a:pPr algn="just"/>
            <a:endParaRPr lang="pt-BR" sz="1400" b="1" dirty="0">
              <a:solidFill>
                <a:srgbClr val="434343"/>
              </a:solidFill>
              <a:latin typeface="Open Sans" panose="020B0604020202020204" charset="0"/>
              <a:ea typeface="Open Sans" panose="020B0604020202020204" charset="0"/>
              <a:cs typeface="Open Sans" panose="020B0604020202020204" charset="0"/>
            </a:endParaRPr>
          </a:p>
          <a:p>
            <a:pPr algn="just"/>
            <a:endParaRPr lang="pt-BR" sz="1400" b="1" dirty="0">
              <a:solidFill>
                <a:srgbClr val="434343"/>
              </a:solidFill>
              <a:latin typeface="Open Sans" panose="020B0604020202020204" charset="0"/>
              <a:ea typeface="Open Sans" panose="020B0604020202020204" charset="0"/>
              <a:cs typeface="Open Sans" panose="020B0604020202020204" charset="0"/>
            </a:endParaRPr>
          </a:p>
          <a:p>
            <a:pPr algn="just"/>
            <a:endParaRPr lang="pt-BR" sz="1400" b="1" dirty="0">
              <a:solidFill>
                <a:srgbClr val="434343"/>
              </a:solidFill>
              <a:latin typeface="Open Sans" panose="020B0604020202020204" charset="0"/>
              <a:ea typeface="Open Sans" panose="020B0604020202020204" charset="0"/>
              <a:cs typeface="Open Sans" panose="020B0604020202020204" charset="0"/>
            </a:endParaRPr>
          </a:p>
          <a:p>
            <a:pPr algn="just"/>
            <a:endParaRPr lang="pt-BR" sz="1400" b="1" dirty="0">
              <a:solidFill>
                <a:srgbClr val="434343"/>
              </a:solidFill>
              <a:latin typeface="Open Sans" panose="020B0604020202020204" charset="0"/>
              <a:ea typeface="Open Sans" panose="020B0604020202020204" charset="0"/>
              <a:cs typeface="Open Sans" panose="020B0604020202020204" charset="0"/>
            </a:endParaRPr>
          </a:p>
          <a:p>
            <a:pPr algn="just"/>
            <a:endParaRPr lang="pt-BR" sz="1400" b="1" dirty="0">
              <a:solidFill>
                <a:srgbClr val="434343"/>
              </a:solidFill>
              <a:latin typeface="Open Sans" panose="020B0604020202020204" charset="0"/>
              <a:ea typeface="Open Sans" panose="020B0604020202020204" charset="0"/>
              <a:cs typeface="Open Sans" panose="020B0604020202020204" charset="0"/>
            </a:endParaRPr>
          </a:p>
          <a:p>
            <a:pPr algn="just"/>
            <a:endParaRPr lang="pt-BR" sz="1400" b="1" dirty="0">
              <a:solidFill>
                <a:srgbClr val="434343"/>
              </a:solidFill>
              <a:latin typeface="Open Sans" panose="020B0604020202020204" charset="0"/>
              <a:ea typeface="Open Sans" panose="020B0604020202020204" charset="0"/>
              <a:cs typeface="Open Sans" panose="020B0604020202020204" charset="0"/>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61900" y="379620"/>
            <a:ext cx="370184"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56625" y="473649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CFD695E7-181C-46B2-911D-897ECEF89B0F}"/>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6" name="Imagem 15"/>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4" name="Title Placeholder 1">
            <a:extLst>
              <a:ext uri="{FF2B5EF4-FFF2-40B4-BE49-F238E27FC236}">
                <a16:creationId xmlns:a16="http://schemas.microsoft.com/office/drawing/2014/main" id="{03DF5893-B45C-4239-B00F-9807B0C9ADC7}"/>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4.ii. </a:t>
            </a:r>
            <a:r>
              <a:rPr lang="en-US" dirty="0" err="1">
                <a:solidFill>
                  <a:srgbClr val="434343"/>
                </a:solidFill>
                <a:latin typeface="Open Sans" panose="020B0604020202020204" charset="0"/>
                <a:ea typeface="Open Sans" panose="020B0604020202020204" charset="0"/>
                <a:cs typeface="Open Sans" panose="020B0604020202020204" charset="0"/>
              </a:rPr>
              <a:t>Raio</a:t>
            </a:r>
            <a:r>
              <a:rPr lang="en-US" dirty="0">
                <a:solidFill>
                  <a:srgbClr val="434343"/>
                </a:solidFill>
                <a:latin typeface="Open Sans" panose="020B0604020202020204" charset="0"/>
                <a:ea typeface="Open Sans" panose="020B0604020202020204" charset="0"/>
                <a:cs typeface="Open Sans" panose="020B0604020202020204" charset="0"/>
              </a:rPr>
              <a:t>-X da Base</a:t>
            </a:r>
          </a:p>
          <a:p>
            <a:r>
              <a:rPr lang="en-US" sz="1100" dirty="0">
                <a:solidFill>
                  <a:srgbClr val="6ADBD9"/>
                </a:solidFill>
                <a:latin typeface="Open Sans" panose="020B0604020202020204" charset="0"/>
                <a:ea typeface="Open Sans" panose="020B0604020202020204" charset="0"/>
                <a:cs typeface="Open Sans" panose="020B0604020202020204" charset="0"/>
              </a:rPr>
              <a:t>ANÁLISE EXPLORATÓRIA | </a:t>
            </a:r>
            <a:r>
              <a:rPr lang="en-US" sz="1100" dirty="0">
                <a:solidFill>
                  <a:srgbClr val="434343"/>
                </a:solidFill>
                <a:latin typeface="Open Sans" panose="020B0604020202020204" charset="0"/>
                <a:ea typeface="Open Sans" panose="020B0604020202020204" charset="0"/>
                <a:cs typeface="Open Sans" panose="020B0604020202020204" charset="0"/>
              </a:rPr>
              <a:t>BIVARIADA</a:t>
            </a:r>
          </a:p>
        </p:txBody>
      </p:sp>
      <p:sp>
        <p:nvSpPr>
          <p:cNvPr id="26" name="Retângulo 25">
            <a:extLst>
              <a:ext uri="{FF2B5EF4-FFF2-40B4-BE49-F238E27FC236}">
                <a16:creationId xmlns:a16="http://schemas.microsoft.com/office/drawing/2014/main" id="{F83A8888-8B8F-4DF8-A0E8-7E85E5A9BAB4}"/>
              </a:ext>
            </a:extLst>
          </p:cNvPr>
          <p:cNvSpPr/>
          <p:nvPr/>
        </p:nvSpPr>
        <p:spPr>
          <a:xfrm>
            <a:off x="43609" y="5176966"/>
            <a:ext cx="6941127" cy="400110"/>
          </a:xfrm>
          <a:prstGeom prst="rect">
            <a:avLst/>
          </a:prstGeom>
        </p:spPr>
        <p:txBody>
          <a:bodyPr wrap="square">
            <a:spAutoFit/>
          </a:bodyPr>
          <a:lstStyle/>
          <a:p>
            <a:pPr algn="just"/>
            <a:r>
              <a:rPr lang="pt-BR" sz="1000" dirty="0">
                <a:solidFill>
                  <a:srgbClr val="434343"/>
                </a:solidFill>
                <a:latin typeface="Open Sans" panose="020B0604020202020204" charset="0"/>
                <a:ea typeface="Open Sans" panose="020B0604020202020204" charset="0"/>
                <a:cs typeface="Open Sans" panose="020B0604020202020204" charset="0"/>
              </a:rPr>
              <a:t>Podemos interpretar que as informações acima não podem faltar no prontuário do paciente. Saber dos sintomas e das comorbidades pode auxiliar na velocidade dos cuidados prestados e na atenção dos agentes de saúde.</a:t>
            </a:r>
          </a:p>
        </p:txBody>
      </p:sp>
      <p:graphicFrame>
        <p:nvGraphicFramePr>
          <p:cNvPr id="2" name="Tabela 1">
            <a:extLst>
              <a:ext uri="{FF2B5EF4-FFF2-40B4-BE49-F238E27FC236}">
                <a16:creationId xmlns:a16="http://schemas.microsoft.com/office/drawing/2014/main" id="{A006C0B0-A943-4E7A-B972-99E82B123C16}"/>
              </a:ext>
            </a:extLst>
          </p:cNvPr>
          <p:cNvGraphicFramePr>
            <a:graphicFrameLocks noGrp="1"/>
          </p:cNvGraphicFramePr>
          <p:nvPr>
            <p:extLst>
              <p:ext uri="{D42A27DB-BD31-4B8C-83A1-F6EECF244321}">
                <p14:modId xmlns:p14="http://schemas.microsoft.com/office/powerpoint/2010/main" val="3118273057"/>
              </p:ext>
            </p:extLst>
          </p:nvPr>
        </p:nvGraphicFramePr>
        <p:xfrm>
          <a:off x="128453" y="1829256"/>
          <a:ext cx="6670649" cy="3518535"/>
        </p:xfrm>
        <a:graphic>
          <a:graphicData uri="http://schemas.openxmlformats.org/drawingml/2006/table">
            <a:tbl>
              <a:tblPr/>
              <a:tblGrid>
                <a:gridCol w="2273003">
                  <a:extLst>
                    <a:ext uri="{9D8B030D-6E8A-4147-A177-3AD203B41FA5}">
                      <a16:colId xmlns:a16="http://schemas.microsoft.com/office/drawing/2014/main" val="3699370587"/>
                    </a:ext>
                  </a:extLst>
                </a:gridCol>
                <a:gridCol w="4397646">
                  <a:extLst>
                    <a:ext uri="{9D8B030D-6E8A-4147-A177-3AD203B41FA5}">
                      <a16:colId xmlns:a16="http://schemas.microsoft.com/office/drawing/2014/main" val="1952134632"/>
                    </a:ext>
                  </a:extLst>
                </a:gridCol>
              </a:tblGrid>
              <a:tr h="200025">
                <a:tc>
                  <a:txBody>
                    <a:bodyPr/>
                    <a:lstStyle/>
                    <a:p>
                      <a:pPr algn="l" fontAlgn="b"/>
                      <a:r>
                        <a:rPr lang="pt-BR" sz="1400" b="0" i="0" u="none" strike="noStrike" dirty="0">
                          <a:solidFill>
                            <a:srgbClr val="434343"/>
                          </a:solidFill>
                          <a:effectLst/>
                          <a:latin typeface="Open Sans" panose="020B0604020202020204"/>
                        </a:rPr>
                        <a:t>Variável</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pt-BR" sz="1400" b="0" i="0" u="none" strike="noStrike" dirty="0">
                          <a:solidFill>
                            <a:srgbClr val="434343"/>
                          </a:solidFill>
                          <a:effectLst/>
                          <a:latin typeface="Open Sans" panose="020B0604020202020204"/>
                        </a:rPr>
                        <a:t>Interpretação</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066514"/>
                  </a:ext>
                </a:extLst>
              </a:tr>
              <a:tr h="200025">
                <a:tc>
                  <a:txBody>
                    <a:bodyPr/>
                    <a:lstStyle/>
                    <a:p>
                      <a:pPr algn="l" fontAlgn="b"/>
                      <a:r>
                        <a:rPr lang="pt-BR" sz="1400" b="0" i="0" u="none" strike="noStrike" dirty="0">
                          <a:solidFill>
                            <a:srgbClr val="434343"/>
                          </a:solidFill>
                          <a:effectLst/>
                          <a:latin typeface="Open Sans" panose="020B0604020202020204"/>
                        </a:rPr>
                        <a:t>Idade</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pt-BR" sz="1400" b="0" i="0" u="none" strike="noStrike" dirty="0">
                          <a:solidFill>
                            <a:srgbClr val="434343"/>
                          </a:solidFill>
                          <a:effectLst/>
                          <a:latin typeface="Open Sans" panose="020B0604020202020204"/>
                        </a:rPr>
                        <a:t>Se maior, maior chance de óbito</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889454804"/>
                  </a:ext>
                </a:extLst>
              </a:tr>
              <a:tr h="200025">
                <a:tc>
                  <a:txBody>
                    <a:bodyPr/>
                    <a:lstStyle/>
                    <a:p>
                      <a:pPr algn="l" fontAlgn="b"/>
                      <a:r>
                        <a:rPr lang="pt-BR" sz="1400" b="0" i="0" u="none" strike="noStrike" dirty="0">
                          <a:solidFill>
                            <a:srgbClr val="434343"/>
                          </a:solidFill>
                          <a:effectLst/>
                          <a:latin typeface="Open Sans" panose="020B0604020202020204"/>
                        </a:rPr>
                        <a:t>Dispneia</a:t>
                      </a:r>
                    </a:p>
                  </a:txBody>
                  <a:tcPr marL="9525" marR="9525" marT="9525" marB="0" anchor="b">
                    <a:lnL>
                      <a:noFill/>
                    </a:lnL>
                    <a:lnR>
                      <a:noFill/>
                    </a:lnR>
                    <a:lnT>
                      <a:noFill/>
                    </a:lnT>
                    <a:lnB>
                      <a:noFill/>
                    </a:lnB>
                  </a:tcPr>
                </a:tc>
                <a:tc>
                  <a:txBody>
                    <a:bodyPr/>
                    <a:lstStyle/>
                    <a:p>
                      <a:pPr algn="l" fontAlgn="b"/>
                      <a:r>
                        <a:rPr lang="pt-BR" sz="1400" b="0" i="0" u="none" strike="noStrike" dirty="0">
                          <a:solidFill>
                            <a:srgbClr val="434343"/>
                          </a:solidFill>
                          <a:effectLst/>
                          <a:latin typeface="Open Sans" panose="020B0604020202020204"/>
                        </a:rPr>
                        <a:t>Pacientes com dispneia faleceram mais</a:t>
                      </a:r>
                    </a:p>
                  </a:txBody>
                  <a:tcPr marL="9525" marR="9525" marT="9525" marB="0" anchor="b">
                    <a:lnL>
                      <a:noFill/>
                    </a:lnL>
                    <a:lnR>
                      <a:noFill/>
                    </a:lnR>
                    <a:lnT>
                      <a:noFill/>
                    </a:lnT>
                    <a:lnB>
                      <a:noFill/>
                    </a:lnB>
                  </a:tcPr>
                </a:tc>
                <a:extLst>
                  <a:ext uri="{0D108BD9-81ED-4DB2-BD59-A6C34878D82A}">
                    <a16:rowId xmlns:a16="http://schemas.microsoft.com/office/drawing/2014/main" val="543050102"/>
                  </a:ext>
                </a:extLst>
              </a:tr>
              <a:tr h="200025">
                <a:tc>
                  <a:txBody>
                    <a:bodyPr/>
                    <a:lstStyle/>
                    <a:p>
                      <a:pPr algn="l" fontAlgn="b"/>
                      <a:r>
                        <a:rPr lang="pt-BR" sz="1400" b="0" i="0" u="none" strike="noStrike" dirty="0">
                          <a:solidFill>
                            <a:srgbClr val="434343"/>
                          </a:solidFill>
                          <a:effectLst/>
                          <a:latin typeface="Open Sans" panose="020B0604020202020204"/>
                        </a:rPr>
                        <a:t>Desconforto Respiratório</a:t>
                      </a:r>
                    </a:p>
                  </a:txBody>
                  <a:tcPr marL="9525" marR="9525" marT="9525" marB="0" anchor="b">
                    <a:lnL>
                      <a:noFill/>
                    </a:lnL>
                    <a:lnR>
                      <a:noFill/>
                    </a:lnR>
                    <a:lnT>
                      <a:noFill/>
                    </a:lnT>
                    <a:lnB>
                      <a:noFill/>
                    </a:lnB>
                  </a:tcPr>
                </a:tc>
                <a:tc>
                  <a:txBody>
                    <a:bodyPr/>
                    <a:lstStyle/>
                    <a:p>
                      <a:pPr algn="l" fontAlgn="b"/>
                      <a:r>
                        <a:rPr lang="pt-BR" sz="1400" b="0" i="0" u="none" strike="noStrike" dirty="0">
                          <a:solidFill>
                            <a:srgbClr val="434343"/>
                          </a:solidFill>
                          <a:effectLst/>
                          <a:latin typeface="Open Sans" panose="020B0604020202020204"/>
                        </a:rPr>
                        <a:t>Pacientes com desconforto respiratório faleceram mais</a:t>
                      </a:r>
                    </a:p>
                  </a:txBody>
                  <a:tcPr marL="9525" marR="9525" marT="9525" marB="0" anchor="b">
                    <a:lnL>
                      <a:noFill/>
                    </a:lnL>
                    <a:lnR>
                      <a:noFill/>
                    </a:lnR>
                    <a:lnT>
                      <a:noFill/>
                    </a:lnT>
                    <a:lnB>
                      <a:noFill/>
                    </a:lnB>
                  </a:tcPr>
                </a:tc>
                <a:extLst>
                  <a:ext uri="{0D108BD9-81ED-4DB2-BD59-A6C34878D82A}">
                    <a16:rowId xmlns:a16="http://schemas.microsoft.com/office/drawing/2014/main" val="2478200621"/>
                  </a:ext>
                </a:extLst>
              </a:tr>
              <a:tr h="200025">
                <a:tc>
                  <a:txBody>
                    <a:bodyPr/>
                    <a:lstStyle/>
                    <a:p>
                      <a:pPr algn="l" fontAlgn="b"/>
                      <a:r>
                        <a:rPr lang="pt-BR" sz="1400" b="0" i="0" u="none" strike="noStrike" dirty="0">
                          <a:solidFill>
                            <a:srgbClr val="434343"/>
                          </a:solidFill>
                          <a:effectLst/>
                          <a:latin typeface="Open Sans" panose="020B0604020202020204"/>
                        </a:rPr>
                        <a:t>Baixa saturação</a:t>
                      </a:r>
                    </a:p>
                  </a:txBody>
                  <a:tcPr marL="9525" marR="9525" marT="9525" marB="0" anchor="b">
                    <a:lnL>
                      <a:noFill/>
                    </a:lnL>
                    <a:lnR>
                      <a:noFill/>
                    </a:lnR>
                    <a:lnT>
                      <a:noFill/>
                    </a:lnT>
                    <a:lnB>
                      <a:noFill/>
                    </a:lnB>
                  </a:tcPr>
                </a:tc>
                <a:tc>
                  <a:txBody>
                    <a:bodyPr/>
                    <a:lstStyle/>
                    <a:p>
                      <a:pPr algn="l" fontAlgn="b"/>
                      <a:r>
                        <a:rPr lang="pt-BR" sz="1400" b="0" i="0" u="none" strike="noStrike" dirty="0">
                          <a:solidFill>
                            <a:srgbClr val="434343"/>
                          </a:solidFill>
                          <a:effectLst/>
                          <a:latin typeface="Open Sans" panose="020B0604020202020204"/>
                        </a:rPr>
                        <a:t>Pacientes com baixa saturação faleceram mais</a:t>
                      </a:r>
                    </a:p>
                  </a:txBody>
                  <a:tcPr marL="9525" marR="9525" marT="9525" marB="0" anchor="b">
                    <a:lnL>
                      <a:noFill/>
                    </a:lnL>
                    <a:lnR>
                      <a:noFill/>
                    </a:lnR>
                    <a:lnT>
                      <a:noFill/>
                    </a:lnT>
                    <a:lnB>
                      <a:noFill/>
                    </a:lnB>
                  </a:tcPr>
                </a:tc>
                <a:extLst>
                  <a:ext uri="{0D108BD9-81ED-4DB2-BD59-A6C34878D82A}">
                    <a16:rowId xmlns:a16="http://schemas.microsoft.com/office/drawing/2014/main" val="3275213673"/>
                  </a:ext>
                </a:extLst>
              </a:tr>
              <a:tr h="200025">
                <a:tc>
                  <a:txBody>
                    <a:bodyPr/>
                    <a:lstStyle/>
                    <a:p>
                      <a:pPr algn="l" fontAlgn="b"/>
                      <a:r>
                        <a:rPr lang="pt-BR" sz="1400" b="0" i="0" u="none" strike="noStrike" dirty="0">
                          <a:solidFill>
                            <a:srgbClr val="434343"/>
                          </a:solidFill>
                          <a:effectLst/>
                          <a:latin typeface="Open Sans" panose="020B0604020202020204"/>
                        </a:rPr>
                        <a:t>Comorbidades em geral</a:t>
                      </a:r>
                    </a:p>
                  </a:txBody>
                  <a:tcPr marL="9525" marR="9525" marT="9525" marB="0" anchor="b">
                    <a:lnL>
                      <a:noFill/>
                    </a:lnL>
                    <a:lnR>
                      <a:noFill/>
                    </a:lnR>
                    <a:lnT>
                      <a:noFill/>
                    </a:lnT>
                    <a:lnB>
                      <a:noFill/>
                    </a:lnB>
                  </a:tcPr>
                </a:tc>
                <a:tc>
                  <a:txBody>
                    <a:bodyPr/>
                    <a:lstStyle/>
                    <a:p>
                      <a:pPr algn="l" fontAlgn="b"/>
                      <a:r>
                        <a:rPr lang="pt-BR" sz="1400" b="0" i="0" u="none" strike="noStrike" dirty="0">
                          <a:solidFill>
                            <a:srgbClr val="434343"/>
                          </a:solidFill>
                          <a:effectLst/>
                          <a:latin typeface="Open Sans" panose="020B0604020202020204"/>
                        </a:rPr>
                        <a:t>Cardiopatia, Diabetes, Pneumopatia, Problemas Renais, Problemas Neurológicos e Obesidade. Pacientes com estas comorbidades faleceram mais com exceção de asmáticos</a:t>
                      </a:r>
                    </a:p>
                  </a:txBody>
                  <a:tcPr marL="9525" marR="9525" marT="9525" marB="0" anchor="b">
                    <a:lnL>
                      <a:noFill/>
                    </a:lnL>
                    <a:lnR>
                      <a:noFill/>
                    </a:lnR>
                    <a:lnT>
                      <a:noFill/>
                    </a:lnT>
                    <a:lnB>
                      <a:noFill/>
                    </a:lnB>
                  </a:tcPr>
                </a:tc>
                <a:extLst>
                  <a:ext uri="{0D108BD9-81ED-4DB2-BD59-A6C34878D82A}">
                    <a16:rowId xmlns:a16="http://schemas.microsoft.com/office/drawing/2014/main" val="789665813"/>
                  </a:ext>
                </a:extLst>
              </a:tr>
              <a:tr h="200025">
                <a:tc>
                  <a:txBody>
                    <a:bodyPr/>
                    <a:lstStyle/>
                    <a:p>
                      <a:pPr algn="l" fontAlgn="b"/>
                      <a:r>
                        <a:rPr lang="pt-BR" sz="1400" b="0" i="0" u="none" strike="noStrike" dirty="0">
                          <a:solidFill>
                            <a:srgbClr val="434343"/>
                          </a:solidFill>
                          <a:effectLst/>
                          <a:latin typeface="Open Sans" panose="020B0604020202020204"/>
                        </a:rPr>
                        <a:t>Vacina da gripe</a:t>
                      </a:r>
                    </a:p>
                  </a:txBody>
                  <a:tcPr marL="9525" marR="9525" marT="9525" marB="0" anchor="b">
                    <a:lnL>
                      <a:noFill/>
                    </a:lnL>
                    <a:lnR>
                      <a:noFill/>
                    </a:lnR>
                    <a:lnT>
                      <a:noFill/>
                    </a:lnT>
                    <a:lnB>
                      <a:noFill/>
                    </a:lnB>
                  </a:tcPr>
                </a:tc>
                <a:tc>
                  <a:txBody>
                    <a:bodyPr/>
                    <a:lstStyle/>
                    <a:p>
                      <a:pPr algn="l" fontAlgn="b"/>
                      <a:r>
                        <a:rPr lang="pt-BR" sz="1400" b="0" i="0" u="none" strike="noStrike" dirty="0">
                          <a:solidFill>
                            <a:srgbClr val="434343"/>
                          </a:solidFill>
                          <a:effectLst/>
                          <a:latin typeface="Open Sans" panose="020B0604020202020204"/>
                        </a:rPr>
                        <a:t>Pacientes vacinados faleceram menos</a:t>
                      </a:r>
                    </a:p>
                  </a:txBody>
                  <a:tcPr marL="9525" marR="9525" marT="9525" marB="0" anchor="b">
                    <a:lnL>
                      <a:noFill/>
                    </a:lnL>
                    <a:lnR>
                      <a:noFill/>
                    </a:lnR>
                    <a:lnT>
                      <a:noFill/>
                    </a:lnT>
                    <a:lnB>
                      <a:noFill/>
                    </a:lnB>
                  </a:tcPr>
                </a:tc>
                <a:extLst>
                  <a:ext uri="{0D108BD9-81ED-4DB2-BD59-A6C34878D82A}">
                    <a16:rowId xmlns:a16="http://schemas.microsoft.com/office/drawing/2014/main" val="2770495792"/>
                  </a:ext>
                </a:extLst>
              </a:tr>
              <a:tr h="200025">
                <a:tc>
                  <a:txBody>
                    <a:bodyPr/>
                    <a:lstStyle/>
                    <a:p>
                      <a:pPr algn="l" fontAlgn="b"/>
                      <a:r>
                        <a:rPr lang="pt-BR" sz="1400" b="0" i="0" u="none" strike="noStrike" dirty="0">
                          <a:solidFill>
                            <a:srgbClr val="434343"/>
                          </a:solidFill>
                          <a:effectLst/>
                          <a:latin typeface="Open Sans" panose="020B0604020202020204"/>
                        </a:rPr>
                        <a:t>COVID-19</a:t>
                      </a:r>
                    </a:p>
                  </a:txBody>
                  <a:tcPr marL="9525" marR="9525" marT="9525" marB="0" anchor="b">
                    <a:lnL>
                      <a:noFill/>
                    </a:lnL>
                    <a:lnR>
                      <a:noFill/>
                    </a:lnR>
                    <a:lnT>
                      <a:noFill/>
                    </a:lnT>
                    <a:lnB>
                      <a:noFill/>
                    </a:lnB>
                  </a:tcPr>
                </a:tc>
                <a:tc>
                  <a:txBody>
                    <a:bodyPr/>
                    <a:lstStyle/>
                    <a:p>
                      <a:pPr algn="l" fontAlgn="b"/>
                      <a:r>
                        <a:rPr lang="pt-BR" sz="1400" b="0" i="0" u="none" strike="noStrike" dirty="0">
                          <a:solidFill>
                            <a:srgbClr val="434343"/>
                          </a:solidFill>
                          <a:effectLst/>
                          <a:latin typeface="Open Sans" panose="020B0604020202020204"/>
                        </a:rPr>
                        <a:t>Pacientes com COVID foram os que mais faleceram</a:t>
                      </a:r>
                    </a:p>
                  </a:txBody>
                  <a:tcPr marL="9525" marR="9525" marT="9525" marB="0" anchor="b">
                    <a:lnL>
                      <a:noFill/>
                    </a:lnL>
                    <a:lnR>
                      <a:noFill/>
                    </a:lnR>
                    <a:lnT>
                      <a:noFill/>
                    </a:lnT>
                    <a:lnB>
                      <a:noFill/>
                    </a:lnB>
                  </a:tcPr>
                </a:tc>
                <a:extLst>
                  <a:ext uri="{0D108BD9-81ED-4DB2-BD59-A6C34878D82A}">
                    <a16:rowId xmlns:a16="http://schemas.microsoft.com/office/drawing/2014/main" val="450407720"/>
                  </a:ext>
                </a:extLst>
              </a:tr>
              <a:tr h="200025">
                <a:tc>
                  <a:txBody>
                    <a:bodyPr/>
                    <a:lstStyle/>
                    <a:p>
                      <a:pPr algn="l" fontAlgn="b"/>
                      <a:r>
                        <a:rPr lang="pt-BR" sz="1400" b="0" i="0" u="none" strike="noStrike" dirty="0">
                          <a:solidFill>
                            <a:srgbClr val="434343"/>
                          </a:solidFill>
                          <a:effectLst/>
                          <a:latin typeface="Open Sans" panose="020B0604020202020204"/>
                        </a:rPr>
                        <a:t>Suporte ventilatório Invasivo</a:t>
                      </a:r>
                    </a:p>
                  </a:txBody>
                  <a:tcPr marL="9525" marR="9525" marT="9525" marB="0" anchor="b">
                    <a:lnL>
                      <a:noFill/>
                    </a:lnL>
                    <a:lnR>
                      <a:noFill/>
                    </a:lnR>
                    <a:lnT>
                      <a:noFill/>
                    </a:lnT>
                    <a:lnB>
                      <a:noFill/>
                    </a:lnB>
                  </a:tcPr>
                </a:tc>
                <a:tc>
                  <a:txBody>
                    <a:bodyPr/>
                    <a:lstStyle/>
                    <a:p>
                      <a:pPr algn="l" fontAlgn="b"/>
                      <a:r>
                        <a:rPr lang="pt-BR" sz="1400" b="0" i="0" u="none" strike="noStrike" dirty="0">
                          <a:solidFill>
                            <a:srgbClr val="434343"/>
                          </a:solidFill>
                          <a:effectLst/>
                          <a:latin typeface="Open Sans" panose="020B0604020202020204"/>
                        </a:rPr>
                        <a:t>75% dos pacientes que fizeram uso, faleceram</a:t>
                      </a:r>
                    </a:p>
                  </a:txBody>
                  <a:tcPr marL="9525" marR="9525" marT="9525" marB="0" anchor="b">
                    <a:lnL>
                      <a:noFill/>
                    </a:lnL>
                    <a:lnR>
                      <a:noFill/>
                    </a:lnR>
                    <a:lnT>
                      <a:noFill/>
                    </a:lnT>
                    <a:lnB>
                      <a:noFill/>
                    </a:lnB>
                  </a:tcPr>
                </a:tc>
                <a:extLst>
                  <a:ext uri="{0D108BD9-81ED-4DB2-BD59-A6C34878D82A}">
                    <a16:rowId xmlns:a16="http://schemas.microsoft.com/office/drawing/2014/main" val="764397618"/>
                  </a:ext>
                </a:extLst>
              </a:tr>
              <a:tr h="200025">
                <a:tc>
                  <a:txBody>
                    <a:bodyPr/>
                    <a:lstStyle/>
                    <a:p>
                      <a:pPr algn="l" fontAlgn="b"/>
                      <a:r>
                        <a:rPr lang="pt-BR" sz="1400" b="0" i="0" u="none" strike="noStrike" dirty="0">
                          <a:solidFill>
                            <a:srgbClr val="434343"/>
                          </a:solidFill>
                          <a:effectLst/>
                          <a:latin typeface="Open Sans" panose="020B0604020202020204"/>
                        </a:rPr>
                        <a:t>Internação em UTI</a:t>
                      </a:r>
                    </a:p>
                  </a:txBody>
                  <a:tcPr marL="9525" marR="9525" marT="9525" marB="0" anchor="b">
                    <a:lnL>
                      <a:noFill/>
                    </a:lnL>
                    <a:lnR>
                      <a:noFill/>
                    </a:lnR>
                    <a:lnT>
                      <a:noFill/>
                    </a:lnT>
                    <a:lnB>
                      <a:noFill/>
                    </a:lnB>
                  </a:tcPr>
                </a:tc>
                <a:tc>
                  <a:txBody>
                    <a:bodyPr/>
                    <a:lstStyle/>
                    <a:p>
                      <a:pPr algn="l" fontAlgn="b"/>
                      <a:r>
                        <a:rPr lang="pt-BR" sz="1400" b="0" i="0" u="none" strike="noStrike" dirty="0">
                          <a:solidFill>
                            <a:srgbClr val="434343"/>
                          </a:solidFill>
                          <a:effectLst/>
                          <a:latin typeface="Open Sans" panose="020B0604020202020204"/>
                        </a:rPr>
                        <a:t>Indica maior chance de falecimento</a:t>
                      </a:r>
                    </a:p>
                  </a:txBody>
                  <a:tcPr marL="9525" marR="9525" marT="9525" marB="0" anchor="b">
                    <a:lnL>
                      <a:noFill/>
                    </a:lnL>
                    <a:lnR>
                      <a:noFill/>
                    </a:lnR>
                    <a:lnT>
                      <a:noFill/>
                    </a:lnT>
                    <a:lnB>
                      <a:noFill/>
                    </a:lnB>
                  </a:tcPr>
                </a:tc>
                <a:extLst>
                  <a:ext uri="{0D108BD9-81ED-4DB2-BD59-A6C34878D82A}">
                    <a16:rowId xmlns:a16="http://schemas.microsoft.com/office/drawing/2014/main" val="2268403692"/>
                  </a:ext>
                </a:extLst>
              </a:tr>
              <a:tr h="200025">
                <a:tc>
                  <a:txBody>
                    <a:bodyPr/>
                    <a:lstStyle/>
                    <a:p>
                      <a:pPr algn="l" fontAlgn="b"/>
                      <a:endParaRPr lang="pt-BR" sz="1400" b="0" i="0" u="none" strike="noStrike" dirty="0">
                        <a:solidFill>
                          <a:srgbClr val="434343"/>
                        </a:solidFill>
                        <a:effectLst/>
                        <a:latin typeface="Open Sans" panose="020B0604020202020204"/>
                      </a:endParaRPr>
                    </a:p>
                  </a:txBody>
                  <a:tcPr marL="9525" marR="9525" marT="9525" marB="0" anchor="b">
                    <a:lnL>
                      <a:noFill/>
                    </a:lnL>
                    <a:lnR>
                      <a:noFill/>
                    </a:lnR>
                    <a:lnT>
                      <a:noFill/>
                    </a:lnT>
                    <a:lnB>
                      <a:noFill/>
                    </a:lnB>
                  </a:tcPr>
                </a:tc>
                <a:tc>
                  <a:txBody>
                    <a:bodyPr/>
                    <a:lstStyle/>
                    <a:p>
                      <a:pPr algn="l" fontAlgn="b"/>
                      <a:endParaRPr lang="pt-BR" sz="1400" b="0" i="0" u="none" strike="noStrike" dirty="0">
                        <a:solidFill>
                          <a:srgbClr val="434343"/>
                        </a:solidFill>
                        <a:effectLst/>
                        <a:latin typeface="Open Sans" panose="020B0604020202020204"/>
                      </a:endParaRPr>
                    </a:p>
                  </a:txBody>
                  <a:tcPr marL="9525" marR="9525" marT="9525" marB="0" anchor="b">
                    <a:lnL>
                      <a:noFill/>
                    </a:lnL>
                    <a:lnR>
                      <a:noFill/>
                    </a:lnR>
                    <a:lnT>
                      <a:noFill/>
                    </a:lnT>
                    <a:lnB>
                      <a:noFill/>
                    </a:lnB>
                  </a:tcPr>
                </a:tc>
                <a:extLst>
                  <a:ext uri="{0D108BD9-81ED-4DB2-BD59-A6C34878D82A}">
                    <a16:rowId xmlns:a16="http://schemas.microsoft.com/office/drawing/2014/main" val="870825064"/>
                  </a:ext>
                </a:extLst>
              </a:tr>
            </a:tbl>
          </a:graphicData>
        </a:graphic>
      </p:graphicFrame>
      <p:sp>
        <p:nvSpPr>
          <p:cNvPr id="21" name="Retângulo 20">
            <a:extLst>
              <a:ext uri="{FF2B5EF4-FFF2-40B4-BE49-F238E27FC236}">
                <a16:creationId xmlns:a16="http://schemas.microsoft.com/office/drawing/2014/main" id="{9816D783-330E-4066-AED3-23D58A7F89DA}"/>
              </a:ext>
            </a:extLst>
          </p:cNvPr>
          <p:cNvSpPr/>
          <p:nvPr/>
        </p:nvSpPr>
        <p:spPr>
          <a:xfrm>
            <a:off x="7119192" y="4615772"/>
            <a:ext cx="4882277" cy="553998"/>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Figura 5: </a:t>
            </a:r>
            <a:r>
              <a:rPr kumimoji="0" lang="pt-BR" sz="1000" i="0" u="none" strike="noStrike" kern="1200" cap="none" spc="0" normalizeH="0" baseline="0" noProof="0" dirty="0" err="1">
                <a:ln>
                  <a:noFill/>
                </a:ln>
                <a:solidFill>
                  <a:srgbClr val="434343"/>
                </a:solidFill>
                <a:effectLst/>
                <a:uLnTx/>
                <a:uFillTx/>
                <a:latin typeface="Open Sans" panose="020B0604020202020204" charset="0"/>
                <a:ea typeface="Open Sans" panose="020B0604020202020204" charset="0"/>
                <a:cs typeface="Open Sans" panose="020B0604020202020204" charset="0"/>
              </a:rPr>
              <a:t>Boxplot</a:t>
            </a:r>
            <a:r>
              <a:rPr kumimoji="0" lang="pt-BR" sz="10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idade x Evolução</a:t>
            </a:r>
            <a:endParaRPr lang="pt-BR" sz="1000" dirty="0">
              <a:solidFill>
                <a:srgbClr val="434343"/>
              </a:solidFill>
              <a:latin typeface="Open Sans" panose="020B0604020202020204" charset="0"/>
              <a:ea typeface="Open Sans" panose="020B0604020202020204" charset="0"/>
              <a:cs typeface="Open Sans" panose="020B060402020202020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10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Observa-se que a mediana e os quartis das pessoas que foram a óbito são mais altos que das pessoas que tiveram alta</a:t>
            </a:r>
            <a:r>
              <a:rPr kumimoji="0" lang="pt-BR" sz="100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1 = óbito, 0 = alta.</a:t>
            </a:r>
            <a:endParaRPr kumimoji="0" lang="pt-BR" sz="10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24" name="CaixaDeTexto 23">
            <a:extLst>
              <a:ext uri="{FF2B5EF4-FFF2-40B4-BE49-F238E27FC236}">
                <a16:creationId xmlns:a16="http://schemas.microsoft.com/office/drawing/2014/main" id="{CAE74A4C-97D3-4C6C-A78E-DF418B409F47}"/>
              </a:ext>
            </a:extLst>
          </p:cNvPr>
          <p:cNvSpPr txBox="1"/>
          <p:nvPr/>
        </p:nvSpPr>
        <p:spPr>
          <a:xfrm>
            <a:off x="-9236" y="5877746"/>
            <a:ext cx="5102977" cy="307777"/>
          </a:xfrm>
          <a:prstGeom prst="rect">
            <a:avLst/>
          </a:prstGeom>
          <a:noFill/>
        </p:spPr>
        <p:txBody>
          <a:bodyPr wrap="square">
            <a:spAutoFit/>
          </a:bodyPr>
          <a:lstStyle/>
          <a:p>
            <a:pPr algn="just"/>
            <a:r>
              <a:rPr lang="pt-BR" sz="1400" b="1" dirty="0" err="1">
                <a:solidFill>
                  <a:srgbClr val="434343"/>
                </a:solidFill>
                <a:latin typeface="Open Sans" panose="020B0604020202020204" charset="0"/>
                <a:ea typeface="Open Sans" panose="020B0604020202020204" charset="0"/>
                <a:cs typeface="Open Sans" panose="020B0604020202020204" charset="0"/>
              </a:rPr>
              <a:t>Obs</a:t>
            </a:r>
            <a:r>
              <a:rPr lang="pt-BR" sz="1400" b="1" dirty="0">
                <a:solidFill>
                  <a:srgbClr val="434343"/>
                </a:solidFill>
                <a:latin typeface="Open Sans" panose="020B0604020202020204" charset="0"/>
                <a:ea typeface="Open Sans" panose="020B0604020202020204" charset="0"/>
                <a:cs typeface="Open Sans" panose="020B0604020202020204" charset="0"/>
              </a:rPr>
              <a:t>: Divisão da base </a:t>
            </a:r>
            <a:r>
              <a:rPr lang="pt-BR" sz="1400" b="1" dirty="0">
                <a:solidFill>
                  <a:srgbClr val="434343"/>
                </a:solidFill>
                <a:latin typeface="Open Sans" panose="020B0604020202020204" charset="0"/>
                <a:ea typeface="Open Sans" panose="020B0604020202020204" charset="0"/>
                <a:cs typeface="Open Sans" panose="020B0604020202020204" charset="0"/>
                <a:sym typeface="Wingdings" panose="05000000000000000000" pitchFamily="2" charset="2"/>
              </a:rPr>
              <a:t></a:t>
            </a:r>
            <a:r>
              <a:rPr lang="pt-BR" sz="1400" b="1" dirty="0">
                <a:solidFill>
                  <a:srgbClr val="434343"/>
                </a:solidFill>
                <a:latin typeface="Open Sans" panose="020B0604020202020204" charset="0"/>
                <a:ea typeface="Open Sans" panose="020B0604020202020204" charset="0"/>
                <a:cs typeface="Open Sans" panose="020B0604020202020204" charset="0"/>
              </a:rPr>
              <a:t> 31,7% de óbitos e 69,3% de altas </a:t>
            </a:r>
          </a:p>
        </p:txBody>
      </p:sp>
      <p:pic>
        <p:nvPicPr>
          <p:cNvPr id="5" name="Imagem 4">
            <a:extLst>
              <a:ext uri="{FF2B5EF4-FFF2-40B4-BE49-F238E27FC236}">
                <a16:creationId xmlns:a16="http://schemas.microsoft.com/office/drawing/2014/main" id="{0B3582B6-F07B-45B9-8F6C-0AD5BFDB5862}"/>
              </a:ext>
            </a:extLst>
          </p:cNvPr>
          <p:cNvPicPr>
            <a:picLocks noChangeAspect="1"/>
          </p:cNvPicPr>
          <p:nvPr/>
        </p:nvPicPr>
        <p:blipFill>
          <a:blip r:embed="rId4"/>
          <a:stretch>
            <a:fillRect/>
          </a:stretch>
        </p:blipFill>
        <p:spPr>
          <a:xfrm>
            <a:off x="7025971" y="1496127"/>
            <a:ext cx="5078683" cy="3097164"/>
          </a:xfrm>
          <a:prstGeom prst="rect">
            <a:avLst/>
          </a:prstGeom>
        </p:spPr>
      </p:pic>
    </p:spTree>
    <p:extLst>
      <p:ext uri="{BB962C8B-B14F-4D97-AF65-F5344CB8AC3E}">
        <p14:creationId xmlns:p14="http://schemas.microsoft.com/office/powerpoint/2010/main" val="2371745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Agrupar 18">
            <a:extLst>
              <a:ext uri="{FF2B5EF4-FFF2-40B4-BE49-F238E27FC236}">
                <a16:creationId xmlns:a16="http://schemas.microsoft.com/office/drawing/2014/main" id="{1E52F81F-9F55-4259-9DEC-E6D2D3869AFA}"/>
              </a:ext>
            </a:extLst>
          </p:cNvPr>
          <p:cNvGrpSpPr/>
          <p:nvPr/>
        </p:nvGrpSpPr>
        <p:grpSpPr>
          <a:xfrm>
            <a:off x="1" y="0"/>
            <a:ext cx="3445564" cy="6858000"/>
            <a:chOff x="8497038" y="155404"/>
            <a:chExt cx="2827606" cy="2308431"/>
          </a:xfrm>
        </p:grpSpPr>
        <p:sp>
          <p:nvSpPr>
            <p:cNvPr id="20" name="Retângulo 19">
              <a:extLst>
                <a:ext uri="{FF2B5EF4-FFF2-40B4-BE49-F238E27FC236}">
                  <a16:creationId xmlns:a16="http://schemas.microsoft.com/office/drawing/2014/main" id="{1DB0423B-BFE5-4688-99FE-3B88479CBC4F}"/>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1" name="Google Shape;62;p13">
              <a:extLst>
                <a:ext uri="{FF2B5EF4-FFF2-40B4-BE49-F238E27FC236}">
                  <a16:creationId xmlns:a16="http://schemas.microsoft.com/office/drawing/2014/main" id="{C10E9FA6-1979-4D41-A34F-80E912CFA0EB}"/>
                </a:ext>
              </a:extLst>
            </p:cNvPr>
            <p:cNvPicPr preferRelativeResize="0"/>
            <p:nvPr/>
          </p:nvPicPr>
          <p:blipFill>
            <a:blip r:embed="rId2">
              <a:alphaModFix/>
            </a:blip>
            <a:stretch>
              <a:fillRect/>
            </a:stretch>
          </p:blipFill>
          <p:spPr>
            <a:xfrm flipH="1">
              <a:off x="9387797" y="1853141"/>
              <a:ext cx="1936847" cy="610694"/>
            </a:xfrm>
            <a:prstGeom prst="rect">
              <a:avLst/>
            </a:prstGeom>
            <a:noFill/>
            <a:ln>
              <a:noFill/>
            </a:ln>
          </p:spPr>
        </p:pic>
      </p:grpSp>
      <p:sp>
        <p:nvSpPr>
          <p:cNvPr id="2" name="Retângulo 1">
            <a:extLst>
              <a:ext uri="{FF2B5EF4-FFF2-40B4-BE49-F238E27FC236}">
                <a16:creationId xmlns:a16="http://schemas.microsoft.com/office/drawing/2014/main" id="{EC529A09-4B2A-4D45-872A-5138856595CA}"/>
              </a:ext>
            </a:extLst>
          </p:cNvPr>
          <p:cNvSpPr/>
          <p:nvPr/>
        </p:nvSpPr>
        <p:spPr>
          <a:xfrm>
            <a:off x="4378385" y="2252838"/>
            <a:ext cx="6096000" cy="3539430"/>
          </a:xfrm>
          <a:prstGeom prst="rect">
            <a:avLst/>
          </a:prstGeom>
        </p:spPr>
        <p:txBody>
          <a:bodyPr>
            <a:spAutoFit/>
          </a:bodyPr>
          <a:lstStyle/>
          <a:p>
            <a:r>
              <a:rPr lang="pt-BR" sz="1400" b="1" dirty="0">
                <a:solidFill>
                  <a:srgbClr val="434343"/>
                </a:solidFill>
                <a:latin typeface="Open Sans" panose="020B0604020202020204" charset="0"/>
                <a:ea typeface="Open Sans" panose="020B0604020202020204" charset="0"/>
                <a:cs typeface="Open Sans" panose="020B0604020202020204" charset="0"/>
              </a:rPr>
              <a:t>Nome do Aluno:</a:t>
            </a:r>
          </a:p>
          <a:p>
            <a:r>
              <a:rPr lang="pt-BR" sz="1400" dirty="0">
                <a:solidFill>
                  <a:srgbClr val="434343"/>
                </a:solidFill>
                <a:latin typeface="Open Sans" panose="020B0604020202020204" charset="0"/>
                <a:ea typeface="Open Sans" panose="020B0604020202020204" charset="0"/>
                <a:cs typeface="Open Sans" panose="020B0604020202020204" charset="0"/>
              </a:rPr>
              <a:t>Guilherme Henrique Garcia Elias</a:t>
            </a: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r>
              <a:rPr lang="pt-BR" sz="1400" b="1" dirty="0">
                <a:solidFill>
                  <a:srgbClr val="FF0000"/>
                </a:solidFill>
                <a:latin typeface="Open Sans" panose="020B0604020202020204" charset="0"/>
                <a:ea typeface="Open Sans" panose="020B0604020202020204" charset="0"/>
                <a:cs typeface="Open Sans" panose="020B0604020202020204" charset="0"/>
              </a:rPr>
              <a:t>Observação: </a:t>
            </a:r>
            <a:r>
              <a:rPr lang="pt-BR" sz="1400" dirty="0">
                <a:solidFill>
                  <a:srgbClr val="FF0000"/>
                </a:solidFill>
                <a:latin typeface="Open Sans" panose="020B0604020202020204" charset="0"/>
                <a:ea typeface="Open Sans" panose="020B0604020202020204" charset="0"/>
                <a:cs typeface="Open Sans" panose="020B0604020202020204" charset="0"/>
              </a:rPr>
              <a:t>Esta apresentação não é a minha apresentação final. Estou considerando este </a:t>
            </a:r>
            <a:r>
              <a:rPr lang="pt-BR" sz="1400" dirty="0" err="1">
                <a:solidFill>
                  <a:srgbClr val="FF0000"/>
                </a:solidFill>
                <a:latin typeface="Open Sans" panose="020B0604020202020204" charset="0"/>
                <a:ea typeface="Open Sans" panose="020B0604020202020204" charset="0"/>
                <a:cs typeface="Open Sans" panose="020B0604020202020204" charset="0"/>
              </a:rPr>
              <a:t>ppt</a:t>
            </a:r>
            <a:r>
              <a:rPr lang="pt-BR" sz="1400" dirty="0">
                <a:solidFill>
                  <a:srgbClr val="FF0000"/>
                </a:solidFill>
                <a:latin typeface="Open Sans" panose="020B0604020202020204" charset="0"/>
                <a:ea typeface="Open Sans" panose="020B0604020202020204" charset="0"/>
                <a:cs typeface="Open Sans" panose="020B0604020202020204" charset="0"/>
              </a:rPr>
              <a:t> apenas como uma maneira de apresentar o que fiz e documentar os problemas que encontrei juntamente com as soluções propostas para as próximas etapas. Peço que desconsiderem a estética por ora, uma vez que ainda não estou preocupado com isso. Quando for a hora, ajustarei tudo para caber nos 20 minutos de apresentação.</a:t>
            </a:r>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dirty="0">
              <a:solidFill>
                <a:srgbClr val="434343"/>
              </a:solidFill>
              <a:latin typeface="Open Sans" panose="020B0604020202020204" charset="0"/>
              <a:ea typeface="Open Sans" panose="020B0604020202020204" charset="0"/>
              <a:cs typeface="Open Sans" panose="020B0604020202020204" charset="0"/>
            </a:endParaRPr>
          </a:p>
          <a:p>
            <a:r>
              <a:rPr lang="pt-BR" sz="1400" b="1" dirty="0">
                <a:solidFill>
                  <a:srgbClr val="434343"/>
                </a:solidFill>
                <a:latin typeface="Open Sans" panose="020B0604020202020204" charset="0"/>
                <a:ea typeface="Open Sans" panose="020B0604020202020204" charset="0"/>
                <a:cs typeface="Open Sans" panose="020B0604020202020204" charset="0"/>
              </a:rPr>
              <a:t>Coordenadores: </a:t>
            </a:r>
          </a:p>
          <a:p>
            <a:r>
              <a:rPr lang="pt-BR" sz="1400" dirty="0" err="1">
                <a:solidFill>
                  <a:srgbClr val="434343"/>
                </a:solidFill>
                <a:latin typeface="Open Sans" panose="020B0604020202020204" charset="0"/>
                <a:ea typeface="Open Sans" panose="020B0604020202020204" charset="0"/>
                <a:cs typeface="Open Sans" panose="020B0604020202020204" charset="0"/>
              </a:rPr>
              <a:t>Profª</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Dr</a:t>
            </a:r>
            <a:r>
              <a:rPr lang="pt-BR" sz="1400" dirty="0">
                <a:solidFill>
                  <a:srgbClr val="434343"/>
                </a:solidFill>
                <a:latin typeface="Open Sans" panose="020B0604020202020204" charset="0"/>
                <a:ea typeface="Open Sans" panose="020B0604020202020204" charset="0"/>
                <a:cs typeface="Open Sans" panose="020B0604020202020204" charset="0"/>
              </a:rPr>
              <a:t>ª Alessandra de </a:t>
            </a:r>
            <a:r>
              <a:rPr lang="pt-BR" sz="1400" dirty="0" err="1">
                <a:solidFill>
                  <a:srgbClr val="434343"/>
                </a:solidFill>
                <a:latin typeface="Open Sans" panose="020B0604020202020204" charset="0"/>
                <a:ea typeface="Open Sans" panose="020B0604020202020204" charset="0"/>
                <a:cs typeface="Open Sans" panose="020B0604020202020204" charset="0"/>
              </a:rPr>
              <a:t>Álvila</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Montini</a:t>
            </a:r>
            <a:endParaRPr lang="pt-BR" sz="1400" dirty="0">
              <a:solidFill>
                <a:srgbClr val="434343"/>
              </a:solidFill>
              <a:latin typeface="Open Sans" panose="020B0604020202020204" charset="0"/>
              <a:ea typeface="Open Sans" panose="020B0604020202020204" charset="0"/>
              <a:cs typeface="Open Sans" panose="020B0604020202020204" charset="0"/>
            </a:endParaRPr>
          </a:p>
          <a:p>
            <a:r>
              <a:rPr lang="pt-BR" sz="1400" dirty="0" err="1">
                <a:solidFill>
                  <a:srgbClr val="434343"/>
                </a:solidFill>
                <a:latin typeface="Open Sans" panose="020B0604020202020204" charset="0"/>
                <a:ea typeface="Open Sans" panose="020B0604020202020204" charset="0"/>
                <a:cs typeface="Open Sans" panose="020B0604020202020204" charset="0"/>
              </a:rPr>
              <a:t>Profª</a:t>
            </a:r>
            <a:r>
              <a:rPr lang="pt-BR" sz="1400" dirty="0">
                <a:solidFill>
                  <a:srgbClr val="434343"/>
                </a:solidFill>
                <a:latin typeface="Open Sans" panose="020B0604020202020204" charset="0"/>
                <a:ea typeface="Open Sans" panose="020B0604020202020204" charset="0"/>
                <a:cs typeface="Open Sans" panose="020B0604020202020204" charset="0"/>
              </a:rPr>
              <a:t> Dr.  </a:t>
            </a:r>
            <a:r>
              <a:rPr lang="pt-BR" sz="1400" dirty="0">
                <a:solidFill>
                  <a:srgbClr val="434343"/>
                </a:solidFill>
                <a:latin typeface="Open Sans" panose="020B0604020202020204" charset="0"/>
              </a:rPr>
              <a:t>Adolpho Walter </a:t>
            </a:r>
            <a:r>
              <a:rPr lang="pt-BR" sz="1400" dirty="0" err="1">
                <a:solidFill>
                  <a:srgbClr val="434343"/>
                </a:solidFill>
                <a:latin typeface="Open Sans" panose="020B0604020202020204" charset="0"/>
              </a:rPr>
              <a:t>Pimazoni</a:t>
            </a:r>
            <a:r>
              <a:rPr lang="pt-BR" sz="1400" dirty="0">
                <a:solidFill>
                  <a:srgbClr val="434343"/>
                </a:solidFill>
                <a:latin typeface="Open Sans" panose="020B0604020202020204" charset="0"/>
              </a:rPr>
              <a:t> </a:t>
            </a:r>
            <a:r>
              <a:rPr lang="pt-BR" sz="1400" dirty="0" err="1">
                <a:solidFill>
                  <a:srgbClr val="434343"/>
                </a:solidFill>
                <a:latin typeface="Open Sans" panose="020B0604020202020204" charset="0"/>
              </a:rPr>
              <a:t>Canton</a:t>
            </a:r>
            <a:endParaRPr lang="pt-BR" sz="1400" dirty="0">
              <a:solidFill>
                <a:srgbClr val="434343"/>
              </a:solidFill>
              <a:latin typeface="Open Sans" panose="020B0604020202020204" charset="0"/>
            </a:endParaRPr>
          </a:p>
        </p:txBody>
      </p:sp>
      <p:sp>
        <p:nvSpPr>
          <p:cNvPr id="17" name="Title Placeholder 1">
            <a:extLst>
              <a:ext uri="{FF2B5EF4-FFF2-40B4-BE49-F238E27FC236}">
                <a16:creationId xmlns:a16="http://schemas.microsoft.com/office/drawing/2014/main" id="{3A953594-6680-4823-92E3-9184F1B5A4D3}"/>
              </a:ext>
            </a:extLst>
          </p:cNvPr>
          <p:cNvSpPr txBox="1">
            <a:spLocks/>
          </p:cNvSpPr>
          <p:nvPr/>
        </p:nvSpPr>
        <p:spPr>
          <a:xfrm>
            <a:off x="3982171" y="502979"/>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MBA Analytics – Data Science (EAD)</a:t>
            </a:r>
          </a:p>
          <a:p>
            <a:r>
              <a:rPr lang="en-US" sz="1100" dirty="0">
                <a:solidFill>
                  <a:srgbClr val="6ADBD9"/>
                </a:solidFill>
                <a:latin typeface="Open Sans" panose="020B0604020202020204" charset="0"/>
                <a:ea typeface="Open Sans" panose="020B0604020202020204" charset="0"/>
                <a:cs typeface="Open Sans" panose="020B0604020202020204" charset="0"/>
              </a:rPr>
              <a:t>         </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pic>
        <p:nvPicPr>
          <p:cNvPr id="2050" name="Picture 2" descr="Photo Of People Near Wooden Table">
            <a:extLst>
              <a:ext uri="{FF2B5EF4-FFF2-40B4-BE49-F238E27FC236}">
                <a16:creationId xmlns:a16="http://schemas.microsoft.com/office/drawing/2014/main" id="{1FA243AB-D387-43BF-858B-256C06F4456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375547"/>
            <a:ext cx="3438939" cy="2292626"/>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m 12"/>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Tree>
    <p:extLst>
      <p:ext uri="{BB962C8B-B14F-4D97-AF65-F5344CB8AC3E}">
        <p14:creationId xmlns:p14="http://schemas.microsoft.com/office/powerpoint/2010/main" val="820987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graphicFrame>
        <p:nvGraphicFramePr>
          <p:cNvPr id="2" name="Diagrama 1">
            <a:extLst>
              <a:ext uri="{FF2B5EF4-FFF2-40B4-BE49-F238E27FC236}">
                <a16:creationId xmlns:a16="http://schemas.microsoft.com/office/drawing/2014/main" id="{CB95FEA1-C38C-4438-AEAD-CF55A042FA4C}"/>
              </a:ext>
            </a:extLst>
          </p:cNvPr>
          <p:cNvGraphicFramePr/>
          <p:nvPr>
            <p:extLst>
              <p:ext uri="{D42A27DB-BD31-4B8C-83A1-F6EECF244321}">
                <p14:modId xmlns:p14="http://schemas.microsoft.com/office/powerpoint/2010/main" val="4249389076"/>
              </p:ext>
            </p:extLst>
          </p:nvPr>
        </p:nvGraphicFramePr>
        <p:xfrm>
          <a:off x="757811" y="195779"/>
          <a:ext cx="10071652" cy="4400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Google Shape;115;p18">
            <a:extLst>
              <a:ext uri="{FF2B5EF4-FFF2-40B4-BE49-F238E27FC236}">
                <a16:creationId xmlns:a16="http://schemas.microsoft.com/office/drawing/2014/main" id="{7CC50689-F2ED-4732-B53F-AD0B114B8E9E}"/>
              </a:ext>
            </a:extLst>
          </p:cNvPr>
          <p:cNvSpPr txBox="1"/>
          <p:nvPr/>
        </p:nvSpPr>
        <p:spPr>
          <a:xfrm>
            <a:off x="4876492" y="2987959"/>
            <a:ext cx="1834290" cy="2116753"/>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434343"/>
                </a:solidFill>
                <a:effectLst/>
                <a:uLnTx/>
                <a:uFillTx/>
                <a:latin typeface="Open Sans"/>
                <a:ea typeface="Open Sans"/>
                <a:cs typeface="Open Sans"/>
              </a:rPr>
              <a:t>Avaliação das técnicas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434343"/>
                </a:solidFill>
                <a:latin typeface="Open Sans"/>
                <a:ea typeface="Open Sans"/>
                <a:cs typeface="Open Sans"/>
                <a:sym typeface="Open Sans"/>
              </a:rPr>
              <a:t>Árvore de Decisão</a:t>
            </a:r>
            <a:endParaRPr kumimoji="0" lang="pt-BR"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434343"/>
                </a:solidFill>
                <a:effectLst/>
                <a:uLnTx/>
                <a:uFillTx/>
                <a:latin typeface="Open Sans"/>
                <a:ea typeface="+mn-ea"/>
                <a:cs typeface="+mn-cs"/>
                <a:sym typeface="Open Sans"/>
              </a:rPr>
              <a:t>Regressão Logística</a:t>
            </a: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
        <p:nvSpPr>
          <p:cNvPr id="13" name="Google Shape;115;p18">
            <a:extLst>
              <a:ext uri="{FF2B5EF4-FFF2-40B4-BE49-F238E27FC236}">
                <a16:creationId xmlns:a16="http://schemas.microsoft.com/office/drawing/2014/main" id="{1AB15A37-AE08-4C9E-BCC7-7D574DF19B47}"/>
              </a:ext>
            </a:extLst>
          </p:cNvPr>
          <p:cNvSpPr txBox="1"/>
          <p:nvPr/>
        </p:nvSpPr>
        <p:spPr>
          <a:xfrm>
            <a:off x="8830930" y="2987964"/>
            <a:ext cx="1763760" cy="2116748"/>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Definição da técnica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rPr>
              <a:t>Escolha da técnica que melhor se adequa ao contexto de aplicação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DDDDDD"/>
                </a:solidFill>
                <a:latin typeface="Open Sans"/>
                <a:sym typeface="Open Sans"/>
              </a:rPr>
              <a:t>Conclusões da análise</a:t>
            </a:r>
            <a:endParaRPr kumimoji="0" sz="1800" b="0" i="0" u="none" strike="noStrike" kern="1200" cap="none" spc="0" normalizeH="0" baseline="0" noProof="0" dirty="0">
              <a:ln>
                <a:noFill/>
              </a:ln>
              <a:solidFill>
                <a:srgbClr val="DDDDDD"/>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5" name="Espaço Reservado para Data 5">
            <a:extLst>
              <a:ext uri="{FF2B5EF4-FFF2-40B4-BE49-F238E27FC236}">
                <a16:creationId xmlns:a16="http://schemas.microsoft.com/office/drawing/2014/main" id="{CFD695E7-181C-46B2-911D-897ECEF89B0F}"/>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6" name="Imagem 15"/>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8" name="Title Placeholder 1">
            <a:extLst>
              <a:ext uri="{FF2B5EF4-FFF2-40B4-BE49-F238E27FC236}">
                <a16:creationId xmlns:a16="http://schemas.microsoft.com/office/drawing/2014/main" id="{A7D9B2E2-5E15-4005-B2C6-D2A3CDFA3E6F}"/>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Metodologia</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de dados</a:t>
            </a:r>
          </a:p>
        </p:txBody>
      </p:sp>
      <p:sp>
        <p:nvSpPr>
          <p:cNvPr id="19" name="Google Shape;115;p18">
            <a:extLst>
              <a:ext uri="{FF2B5EF4-FFF2-40B4-BE49-F238E27FC236}">
                <a16:creationId xmlns:a16="http://schemas.microsoft.com/office/drawing/2014/main" id="{C7653D6A-8ACA-417F-AFF4-E33C10C3F7D1}"/>
              </a:ext>
            </a:extLst>
          </p:cNvPr>
          <p:cNvSpPr txBox="1"/>
          <p:nvPr/>
        </p:nvSpPr>
        <p:spPr>
          <a:xfrm>
            <a:off x="6849804" y="2987959"/>
            <a:ext cx="1834290" cy="2116753"/>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Avaliação das técnicas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DDDDDD"/>
                </a:solidFill>
                <a:latin typeface="Open Sans"/>
                <a:ea typeface="Open Sans"/>
                <a:cs typeface="Open Sans"/>
                <a:sym typeface="Open Sans"/>
              </a:rPr>
              <a:t>15 modelos Baseline</a:t>
            </a:r>
            <a:endPar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err="1">
                <a:solidFill>
                  <a:srgbClr val="DDDDDD"/>
                </a:solidFill>
                <a:latin typeface="Open Sans"/>
                <a:ea typeface="Open Sans"/>
                <a:cs typeface="Open Sans"/>
                <a:sym typeface="Open Sans"/>
              </a:rPr>
              <a:t>LightGBM</a:t>
            </a:r>
            <a:endParaRPr lang="pt-BR" sz="1200" dirty="0">
              <a:solidFill>
                <a:srgbClr val="DDDDDD"/>
              </a:solidFill>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err="1">
                <a:solidFill>
                  <a:srgbClr val="DDDDDD"/>
                </a:solidFill>
                <a:latin typeface="Open Sans"/>
                <a:ea typeface="Open Sans"/>
                <a:cs typeface="Open Sans"/>
                <a:sym typeface="Open Sans"/>
              </a:rPr>
              <a:t>Voting</a:t>
            </a:r>
            <a:r>
              <a:rPr lang="pt-BR" sz="1200" dirty="0">
                <a:solidFill>
                  <a:srgbClr val="DDDDDD"/>
                </a:solidFill>
                <a:latin typeface="Open Sans"/>
                <a:ea typeface="Open Sans"/>
                <a:cs typeface="Open Sans"/>
                <a:sym typeface="Open Sans"/>
              </a:rPr>
              <a:t> </a:t>
            </a:r>
            <a:r>
              <a:rPr lang="pt-BR" sz="1200" dirty="0" err="1">
                <a:solidFill>
                  <a:srgbClr val="DDDDDD"/>
                </a:solidFill>
                <a:latin typeface="Open Sans"/>
                <a:ea typeface="Open Sans"/>
                <a:cs typeface="Open Sans"/>
                <a:sym typeface="Open Sans"/>
              </a:rPr>
              <a:t>Classifiers</a:t>
            </a:r>
            <a:endParaRPr lang="pt-BR" sz="1200" dirty="0">
              <a:solidFill>
                <a:srgbClr val="DDDDDD"/>
              </a:solidFill>
              <a:latin typeface="Open Sans"/>
              <a:ea typeface="Open Sans"/>
              <a:cs typeface="Open Sans"/>
              <a:sym typeface="Open Sans"/>
            </a:endParaRPr>
          </a:p>
          <a:p>
            <a:pPr marL="354013" lvl="1" indent="-171450">
              <a:buFont typeface="Arial" panose="020B0604020202020204" pitchFamily="34" charset="0"/>
              <a:buChar char="•"/>
              <a:defRPr/>
            </a:pPr>
            <a:r>
              <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rPr>
              <a:t>Blend 5 modelos</a:t>
            </a:r>
          </a:p>
          <a:p>
            <a:pPr marL="354013" lvl="1" indent="-171450">
              <a:buFont typeface="Arial" panose="020B0604020202020204" pitchFamily="34" charset="0"/>
              <a:buChar char="•"/>
              <a:defRPr/>
            </a:pPr>
            <a:r>
              <a:rPr lang="pt-BR" sz="1200" dirty="0">
                <a:solidFill>
                  <a:srgbClr val="DDDDDD"/>
                </a:solidFill>
                <a:latin typeface="Open Sans"/>
                <a:ea typeface="Open Sans"/>
                <a:cs typeface="Open Sans"/>
                <a:sym typeface="Open Sans"/>
              </a:rPr>
              <a:t>Blend 13 modelos</a:t>
            </a:r>
            <a:endPar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4" name="Google Shape;115;p18">
            <a:extLst>
              <a:ext uri="{FF2B5EF4-FFF2-40B4-BE49-F238E27FC236}">
                <a16:creationId xmlns:a16="http://schemas.microsoft.com/office/drawing/2014/main" id="{A5FB3CA9-33AC-43DE-A1A6-22AA62D0EC8A}"/>
              </a:ext>
            </a:extLst>
          </p:cNvPr>
          <p:cNvSpPr txBox="1"/>
          <p:nvPr/>
        </p:nvSpPr>
        <p:spPr>
          <a:xfrm>
            <a:off x="783943" y="2987959"/>
            <a:ext cx="1920362" cy="2116754"/>
          </a:xfrm>
          <a:prstGeom prst="rect">
            <a:avLst/>
          </a:prstGeom>
          <a:noFill/>
          <a:ln>
            <a:noFill/>
          </a:ln>
        </p:spPr>
        <p:txBody>
          <a:bodyPr spcFirstLastPara="1" wrap="square" lIns="91425" tIns="91425" rIns="91425" bIns="91425" anchor="t" anchorCtr="0">
            <a:noAutofit/>
          </a:bodyPr>
          <a:lstStyle/>
          <a:p>
            <a:pPr>
              <a:defRPr/>
            </a:pPr>
            <a:r>
              <a:rPr lang="da-DK" sz="1200" b="1" dirty="0">
                <a:solidFill>
                  <a:srgbClr val="DDDDDD"/>
                </a:solidFill>
                <a:latin typeface="Open Sans"/>
                <a:ea typeface="Open Sans"/>
                <a:cs typeface="Open Sans"/>
              </a:rPr>
              <a:t>Definição do problema</a:t>
            </a:r>
          </a:p>
          <a:p>
            <a:pPr marL="0" marR="0" lvl="0" indent="0" algn="l" defTabSz="914400" rtl="0" eaLnBrk="1" fontAlgn="auto" latinLnBrk="0" hangingPunct="1">
              <a:lnSpc>
                <a:spcPct val="100000"/>
              </a:lnSpc>
              <a:spcBef>
                <a:spcPts val="0"/>
              </a:spcBef>
              <a:spcAft>
                <a:spcPts val="0"/>
              </a:spcAft>
              <a:buClrTx/>
              <a:buSzTx/>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indent="-171450">
              <a:buFont typeface="Arial" panose="020B0604020202020204" pitchFamily="34" charset="0"/>
              <a:buChar char="•"/>
            </a:pPr>
            <a:r>
              <a:rPr lang="en-US" sz="1200" dirty="0" err="1">
                <a:solidFill>
                  <a:srgbClr val="DDDDDD"/>
                </a:solidFill>
                <a:latin typeface="Open Sans"/>
              </a:rPr>
              <a:t>Objetivos</a:t>
            </a:r>
            <a:endParaRPr lang="en-US" sz="1200" dirty="0">
              <a:solidFill>
                <a:srgbClr val="DDDDDD"/>
              </a:solidFill>
              <a:latin typeface="Open Sans"/>
            </a:endParaRPr>
          </a:p>
          <a:p>
            <a:pPr marL="171450" indent="-171450">
              <a:buFont typeface="Arial" panose="020B0604020202020204" pitchFamily="34" charset="0"/>
              <a:buChar char="•"/>
            </a:pPr>
            <a:r>
              <a:rPr lang="en-US" sz="1200" dirty="0" err="1">
                <a:solidFill>
                  <a:srgbClr val="DDDDDD"/>
                </a:solidFill>
                <a:latin typeface="Open Sans"/>
              </a:rPr>
              <a:t>Contextualização</a:t>
            </a:r>
            <a:endParaRPr lang="en-US" sz="1200" dirty="0">
              <a:solidFill>
                <a:srgbClr val="DDDDDD"/>
              </a:solidFill>
              <a:latin typeface="Open Sans"/>
            </a:endParaRPr>
          </a:p>
          <a:p>
            <a:pPr marL="171450" indent="-171450">
              <a:buFont typeface="Arial" panose="020B0604020202020204" pitchFamily="34" charset="0"/>
              <a:buChar char="•"/>
            </a:pPr>
            <a:r>
              <a:rPr lang="en-US" sz="1200" dirty="0">
                <a:solidFill>
                  <a:srgbClr val="DDDDDD"/>
                </a:solidFill>
                <a:latin typeface="Open Sans"/>
              </a:rPr>
              <a:t>Base de dados</a:t>
            </a:r>
          </a:p>
          <a:p>
            <a:pPr marL="171450" indent="-171450">
              <a:buFont typeface="Arial" panose="020B0604020202020204" pitchFamily="34" charset="0"/>
              <a:buChar char="•"/>
            </a:pPr>
            <a:r>
              <a:rPr lang="en-US" sz="1200" dirty="0" err="1">
                <a:solidFill>
                  <a:srgbClr val="DDDDDD"/>
                </a:solidFill>
                <a:latin typeface="Open Sans"/>
              </a:rPr>
              <a:t>Filtros</a:t>
            </a:r>
            <a:r>
              <a:rPr lang="en-US" sz="1200" dirty="0">
                <a:solidFill>
                  <a:srgbClr val="DDDDDD"/>
                </a:solidFill>
                <a:latin typeface="Open Sans"/>
              </a:rPr>
              <a:t> </a:t>
            </a:r>
            <a:r>
              <a:rPr lang="en-US" sz="1200" dirty="0" err="1">
                <a:solidFill>
                  <a:srgbClr val="DDDDDD"/>
                </a:solidFill>
                <a:latin typeface="Open Sans"/>
              </a:rPr>
              <a:t>aplicados</a:t>
            </a:r>
            <a:endParaRPr lang="en-US" sz="1200" dirty="0">
              <a:solidFill>
                <a:srgbClr val="DDDDDD"/>
              </a:solidFill>
              <a:latin typeface="Open Sans"/>
            </a:endParaRPr>
          </a:p>
          <a:p>
            <a:pPr marL="0" marR="0" lvl="0" indent="0" algn="l" defTabSz="914400" rtl="0" eaLnBrk="1" fontAlgn="auto" latinLnBrk="0" hangingPunct="1">
              <a:lnSpc>
                <a:spcPct val="100000"/>
              </a:lnSpc>
              <a:spcBef>
                <a:spcPts val="0"/>
              </a:spcBef>
              <a:spcAft>
                <a:spcPts val="0"/>
              </a:spcAft>
              <a:buClrTx/>
              <a:buSzTx/>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7" name="Google Shape;115;p18">
            <a:extLst>
              <a:ext uri="{FF2B5EF4-FFF2-40B4-BE49-F238E27FC236}">
                <a16:creationId xmlns:a16="http://schemas.microsoft.com/office/drawing/2014/main" id="{2AA814CE-1BEB-4542-BBA8-13C5E1BFF1E8}"/>
              </a:ext>
            </a:extLst>
          </p:cNvPr>
          <p:cNvSpPr txBox="1"/>
          <p:nvPr/>
        </p:nvSpPr>
        <p:spPr>
          <a:xfrm>
            <a:off x="2773791" y="2987959"/>
            <a:ext cx="1920362" cy="2400725"/>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Análise preliminar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DDDDDD"/>
                </a:solidFill>
                <a:latin typeface="Open Sans"/>
                <a:ea typeface="Open Sans"/>
                <a:cs typeface="Open Sans"/>
                <a:sym typeface="Open Sans"/>
              </a:rPr>
              <a:t>Análise das principais variáveis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DDDDDD"/>
                </a:solidFill>
                <a:latin typeface="Open Sans"/>
                <a:ea typeface="Open Sans"/>
                <a:cs typeface="Open Sans"/>
                <a:sym typeface="Open Sans"/>
              </a:rPr>
              <a:t>Análise de valores faltantes</a:t>
            </a:r>
            <a:endPar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DDDDDD"/>
                </a:solidFill>
                <a:latin typeface="Open Sans"/>
                <a:sym typeface="Open Sans"/>
              </a:rPr>
              <a:t>Análise </a:t>
            </a:r>
            <a:r>
              <a:rPr lang="pt-BR" sz="1200" dirty="0" err="1">
                <a:solidFill>
                  <a:srgbClr val="DDDDDD"/>
                </a:solidFill>
                <a:latin typeface="Open Sans"/>
                <a:sym typeface="Open Sans"/>
              </a:rPr>
              <a:t>univariada</a:t>
            </a:r>
            <a:endParaRPr lang="pt-BR" sz="1200" dirty="0">
              <a:solidFill>
                <a:srgbClr val="DDDDDD"/>
              </a:solidFill>
              <a:latin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mn-ea"/>
                <a:cs typeface="+mn-cs"/>
                <a:sym typeface="Open Sans"/>
              </a:rPr>
              <a:t>Análise bivariada</a:t>
            </a:r>
            <a:endParaRPr kumimoji="0" sz="1800" b="0" i="0" u="none" strike="noStrike" kern="1200" cap="none" spc="0" normalizeH="0" baseline="0" noProof="0" dirty="0">
              <a:ln>
                <a:noFill/>
              </a:ln>
              <a:solidFill>
                <a:srgbClr val="DDDDDD"/>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Tree>
    <p:extLst>
      <p:ext uri="{BB962C8B-B14F-4D97-AF65-F5344CB8AC3E}">
        <p14:creationId xmlns:p14="http://schemas.microsoft.com/office/powerpoint/2010/main" val="39042203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Agrupar 36">
            <a:extLst>
              <a:ext uri="{FF2B5EF4-FFF2-40B4-BE49-F238E27FC236}">
                <a16:creationId xmlns:a16="http://schemas.microsoft.com/office/drawing/2014/main" id="{D0344037-3C7F-4A99-ACBD-4633CC85829D}"/>
              </a:ext>
            </a:extLst>
          </p:cNvPr>
          <p:cNvGrpSpPr/>
          <p:nvPr/>
        </p:nvGrpSpPr>
        <p:grpSpPr>
          <a:xfrm>
            <a:off x="4100945" y="1948289"/>
            <a:ext cx="8091055" cy="2736498"/>
            <a:chOff x="8497038" y="155404"/>
            <a:chExt cx="2827606" cy="2308431"/>
          </a:xfrm>
        </p:grpSpPr>
        <p:sp>
          <p:nvSpPr>
            <p:cNvPr id="38" name="Retângulo 37">
              <a:extLst>
                <a:ext uri="{FF2B5EF4-FFF2-40B4-BE49-F238E27FC236}">
                  <a16:creationId xmlns:a16="http://schemas.microsoft.com/office/drawing/2014/main" id="{D902E99D-1B43-474C-AC5E-3E8665E2FA1E}"/>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Open Sans" panose="020B0604020202020204"/>
                <a:ea typeface="+mn-ea"/>
                <a:cs typeface="+mn-cs"/>
              </a:endParaRPr>
            </a:p>
          </p:txBody>
        </p:sp>
        <p:pic>
          <p:nvPicPr>
            <p:cNvPr id="39" name="Google Shape;62;p13">
              <a:extLst>
                <a:ext uri="{FF2B5EF4-FFF2-40B4-BE49-F238E27FC236}">
                  <a16:creationId xmlns:a16="http://schemas.microsoft.com/office/drawing/2014/main" id="{8B9985CB-6CA9-436F-94A6-2475F49B55AD}"/>
                </a:ext>
              </a:extLst>
            </p:cNvPr>
            <p:cNvPicPr preferRelativeResize="0"/>
            <p:nvPr/>
          </p:nvPicPr>
          <p:blipFill>
            <a:blip r:embed="rId2">
              <a:alphaModFix/>
            </a:blip>
            <a:stretch>
              <a:fillRect/>
            </a:stretch>
          </p:blipFill>
          <p:spPr>
            <a:xfrm flipH="1">
              <a:off x="10275555" y="193016"/>
              <a:ext cx="1028361" cy="2228017"/>
            </a:xfrm>
            <a:prstGeom prst="rect">
              <a:avLst/>
            </a:prstGeom>
            <a:noFill/>
            <a:ln>
              <a:noFill/>
            </a:ln>
          </p:spPr>
        </p:pic>
      </p:gr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410725" y="379620"/>
            <a:ext cx="43400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Imagem 19">
            <a:extLst>
              <a:ext uri="{FF2B5EF4-FFF2-40B4-BE49-F238E27FC236}">
                <a16:creationId xmlns:a16="http://schemas.microsoft.com/office/drawing/2014/main" id="{A0048961-CD76-49B1-8FA0-47C86D7D8242}"/>
              </a:ext>
            </a:extLst>
          </p:cNvPr>
          <p:cNvPicPr>
            <a:picLocks noChangeAspect="1"/>
          </p:cNvPicPr>
          <p:nvPr/>
        </p:nvPicPr>
        <p:blipFill rotWithShape="1">
          <a:blip r:embed="rId3"/>
          <a:srcRect l="7457" t="20485" r="70666" b="70204"/>
          <a:stretch/>
        </p:blipFill>
        <p:spPr>
          <a:xfrm>
            <a:off x="10606907" y="6397119"/>
            <a:ext cx="1197466" cy="283584"/>
          </a:xfrm>
          <a:prstGeom prst="rect">
            <a:avLst/>
          </a:prstGeom>
        </p:spPr>
      </p:pic>
      <p:sp>
        <p:nvSpPr>
          <p:cNvPr id="12" name="Retângulo 11">
            <a:extLst>
              <a:ext uri="{FF2B5EF4-FFF2-40B4-BE49-F238E27FC236}">
                <a16:creationId xmlns:a16="http://schemas.microsoft.com/office/drawing/2014/main" id="{9AF75BDE-2DA8-42CE-8B19-0AC78647E4C2}"/>
              </a:ext>
            </a:extLst>
          </p:cNvPr>
          <p:cNvSpPr/>
          <p:nvPr/>
        </p:nvSpPr>
        <p:spPr>
          <a:xfrm>
            <a:off x="4214354" y="1948289"/>
            <a:ext cx="7288614" cy="2246769"/>
          </a:xfrm>
          <a:prstGeom prst="rect">
            <a:avLst/>
          </a:prstGeom>
        </p:spPr>
        <p:txBody>
          <a:bodyPr wrap="square">
            <a:spAutoFit/>
          </a:bodyPr>
          <a:lstStyle/>
          <a:p>
            <a:r>
              <a:rPr lang="pt-BR" sz="1400" b="1" dirty="0">
                <a:solidFill>
                  <a:srgbClr val="434343"/>
                </a:solidFill>
                <a:latin typeface="Open Sans" panose="020B0604020202020204" charset="0"/>
                <a:ea typeface="Open Sans" panose="020B0604020202020204" charset="0"/>
                <a:cs typeface="Open Sans" panose="020B0604020202020204" charset="0"/>
              </a:rPr>
              <a:t>Tratamento da base de dados 2020-2021 para análise</a:t>
            </a:r>
          </a:p>
          <a:p>
            <a:pPr marL="228600" indent="-228600">
              <a:buFont typeface="+mj-lt"/>
              <a:buAutoNum type="arabicPeriod"/>
            </a:pPr>
            <a:endParaRPr lang="pt-BR" sz="1400" dirty="0">
              <a:solidFill>
                <a:srgbClr val="434343"/>
              </a:solidFill>
              <a:latin typeface="Open Sans" panose="020B0604020202020204" charset="0"/>
              <a:ea typeface="Open Sans" panose="020B0604020202020204" charset="0"/>
              <a:cs typeface="Open Sans" panose="020B0604020202020204" charset="0"/>
            </a:endParaRPr>
          </a:p>
          <a:p>
            <a:pPr marL="228600" indent="-228600">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Classes “Nulo” e “Ignorados” foram removidas de todas as colunas em que estavam presentes;</a:t>
            </a:r>
          </a:p>
          <a:p>
            <a:pPr marL="228600" indent="-228600">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Prontuários de antes de 17/01/2021 possuem classificação de “Vacina COVID-19 não disponível”</a:t>
            </a:r>
          </a:p>
          <a:p>
            <a:pPr marL="228600" indent="-228600">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Divisão Treino e Teste baseada no tempo (OOT) da data de notificação do caso:</a:t>
            </a:r>
          </a:p>
          <a:p>
            <a:pPr marL="742950" lvl="1" indent="-285750">
              <a:buFont typeface="Arial" panose="020B0604020202020204" pitchFamily="34" charset="0"/>
              <a:buChar char="•"/>
            </a:pPr>
            <a:r>
              <a:rPr lang="pt-BR" sz="1400" dirty="0">
                <a:solidFill>
                  <a:srgbClr val="434343"/>
                </a:solidFill>
                <a:latin typeface="Open Sans" panose="020B0604020202020204" charset="0"/>
                <a:ea typeface="Open Sans" panose="020B0604020202020204" charset="0"/>
                <a:cs typeface="Open Sans" panose="020B0604020202020204" charset="0"/>
              </a:rPr>
              <a:t>Treino: do início da base até 31/06/2021 – 197.189 registros</a:t>
            </a:r>
          </a:p>
          <a:p>
            <a:pPr marL="742950" lvl="1" indent="-285750">
              <a:buFont typeface="Arial" panose="020B0604020202020204" pitchFamily="34" charset="0"/>
              <a:buChar char="•"/>
            </a:pPr>
            <a:r>
              <a:rPr lang="pt-BR" sz="1400" dirty="0">
                <a:solidFill>
                  <a:srgbClr val="434343"/>
                </a:solidFill>
                <a:latin typeface="Open Sans" panose="020B0604020202020204" charset="0"/>
                <a:ea typeface="Open Sans" panose="020B0604020202020204" charset="0"/>
                <a:cs typeface="Open Sans" panose="020B0604020202020204" charset="0"/>
              </a:rPr>
              <a:t>Teste: de 01/07/2021 ao final da base, 11/12/2021 – 50.565 registros</a:t>
            </a:r>
          </a:p>
          <a:p>
            <a:pPr marL="742950" lvl="1" indent="-285750">
              <a:buFont typeface="Arial" panose="020B0604020202020204" pitchFamily="34" charset="0"/>
              <a:buChar char="•"/>
            </a:pPr>
            <a:endParaRPr lang="pt-BR" sz="1400" dirty="0">
              <a:solidFill>
                <a:srgbClr val="434343"/>
              </a:solidFill>
              <a:latin typeface="Open Sans" panose="020B0604020202020204" charset="0"/>
              <a:ea typeface="Open Sans" panose="020B0604020202020204" charset="0"/>
              <a:cs typeface="Open Sans" panose="020B0604020202020204" charset="0"/>
            </a:endParaRPr>
          </a:p>
        </p:txBody>
      </p:sp>
      <p:pic>
        <p:nvPicPr>
          <p:cNvPr id="13" name="Picture 6" descr="Black and Gray Mining Rig">
            <a:extLst>
              <a:ext uri="{FF2B5EF4-FFF2-40B4-BE49-F238E27FC236}">
                <a16:creationId xmlns:a16="http://schemas.microsoft.com/office/drawing/2014/main" id="{C6C69585-8FF6-4739-8755-E6BAE9C5E0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1" y="1948289"/>
            <a:ext cx="4100945" cy="2736497"/>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Placeholder 1">
            <a:extLst>
              <a:ext uri="{FF2B5EF4-FFF2-40B4-BE49-F238E27FC236}">
                <a16:creationId xmlns:a16="http://schemas.microsoft.com/office/drawing/2014/main" id="{959083A9-F22A-4E5C-A958-DFA82D6457E4}"/>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5. </a:t>
            </a:r>
            <a:r>
              <a:rPr lang="en-US" dirty="0" err="1">
                <a:solidFill>
                  <a:srgbClr val="434343"/>
                </a:solidFill>
                <a:latin typeface="Open Sans" panose="020B0604020202020204" charset="0"/>
                <a:ea typeface="Open Sans" panose="020B0604020202020204" charset="0"/>
                <a:cs typeface="Open Sans" panose="020B0604020202020204" charset="0"/>
              </a:rPr>
              <a:t>Modelagem</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Estatística</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Tradicional</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BALANCEAMENTO | </a:t>
            </a:r>
            <a:r>
              <a:rPr lang="en-US" sz="1100" dirty="0">
                <a:solidFill>
                  <a:srgbClr val="434343"/>
                </a:solidFill>
                <a:latin typeface="Open Sans" panose="020B0604020202020204" charset="0"/>
                <a:ea typeface="Open Sans" panose="020B0604020202020204" charset="0"/>
                <a:cs typeface="Open Sans" panose="020B0604020202020204" charset="0"/>
              </a:rPr>
              <a:t>BASES DE TREINO E TESTE</a:t>
            </a:r>
          </a:p>
        </p:txBody>
      </p:sp>
    </p:spTree>
    <p:extLst>
      <p:ext uri="{BB962C8B-B14F-4D97-AF65-F5344CB8AC3E}">
        <p14:creationId xmlns:p14="http://schemas.microsoft.com/office/powerpoint/2010/main" val="3386811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1B4D3651-9CFD-4206-BA8E-32EF9787A86F}"/>
              </a:ext>
            </a:extLst>
          </p:cNvPr>
          <p:cNvSpPr/>
          <p:nvPr/>
        </p:nvSpPr>
        <p:spPr>
          <a:xfrm>
            <a:off x="0" y="1002669"/>
            <a:ext cx="6842440" cy="831668"/>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3">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119A2CB7-B11C-4B81-8A8A-CC1F0A49AC96}"/>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5.i </a:t>
            </a:r>
            <a:r>
              <a:rPr lang="en-US" dirty="0" err="1">
                <a:solidFill>
                  <a:srgbClr val="434343"/>
                </a:solidFill>
                <a:latin typeface="Open Sans" panose="020B0604020202020204" charset="0"/>
                <a:ea typeface="Open Sans" panose="020B0604020202020204" charset="0"/>
                <a:cs typeface="Open Sans" panose="020B0604020202020204" charset="0"/>
              </a:rPr>
              <a:t>Árvore</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decisão</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MODELAGEM COM ESTATÍSTICA TRADICIONAL | </a:t>
            </a:r>
            <a:r>
              <a:rPr lang="en-US" sz="1100" dirty="0" err="1">
                <a:solidFill>
                  <a:srgbClr val="434343"/>
                </a:solidFill>
                <a:latin typeface="Open Sans" panose="020B0604020202020204" charset="0"/>
                <a:ea typeface="Open Sans" panose="020B0604020202020204" charset="0"/>
                <a:cs typeface="Open Sans" panose="020B0604020202020204" charset="0"/>
              </a:rPr>
              <a:t>Árvore</a:t>
            </a:r>
            <a:r>
              <a:rPr lang="en-US" sz="1100" dirty="0">
                <a:solidFill>
                  <a:srgbClr val="434343"/>
                </a:solidFill>
                <a:latin typeface="Open Sans" panose="020B0604020202020204" charset="0"/>
                <a:ea typeface="Open Sans" panose="020B0604020202020204" charset="0"/>
                <a:cs typeface="Open Sans" panose="020B0604020202020204" charset="0"/>
              </a:rPr>
              <a:t> de </a:t>
            </a:r>
            <a:r>
              <a:rPr lang="en-US" sz="1100" dirty="0" err="1">
                <a:solidFill>
                  <a:srgbClr val="434343"/>
                </a:solidFill>
                <a:latin typeface="Open Sans" panose="020B0604020202020204" charset="0"/>
                <a:ea typeface="Open Sans" panose="020B0604020202020204" charset="0"/>
                <a:cs typeface="Open Sans" panose="020B0604020202020204" charset="0"/>
              </a:rPr>
              <a:t>decisão</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sp>
        <p:nvSpPr>
          <p:cNvPr id="13" name="Retângulo 12">
            <a:extLst>
              <a:ext uri="{FF2B5EF4-FFF2-40B4-BE49-F238E27FC236}">
                <a16:creationId xmlns:a16="http://schemas.microsoft.com/office/drawing/2014/main" id="{35F47299-7615-4100-B6B3-DD08E74F009D}"/>
              </a:ext>
            </a:extLst>
          </p:cNvPr>
          <p:cNvSpPr/>
          <p:nvPr/>
        </p:nvSpPr>
        <p:spPr>
          <a:xfrm>
            <a:off x="0" y="1003340"/>
            <a:ext cx="6758897" cy="830997"/>
          </a:xfrm>
          <a:prstGeom prst="rect">
            <a:avLst/>
          </a:prstGeom>
        </p:spPr>
        <p:txBody>
          <a:bodyPr wrap="square">
            <a:spAutoFit/>
          </a:bodyPr>
          <a:lstStyle/>
          <a:p>
            <a:r>
              <a:rPr lang="pt-BR" sz="1200" dirty="0">
                <a:solidFill>
                  <a:srgbClr val="434343"/>
                </a:solidFill>
                <a:latin typeface="Open Sans" panose="020B0604020202020204"/>
              </a:rPr>
              <a:t>Classifica as observações pela combinação de características, por meio de uma árvore de classificação, que explique o evento de inadimplência.</a:t>
            </a:r>
          </a:p>
          <a:p>
            <a:r>
              <a:rPr lang="pt-BR" sz="1200" dirty="0">
                <a:solidFill>
                  <a:srgbClr val="434343"/>
                </a:solidFill>
                <a:latin typeface="Open Sans" panose="020B0604020202020204"/>
              </a:rPr>
              <a:t>Através de uma análise de precisão, decidi que uma árvore com profundidade de 10 e 100 de número mínimo de amostras por folha é uma boa opção para este projeto. </a:t>
            </a:r>
          </a:p>
        </p:txBody>
      </p:sp>
      <p:sp>
        <p:nvSpPr>
          <p:cNvPr id="3" name="Retângulo 2">
            <a:extLst>
              <a:ext uri="{FF2B5EF4-FFF2-40B4-BE49-F238E27FC236}">
                <a16:creationId xmlns:a16="http://schemas.microsoft.com/office/drawing/2014/main" id="{F6EC44CE-DCEF-4E56-A036-E963AC3A4E7B}"/>
              </a:ext>
            </a:extLst>
          </p:cNvPr>
          <p:cNvSpPr/>
          <p:nvPr/>
        </p:nvSpPr>
        <p:spPr>
          <a:xfrm>
            <a:off x="7205691" y="2533357"/>
            <a:ext cx="4004180" cy="2431435"/>
          </a:xfrm>
          <a:prstGeom prst="rect">
            <a:avLst/>
          </a:prstGeom>
        </p:spPr>
        <p:txBody>
          <a:bodyPr wrap="square">
            <a:spAutoFit/>
          </a:bodyPr>
          <a:lstStyle/>
          <a:p>
            <a:r>
              <a:rPr lang="pt-BR" sz="1400" b="1" dirty="0">
                <a:solidFill>
                  <a:srgbClr val="434343"/>
                </a:solidFill>
                <a:latin typeface="Open Sans" panose="020B0604020202020204"/>
              </a:rPr>
              <a:t>Comentários:</a:t>
            </a:r>
          </a:p>
          <a:p>
            <a:endParaRPr lang="pt-BR" sz="1400" dirty="0">
              <a:solidFill>
                <a:srgbClr val="434343"/>
              </a:solidFill>
              <a:latin typeface="Open Sans" panose="020B0604020202020204"/>
            </a:endParaRPr>
          </a:p>
          <a:p>
            <a:pPr marL="171450" indent="-171450" algn="just">
              <a:buFont typeface="Arial" panose="020B0604020202020204" pitchFamily="34" charset="0"/>
              <a:buChar char="•"/>
            </a:pPr>
            <a:r>
              <a:rPr lang="pt-BR" sz="1400" dirty="0">
                <a:solidFill>
                  <a:srgbClr val="434343"/>
                </a:solidFill>
                <a:latin typeface="Open Sans" panose="020B0604020202020204"/>
              </a:rPr>
              <a:t>A variável mais importante é a “Suporte ventilatório INVASIVO”, ela é a primeira quebra da árvore</a:t>
            </a:r>
          </a:p>
          <a:p>
            <a:pPr marL="171450" indent="-171450" algn="just">
              <a:buFont typeface="Arial" panose="020B0604020202020204" pitchFamily="34" charset="0"/>
              <a:buChar char="•"/>
            </a:pPr>
            <a:r>
              <a:rPr lang="pt-BR" sz="1400" dirty="0">
                <a:solidFill>
                  <a:srgbClr val="434343"/>
                </a:solidFill>
                <a:latin typeface="Open Sans" panose="020B0604020202020204"/>
              </a:rPr>
              <a:t>Classes azuis são de óbito e laranjas de alta</a:t>
            </a:r>
          </a:p>
          <a:p>
            <a:pPr marL="171450" indent="-171450" algn="just">
              <a:buFont typeface="Arial" panose="020B0604020202020204" pitchFamily="34" charset="0"/>
              <a:buChar char="•"/>
            </a:pPr>
            <a:r>
              <a:rPr lang="pt-BR" sz="1400" dirty="0">
                <a:solidFill>
                  <a:srgbClr val="434343"/>
                </a:solidFill>
                <a:latin typeface="Open Sans" panose="020B0604020202020204"/>
              </a:rPr>
              <a:t>Para a análise desta árvore, se faz necessário utilizar </a:t>
            </a:r>
            <a:r>
              <a:rPr lang="pt-BR" sz="1400" dirty="0" err="1">
                <a:solidFill>
                  <a:srgbClr val="434343"/>
                </a:solidFill>
                <a:latin typeface="Open Sans" panose="020B0604020202020204"/>
              </a:rPr>
              <a:t>feature</a:t>
            </a:r>
            <a:r>
              <a:rPr lang="pt-BR" sz="1400" dirty="0">
                <a:solidFill>
                  <a:srgbClr val="434343"/>
                </a:solidFill>
                <a:latin typeface="Open Sans" panose="020B0604020202020204"/>
              </a:rPr>
              <a:t> </a:t>
            </a:r>
            <a:r>
              <a:rPr lang="pt-BR" sz="1400" dirty="0" err="1">
                <a:solidFill>
                  <a:srgbClr val="434343"/>
                </a:solidFill>
                <a:latin typeface="Open Sans" panose="020B0604020202020204"/>
              </a:rPr>
              <a:t>importances</a:t>
            </a:r>
            <a:r>
              <a:rPr lang="pt-BR" sz="1400" dirty="0">
                <a:solidFill>
                  <a:srgbClr val="434343"/>
                </a:solidFill>
                <a:latin typeface="Open Sans" panose="020B0604020202020204"/>
              </a:rPr>
              <a:t> e </a:t>
            </a:r>
            <a:r>
              <a:rPr lang="pt-BR" sz="1400" dirty="0">
                <a:solidFill>
                  <a:srgbClr val="434343"/>
                </a:solidFill>
                <a:latin typeface="Open Sans" panose="020B0604020202020204"/>
                <a:hlinkClick r:id="rId5"/>
              </a:rPr>
              <a:t>SHAP (</a:t>
            </a:r>
            <a:r>
              <a:rPr lang="pt-BR" sz="1400" dirty="0" err="1">
                <a:solidFill>
                  <a:srgbClr val="434343"/>
                </a:solidFill>
                <a:latin typeface="Open Sans" panose="020B0604020202020204"/>
                <a:hlinkClick r:id="rId5"/>
              </a:rPr>
              <a:t>SHapley</a:t>
            </a:r>
            <a:r>
              <a:rPr lang="pt-BR" sz="1400" dirty="0">
                <a:solidFill>
                  <a:srgbClr val="434343"/>
                </a:solidFill>
                <a:latin typeface="Open Sans" panose="020B0604020202020204"/>
                <a:hlinkClick r:id="rId5"/>
              </a:rPr>
              <a:t> </a:t>
            </a:r>
            <a:r>
              <a:rPr lang="pt-BR" sz="1400" dirty="0" err="1">
                <a:solidFill>
                  <a:srgbClr val="434343"/>
                </a:solidFill>
                <a:latin typeface="Open Sans" panose="020B0604020202020204"/>
                <a:hlinkClick r:id="rId5"/>
              </a:rPr>
              <a:t>Additive</a:t>
            </a:r>
            <a:r>
              <a:rPr lang="pt-BR" sz="1400" dirty="0">
                <a:solidFill>
                  <a:srgbClr val="434343"/>
                </a:solidFill>
                <a:latin typeface="Open Sans" panose="020B0604020202020204"/>
                <a:hlinkClick r:id="rId5"/>
              </a:rPr>
              <a:t> </a:t>
            </a:r>
            <a:r>
              <a:rPr lang="pt-BR" sz="1400" dirty="0" err="1">
                <a:solidFill>
                  <a:srgbClr val="434343"/>
                </a:solidFill>
                <a:latin typeface="Open Sans" panose="020B0604020202020204"/>
                <a:hlinkClick r:id="rId5"/>
              </a:rPr>
              <a:t>exPlanations</a:t>
            </a:r>
            <a:r>
              <a:rPr lang="pt-BR" sz="1400" dirty="0">
                <a:solidFill>
                  <a:srgbClr val="434343"/>
                </a:solidFill>
                <a:latin typeface="Open Sans" panose="020B0604020202020204"/>
                <a:hlinkClick r:id="rId5"/>
              </a:rPr>
              <a:t>)</a:t>
            </a:r>
            <a:r>
              <a:rPr lang="pt-BR" sz="1400" dirty="0">
                <a:solidFill>
                  <a:srgbClr val="434343"/>
                </a:solidFill>
                <a:latin typeface="Open Sans" panose="020B0604020202020204"/>
              </a:rPr>
              <a:t> – Próximo slide</a:t>
            </a:r>
          </a:p>
          <a:p>
            <a:endParaRPr lang="pt-BR" sz="1200" dirty="0">
              <a:solidFill>
                <a:srgbClr val="434343"/>
              </a:solidFill>
              <a:latin typeface="Open Sans" panose="020B0604020202020204"/>
            </a:endParaRPr>
          </a:p>
        </p:txBody>
      </p:sp>
      <p:sp>
        <p:nvSpPr>
          <p:cNvPr id="12" name="Botão de Ação: Obter Informações 11">
            <a:hlinkClick r:id="rId6" action="ppaction://hlinksldjump"/>
            <a:extLst>
              <a:ext uri="{FF2B5EF4-FFF2-40B4-BE49-F238E27FC236}">
                <a16:creationId xmlns:a16="http://schemas.microsoft.com/office/drawing/2014/main" id="{C0617DFD-9C18-4568-BDAF-95E7F9CC775B}"/>
              </a:ext>
            </a:extLst>
          </p:cNvPr>
          <p:cNvSpPr/>
          <p:nvPr/>
        </p:nvSpPr>
        <p:spPr>
          <a:xfrm>
            <a:off x="6984736" y="1269678"/>
            <a:ext cx="286795" cy="246222"/>
          </a:xfrm>
          <a:prstGeom prst="actionButtonInformatio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4" name="Retângulo 13">
            <a:extLst>
              <a:ext uri="{FF2B5EF4-FFF2-40B4-BE49-F238E27FC236}">
                <a16:creationId xmlns:a16="http://schemas.microsoft.com/office/drawing/2014/main" id="{A8EE1344-A6F3-433E-BA3B-E1DEDDEA29B5}"/>
              </a:ext>
            </a:extLst>
          </p:cNvPr>
          <p:cNvSpPr/>
          <p:nvPr/>
        </p:nvSpPr>
        <p:spPr>
          <a:xfrm>
            <a:off x="7253753" y="1261984"/>
            <a:ext cx="3525890" cy="261610"/>
          </a:xfrm>
          <a:prstGeom prst="rect">
            <a:avLst/>
          </a:prstGeom>
        </p:spPr>
        <p:txBody>
          <a:bodyPr wrap="square">
            <a:spAutoFit/>
          </a:bodyPr>
          <a:lstStyle/>
          <a:p>
            <a:r>
              <a:rPr lang="pt-BR" sz="1050" dirty="0">
                <a:latin typeface="Open Sans" panose="020B0604020202020204"/>
              </a:rPr>
              <a:t>Detalhes da escolha dos valores 10 e 100</a:t>
            </a:r>
          </a:p>
        </p:txBody>
      </p:sp>
      <p:sp>
        <p:nvSpPr>
          <p:cNvPr id="17" name="Retângulo 16">
            <a:extLst>
              <a:ext uri="{FF2B5EF4-FFF2-40B4-BE49-F238E27FC236}">
                <a16:creationId xmlns:a16="http://schemas.microsoft.com/office/drawing/2014/main" id="{0A867CA2-3AE0-4977-B08C-58AB6F9ACFCD}"/>
              </a:ext>
            </a:extLst>
          </p:cNvPr>
          <p:cNvSpPr/>
          <p:nvPr/>
        </p:nvSpPr>
        <p:spPr>
          <a:xfrm>
            <a:off x="99804" y="5167244"/>
            <a:ext cx="7105887" cy="40011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Figura 6: </a:t>
            </a:r>
            <a:r>
              <a:rPr kumimoji="0" lang="pt-BR" sz="10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Árvore de decisão com profundidade de 7 e número mínimo de amostras por folha de 1000</a:t>
            </a:r>
          </a:p>
          <a:p>
            <a:pPr marL="0" marR="0" lvl="0" indent="0" algn="just" defTabSz="914400" rtl="0" eaLnBrk="1" fontAlgn="auto" latinLnBrk="0" hangingPunct="1">
              <a:lnSpc>
                <a:spcPct val="100000"/>
              </a:lnSpc>
              <a:spcBef>
                <a:spcPts val="0"/>
              </a:spcBef>
              <a:spcAft>
                <a:spcPts val="0"/>
              </a:spcAft>
              <a:buClrTx/>
              <a:buSzTx/>
              <a:buFontTx/>
              <a:buNone/>
              <a:tabLst/>
              <a:defRPr/>
            </a:pPr>
            <a:r>
              <a:rPr lang="pt-BR" sz="1000" dirty="0">
                <a:solidFill>
                  <a:srgbClr val="434343"/>
                </a:solidFill>
                <a:latin typeface="Open Sans" panose="020B0604020202020204" charset="0"/>
                <a:ea typeface="Open Sans" panose="020B0604020202020204" charset="0"/>
                <a:cs typeface="Open Sans" panose="020B0604020202020204" charset="0"/>
              </a:rPr>
              <a:t>Para ver melhor, abrir o arquivo PDF que carrega a imagem vetorizada</a:t>
            </a:r>
            <a:endParaRPr kumimoji="0" lang="pt-BR" sz="10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pic>
        <p:nvPicPr>
          <p:cNvPr id="7" name="Imagem 6">
            <a:extLst>
              <a:ext uri="{FF2B5EF4-FFF2-40B4-BE49-F238E27FC236}">
                <a16:creationId xmlns:a16="http://schemas.microsoft.com/office/drawing/2014/main" id="{A4C93BFD-501A-4FF1-86F6-14E25360E0BF}"/>
              </a:ext>
            </a:extLst>
          </p:cNvPr>
          <p:cNvPicPr>
            <a:picLocks noChangeAspect="1"/>
          </p:cNvPicPr>
          <p:nvPr/>
        </p:nvPicPr>
        <p:blipFill>
          <a:blip r:embed="rId7"/>
          <a:stretch>
            <a:fillRect/>
          </a:stretch>
        </p:blipFill>
        <p:spPr>
          <a:xfrm>
            <a:off x="99803" y="2304895"/>
            <a:ext cx="7105887" cy="2836738"/>
          </a:xfrm>
          <a:prstGeom prst="rect">
            <a:avLst/>
          </a:prstGeom>
        </p:spPr>
      </p:pic>
      <p:graphicFrame>
        <p:nvGraphicFramePr>
          <p:cNvPr id="9" name="Objeto 8">
            <a:extLst>
              <a:ext uri="{FF2B5EF4-FFF2-40B4-BE49-F238E27FC236}">
                <a16:creationId xmlns:a16="http://schemas.microsoft.com/office/drawing/2014/main" id="{1F4EFB49-D92F-4250-B829-C721F59EB6D3}"/>
              </a:ext>
            </a:extLst>
          </p:cNvPr>
          <p:cNvGraphicFramePr>
            <a:graphicFrameLocks noChangeAspect="1"/>
          </p:cNvGraphicFramePr>
          <p:nvPr>
            <p:extLst>
              <p:ext uri="{D42A27DB-BD31-4B8C-83A1-F6EECF244321}">
                <p14:modId xmlns:p14="http://schemas.microsoft.com/office/powerpoint/2010/main" val="3405760707"/>
              </p:ext>
            </p:extLst>
          </p:nvPr>
        </p:nvGraphicFramePr>
        <p:xfrm>
          <a:off x="99802" y="1966176"/>
          <a:ext cx="914400" cy="771525"/>
        </p:xfrm>
        <a:graphic>
          <a:graphicData uri="http://schemas.openxmlformats.org/presentationml/2006/ole">
            <mc:AlternateContent xmlns:mc="http://schemas.openxmlformats.org/markup-compatibility/2006">
              <mc:Choice xmlns:v="urn:schemas-microsoft-com:vml" Requires="v">
                <p:oleObj spid="_x0000_s1088" name="Acrobat Document" showAsIcon="1" r:id="rId8" imgW="914400" imgH="771697" progId="Acrobat.Document.DC">
                  <p:embed/>
                </p:oleObj>
              </mc:Choice>
              <mc:Fallback>
                <p:oleObj name="Acrobat Document" showAsIcon="1" r:id="rId8" imgW="914400" imgH="771697" progId="Acrobat.Document.DC">
                  <p:embed/>
                  <p:pic>
                    <p:nvPicPr>
                      <p:cNvPr id="0" name=""/>
                      <p:cNvPicPr/>
                      <p:nvPr/>
                    </p:nvPicPr>
                    <p:blipFill>
                      <a:blip r:embed="rId9"/>
                      <a:stretch>
                        <a:fillRect/>
                      </a:stretch>
                    </p:blipFill>
                    <p:spPr>
                      <a:xfrm>
                        <a:off x="99802" y="1966176"/>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2715339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1B4D3651-9CFD-4206-BA8E-32EF9787A86F}"/>
              </a:ext>
            </a:extLst>
          </p:cNvPr>
          <p:cNvSpPr/>
          <p:nvPr/>
        </p:nvSpPr>
        <p:spPr>
          <a:xfrm>
            <a:off x="0" y="1002668"/>
            <a:ext cx="6842440" cy="84903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119A2CB7-B11C-4B81-8A8A-CC1F0A49AC96}"/>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5.i </a:t>
            </a:r>
            <a:r>
              <a:rPr lang="en-US" dirty="0" err="1">
                <a:solidFill>
                  <a:srgbClr val="434343"/>
                </a:solidFill>
                <a:latin typeface="Open Sans" panose="020B0604020202020204" charset="0"/>
                <a:ea typeface="Open Sans" panose="020B0604020202020204" charset="0"/>
                <a:cs typeface="Open Sans" panose="020B0604020202020204" charset="0"/>
              </a:rPr>
              <a:t>Árvore</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decisão</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MODELAGEM COM ESTATÍSTICA TRADICIONAL | </a:t>
            </a:r>
            <a:r>
              <a:rPr lang="en-US" sz="1100" dirty="0">
                <a:solidFill>
                  <a:srgbClr val="434343"/>
                </a:solidFill>
                <a:latin typeface="Open Sans" panose="020B0604020202020204" charset="0"/>
                <a:ea typeface="Open Sans" panose="020B0604020202020204" charset="0"/>
                <a:cs typeface="Open Sans" panose="020B0604020202020204" charset="0"/>
              </a:rPr>
              <a:t>Feature importance</a:t>
            </a:r>
          </a:p>
        </p:txBody>
      </p:sp>
      <p:sp>
        <p:nvSpPr>
          <p:cNvPr id="13" name="Retângulo 12">
            <a:extLst>
              <a:ext uri="{FF2B5EF4-FFF2-40B4-BE49-F238E27FC236}">
                <a16:creationId xmlns:a16="http://schemas.microsoft.com/office/drawing/2014/main" id="{35F47299-7615-4100-B6B3-DD08E74F009D}"/>
              </a:ext>
            </a:extLst>
          </p:cNvPr>
          <p:cNvSpPr/>
          <p:nvPr/>
        </p:nvSpPr>
        <p:spPr>
          <a:xfrm>
            <a:off x="92571" y="1020703"/>
            <a:ext cx="6657297" cy="830997"/>
          </a:xfrm>
          <a:prstGeom prst="rect">
            <a:avLst/>
          </a:prstGeom>
        </p:spPr>
        <p:txBody>
          <a:bodyPr wrap="square">
            <a:spAutoFit/>
          </a:bodyPr>
          <a:lstStyle/>
          <a:p>
            <a:r>
              <a:rPr lang="pt-BR" sz="1200" b="1" dirty="0">
                <a:solidFill>
                  <a:srgbClr val="434343"/>
                </a:solidFill>
                <a:latin typeface="Open Sans" panose="020B0604020202020204"/>
                <a:hlinkClick r:id="rId4"/>
              </a:rPr>
              <a:t>Feature importance</a:t>
            </a:r>
            <a:r>
              <a:rPr lang="pt-BR" sz="1200" b="1" dirty="0">
                <a:solidFill>
                  <a:srgbClr val="434343"/>
                </a:solidFill>
                <a:latin typeface="Open Sans" panose="020B0604020202020204"/>
              </a:rPr>
              <a:t>: </a:t>
            </a:r>
            <a:r>
              <a:rPr lang="pt-BR" sz="1200" dirty="0">
                <a:solidFill>
                  <a:srgbClr val="434343"/>
                </a:solidFill>
                <a:latin typeface="Open Sans" panose="020B0604020202020204"/>
              </a:rPr>
              <a:t>é calculada como a diminuição na impureza do nó ponderada pela probabilidade de alcançar esse nó. A probabilidade do nó pode ser calculada pelo número de amostras que chegam ao nó, dividido pelo número total de amostras. Quanto mais alto o valor, mais importante é o recurso.</a:t>
            </a:r>
          </a:p>
        </p:txBody>
      </p:sp>
      <p:sp>
        <p:nvSpPr>
          <p:cNvPr id="17" name="Retângulo 16">
            <a:extLst>
              <a:ext uri="{FF2B5EF4-FFF2-40B4-BE49-F238E27FC236}">
                <a16:creationId xmlns:a16="http://schemas.microsoft.com/office/drawing/2014/main" id="{0A867CA2-3AE0-4977-B08C-58AB6F9ACFCD}"/>
              </a:ext>
            </a:extLst>
          </p:cNvPr>
          <p:cNvSpPr/>
          <p:nvPr/>
        </p:nvSpPr>
        <p:spPr>
          <a:xfrm>
            <a:off x="92571" y="5956239"/>
            <a:ext cx="6003429" cy="507831"/>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Figura 7: </a:t>
            </a:r>
            <a:r>
              <a:rPr kumimoji="0" lang="pt-BR" sz="9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Gráfico de top 15 </a:t>
            </a:r>
            <a:r>
              <a:rPr kumimoji="0" lang="pt-BR" sz="900" i="0" u="none" strike="noStrike" kern="1200" cap="none" spc="0" normalizeH="0" baseline="0" noProof="0" dirty="0" err="1">
                <a:ln>
                  <a:noFill/>
                </a:ln>
                <a:solidFill>
                  <a:srgbClr val="434343"/>
                </a:solidFill>
                <a:effectLst/>
                <a:uLnTx/>
                <a:uFillTx/>
                <a:latin typeface="Open Sans" panose="020B0604020202020204" charset="0"/>
                <a:ea typeface="Open Sans" panose="020B0604020202020204" charset="0"/>
                <a:cs typeface="Open Sans" panose="020B0604020202020204" charset="0"/>
              </a:rPr>
              <a:t>feature</a:t>
            </a:r>
            <a:r>
              <a:rPr kumimoji="0" lang="pt-BR" sz="9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a:t>
            </a:r>
            <a:r>
              <a:rPr kumimoji="0" lang="pt-BR" sz="900" i="0" u="none" strike="noStrike" kern="1200" cap="none" spc="0" normalizeH="0" baseline="0" noProof="0" dirty="0" err="1">
                <a:ln>
                  <a:noFill/>
                </a:ln>
                <a:solidFill>
                  <a:srgbClr val="434343"/>
                </a:solidFill>
                <a:effectLst/>
                <a:uLnTx/>
                <a:uFillTx/>
                <a:latin typeface="Open Sans" panose="020B0604020202020204" charset="0"/>
                <a:ea typeface="Open Sans" panose="020B0604020202020204" charset="0"/>
                <a:cs typeface="Open Sans" panose="020B0604020202020204" charset="0"/>
              </a:rPr>
              <a:t>importances</a:t>
            </a:r>
            <a:r>
              <a:rPr kumimoji="0" lang="pt-BR" sz="9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a:t>
            </a:r>
            <a:endParaRPr lang="pt-BR" sz="900" dirty="0">
              <a:solidFill>
                <a:srgbClr val="434343"/>
              </a:solidFill>
              <a:latin typeface="Open Sans" panose="020B0604020202020204" charset="0"/>
              <a:ea typeface="Open Sans" panose="020B0604020202020204" charset="0"/>
              <a:cs typeface="Open Sans" panose="020B060402020202020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9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Observa-se que a </a:t>
            </a:r>
            <a:r>
              <a:rPr kumimoji="0" lang="pt-BR" sz="900" i="0" u="none" strike="noStrike" kern="1200" cap="none" spc="0" normalizeH="0" baseline="0" noProof="0" dirty="0" err="1">
                <a:ln>
                  <a:noFill/>
                </a:ln>
                <a:solidFill>
                  <a:srgbClr val="434343"/>
                </a:solidFill>
                <a:effectLst/>
                <a:uLnTx/>
                <a:uFillTx/>
                <a:latin typeface="Open Sans" panose="020B0604020202020204" charset="0"/>
                <a:ea typeface="Open Sans" panose="020B0604020202020204" charset="0"/>
                <a:cs typeface="Open Sans" panose="020B0604020202020204" charset="0"/>
              </a:rPr>
              <a:t>vari</a:t>
            </a:r>
            <a:r>
              <a:rPr lang="pt-BR" sz="900" dirty="0" err="1">
                <a:solidFill>
                  <a:srgbClr val="434343"/>
                </a:solidFill>
                <a:latin typeface="Open Sans" panose="020B0604020202020204" charset="0"/>
                <a:ea typeface="Open Sans" panose="020B0604020202020204" charset="0"/>
                <a:cs typeface="Open Sans" panose="020B0604020202020204" charset="0"/>
              </a:rPr>
              <a:t>ável</a:t>
            </a:r>
            <a:r>
              <a:rPr lang="pt-BR" sz="900" dirty="0">
                <a:solidFill>
                  <a:srgbClr val="434343"/>
                </a:solidFill>
                <a:latin typeface="Open Sans" panose="020B0604020202020204" charset="0"/>
                <a:ea typeface="Open Sans" panose="020B0604020202020204" charset="0"/>
                <a:cs typeface="Open Sans" panose="020B0604020202020204" charset="0"/>
              </a:rPr>
              <a:t> mais importante para determinação do óbito é suporte ventilatório invasivo, seguido de idade e NÃO ir para a UTI.</a:t>
            </a:r>
            <a:endParaRPr kumimoji="0" lang="pt-BR" sz="9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18" name="Retângulo 17">
            <a:extLst>
              <a:ext uri="{FF2B5EF4-FFF2-40B4-BE49-F238E27FC236}">
                <a16:creationId xmlns:a16="http://schemas.microsoft.com/office/drawing/2014/main" id="{B0A62FFA-2C85-4089-867B-75B81D226FFE}"/>
              </a:ext>
            </a:extLst>
          </p:cNvPr>
          <p:cNvSpPr/>
          <p:nvPr/>
        </p:nvSpPr>
        <p:spPr>
          <a:xfrm>
            <a:off x="6842439" y="1028301"/>
            <a:ext cx="2957343" cy="784830"/>
          </a:xfrm>
          <a:prstGeom prst="rect">
            <a:avLst/>
          </a:prstGeom>
        </p:spPr>
        <p:txBody>
          <a:bodyPr wrap="square">
            <a:spAutoFit/>
          </a:bodyPr>
          <a:lstStyle/>
          <a:p>
            <a:pPr algn="just"/>
            <a:r>
              <a:rPr lang="pt-BR" sz="900" dirty="0" err="1">
                <a:solidFill>
                  <a:srgbClr val="434343"/>
                </a:solidFill>
                <a:latin typeface="Open Sans" panose="020B0604020202020204" charset="0"/>
                <a:ea typeface="Open Sans" panose="020B0604020202020204" charset="0"/>
                <a:cs typeface="Open Sans" panose="020B0604020202020204" charset="0"/>
              </a:rPr>
              <a:t>Obs</a:t>
            </a:r>
            <a:r>
              <a:rPr lang="pt-BR" sz="900" dirty="0">
                <a:solidFill>
                  <a:srgbClr val="434343"/>
                </a:solidFill>
                <a:latin typeface="Open Sans" panose="020B0604020202020204" charset="0"/>
                <a:ea typeface="Open Sans" panose="020B0604020202020204" charset="0"/>
                <a:cs typeface="Open Sans" panose="020B0604020202020204" charset="0"/>
              </a:rPr>
              <a:t>: Feature importance baseado em impureza podem enviesar resultados de bancos com variáveis com muitos valores únicos (alta cardinalidade), no caso, idade e tempo de atendimento, melhor explicado na parte de conclusões da etapa</a:t>
            </a:r>
          </a:p>
        </p:txBody>
      </p:sp>
      <p:sp>
        <p:nvSpPr>
          <p:cNvPr id="22" name="Retângulo 21">
            <a:extLst>
              <a:ext uri="{FF2B5EF4-FFF2-40B4-BE49-F238E27FC236}">
                <a16:creationId xmlns:a16="http://schemas.microsoft.com/office/drawing/2014/main" id="{41487507-749A-4BEE-8261-03789B11C94E}"/>
              </a:ext>
            </a:extLst>
          </p:cNvPr>
          <p:cNvSpPr/>
          <p:nvPr/>
        </p:nvSpPr>
        <p:spPr>
          <a:xfrm>
            <a:off x="6848790" y="2040910"/>
            <a:ext cx="5028598" cy="2893100"/>
          </a:xfrm>
          <a:prstGeom prst="rect">
            <a:avLst/>
          </a:prstGeom>
        </p:spPr>
        <p:txBody>
          <a:bodyPr wrap="square">
            <a:spAutoFit/>
          </a:bodyPr>
          <a:lstStyle/>
          <a:p>
            <a:r>
              <a:rPr lang="pt-BR" sz="1400" b="1" dirty="0">
                <a:solidFill>
                  <a:srgbClr val="434343"/>
                </a:solidFill>
                <a:latin typeface="Open Sans" panose="020B0604020202020204"/>
              </a:rPr>
              <a:t>Interpretação:</a:t>
            </a:r>
          </a:p>
          <a:p>
            <a:endParaRPr lang="pt-BR" sz="1400" dirty="0">
              <a:solidFill>
                <a:srgbClr val="434343"/>
              </a:solidFill>
              <a:latin typeface="Open Sans" panose="020B0604020202020204"/>
            </a:endParaRPr>
          </a:p>
          <a:p>
            <a:pPr marL="171450" indent="-171450" algn="just">
              <a:buFont typeface="Arial" panose="020B0604020202020204" pitchFamily="34" charset="0"/>
              <a:buChar char="•"/>
            </a:pPr>
            <a:r>
              <a:rPr lang="pt-BR" sz="1400" dirty="0">
                <a:solidFill>
                  <a:srgbClr val="434343"/>
                </a:solidFill>
                <a:latin typeface="Open Sans" panose="020B0604020202020204"/>
              </a:rPr>
              <a:t>A variável mais importante é a “Suporte ventilatório INVASIVO”;</a:t>
            </a:r>
          </a:p>
          <a:p>
            <a:pPr marL="171450" indent="-171450" algn="just">
              <a:buFont typeface="Arial" panose="020B0604020202020204" pitchFamily="34" charset="0"/>
              <a:buChar char="•"/>
            </a:pPr>
            <a:r>
              <a:rPr lang="pt-BR" sz="1400" dirty="0">
                <a:solidFill>
                  <a:srgbClr val="434343"/>
                </a:solidFill>
                <a:latin typeface="Open Sans" panose="020B0604020202020204"/>
              </a:rPr>
              <a:t>NÃO IR para a UTI é determinante para não ir a óbito;</a:t>
            </a:r>
          </a:p>
          <a:p>
            <a:pPr marL="171450" indent="-171450" algn="just">
              <a:buFont typeface="Arial" panose="020B0604020202020204" pitchFamily="34" charset="0"/>
              <a:buChar char="•"/>
            </a:pPr>
            <a:r>
              <a:rPr lang="pt-BR" sz="1400" dirty="0">
                <a:solidFill>
                  <a:srgbClr val="434343"/>
                </a:solidFill>
                <a:latin typeface="Open Sans" panose="020B0604020202020204"/>
              </a:rPr>
              <a:t>Pessoas mais velhas são mais suscetíveis;</a:t>
            </a:r>
          </a:p>
          <a:p>
            <a:pPr marL="171450" indent="-171450" algn="just">
              <a:buFont typeface="Arial" panose="020B0604020202020204" pitchFamily="34" charset="0"/>
              <a:buChar char="•"/>
            </a:pPr>
            <a:r>
              <a:rPr lang="pt-BR" sz="1400" dirty="0">
                <a:solidFill>
                  <a:srgbClr val="434343"/>
                </a:solidFill>
                <a:latin typeface="Open Sans" panose="020B0604020202020204"/>
              </a:rPr>
              <a:t>COVID-19 também tem um forte impacto nos casos de SRAG</a:t>
            </a:r>
          </a:p>
          <a:p>
            <a:pPr marL="171450" indent="-171450" algn="just">
              <a:buFont typeface="Arial" panose="020B0604020202020204" pitchFamily="34" charset="0"/>
              <a:buChar char="•"/>
            </a:pPr>
            <a:r>
              <a:rPr lang="pt-BR" sz="1400" dirty="0">
                <a:solidFill>
                  <a:srgbClr val="434343"/>
                </a:solidFill>
                <a:latin typeface="Open Sans" panose="020B0604020202020204"/>
              </a:rPr>
              <a:t>Com este gráfico não é possível determinar se a variável aumenta ou diminui a chance de óbito, isto pode ser visto através do SHAP.</a:t>
            </a:r>
          </a:p>
          <a:p>
            <a:pPr marL="171450" indent="-171450" algn="just">
              <a:buFont typeface="Arial" panose="020B0604020202020204" pitchFamily="34" charset="0"/>
              <a:buChar char="•"/>
            </a:pPr>
            <a:r>
              <a:rPr lang="pt-BR" sz="1400" dirty="0">
                <a:solidFill>
                  <a:srgbClr val="434343"/>
                </a:solidFill>
                <a:latin typeface="Open Sans" panose="020B0604020202020204"/>
              </a:rPr>
              <a:t>Comorbidades como imunodepressão e neurológicas aparecem no gráfico.</a:t>
            </a:r>
          </a:p>
        </p:txBody>
      </p:sp>
      <p:pic>
        <p:nvPicPr>
          <p:cNvPr id="6" name="Imagem 5">
            <a:extLst>
              <a:ext uri="{FF2B5EF4-FFF2-40B4-BE49-F238E27FC236}">
                <a16:creationId xmlns:a16="http://schemas.microsoft.com/office/drawing/2014/main" id="{1291BF7C-5D92-409D-B233-3150A84A4DF6}"/>
              </a:ext>
            </a:extLst>
          </p:cNvPr>
          <p:cNvPicPr>
            <a:picLocks noChangeAspect="1"/>
          </p:cNvPicPr>
          <p:nvPr/>
        </p:nvPicPr>
        <p:blipFill>
          <a:blip r:embed="rId5"/>
          <a:stretch>
            <a:fillRect/>
          </a:stretch>
        </p:blipFill>
        <p:spPr>
          <a:xfrm>
            <a:off x="92571" y="2142058"/>
            <a:ext cx="6749868" cy="3713274"/>
          </a:xfrm>
          <a:prstGeom prst="rect">
            <a:avLst/>
          </a:prstGeom>
        </p:spPr>
      </p:pic>
    </p:spTree>
    <p:extLst>
      <p:ext uri="{BB962C8B-B14F-4D97-AF65-F5344CB8AC3E}">
        <p14:creationId xmlns:p14="http://schemas.microsoft.com/office/powerpoint/2010/main" val="208290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1B4D3651-9CFD-4206-BA8E-32EF9787A86F}"/>
              </a:ext>
            </a:extLst>
          </p:cNvPr>
          <p:cNvSpPr/>
          <p:nvPr/>
        </p:nvSpPr>
        <p:spPr>
          <a:xfrm>
            <a:off x="0" y="1002668"/>
            <a:ext cx="6842440" cy="84903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119A2CB7-B11C-4B81-8A8A-CC1F0A49AC96}"/>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5.i </a:t>
            </a:r>
            <a:r>
              <a:rPr lang="en-US" dirty="0" err="1">
                <a:solidFill>
                  <a:srgbClr val="434343"/>
                </a:solidFill>
                <a:latin typeface="Open Sans" panose="020B0604020202020204" charset="0"/>
                <a:ea typeface="Open Sans" panose="020B0604020202020204" charset="0"/>
                <a:cs typeface="Open Sans" panose="020B0604020202020204" charset="0"/>
              </a:rPr>
              <a:t>Árvore</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decisão</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MODELAGEM COM ESTATÍSTICA TRADICIONAL | </a:t>
            </a:r>
            <a:r>
              <a:rPr lang="en-US" sz="1100" dirty="0">
                <a:solidFill>
                  <a:srgbClr val="434343"/>
                </a:solidFill>
                <a:latin typeface="Open Sans" panose="020B0604020202020204" charset="0"/>
                <a:ea typeface="Open Sans" panose="020B0604020202020204" charset="0"/>
                <a:cs typeface="Open Sans" panose="020B0604020202020204" charset="0"/>
              </a:rPr>
              <a:t>SHAP</a:t>
            </a:r>
          </a:p>
        </p:txBody>
      </p:sp>
      <p:sp>
        <p:nvSpPr>
          <p:cNvPr id="13" name="Retângulo 12">
            <a:extLst>
              <a:ext uri="{FF2B5EF4-FFF2-40B4-BE49-F238E27FC236}">
                <a16:creationId xmlns:a16="http://schemas.microsoft.com/office/drawing/2014/main" id="{35F47299-7615-4100-B6B3-DD08E74F009D}"/>
              </a:ext>
            </a:extLst>
          </p:cNvPr>
          <p:cNvSpPr/>
          <p:nvPr/>
        </p:nvSpPr>
        <p:spPr>
          <a:xfrm>
            <a:off x="92571" y="1097550"/>
            <a:ext cx="6657297" cy="646331"/>
          </a:xfrm>
          <a:prstGeom prst="rect">
            <a:avLst/>
          </a:prstGeom>
        </p:spPr>
        <p:txBody>
          <a:bodyPr wrap="square">
            <a:spAutoFit/>
          </a:bodyPr>
          <a:lstStyle/>
          <a:p>
            <a:r>
              <a:rPr lang="pt-BR" sz="1200" b="1" dirty="0">
                <a:solidFill>
                  <a:srgbClr val="434343"/>
                </a:solidFill>
                <a:latin typeface="Open Sans" panose="020B0604020202020204"/>
              </a:rPr>
              <a:t>SHAP: </a:t>
            </a:r>
            <a:r>
              <a:rPr lang="pt-BR" sz="1200" dirty="0">
                <a:solidFill>
                  <a:srgbClr val="434343"/>
                </a:solidFill>
                <a:latin typeface="Open Sans" panose="020B0604020202020204"/>
              </a:rPr>
              <a:t>metodologia para explicar o output de modelagem estatística e </a:t>
            </a:r>
            <a:r>
              <a:rPr lang="pt-BR" sz="1200" dirty="0" err="1">
                <a:solidFill>
                  <a:srgbClr val="434343"/>
                </a:solidFill>
                <a:latin typeface="Open Sans" panose="020B0604020202020204"/>
              </a:rPr>
              <a:t>machine</a:t>
            </a:r>
            <a:r>
              <a:rPr lang="pt-BR" sz="1200" dirty="0">
                <a:solidFill>
                  <a:srgbClr val="434343"/>
                </a:solidFill>
                <a:latin typeface="Open Sans" panose="020B0604020202020204"/>
              </a:rPr>
              <a:t> </a:t>
            </a:r>
            <a:r>
              <a:rPr lang="pt-BR" sz="1200" dirty="0" err="1">
                <a:solidFill>
                  <a:srgbClr val="434343"/>
                </a:solidFill>
                <a:latin typeface="Open Sans" panose="020B0604020202020204"/>
              </a:rPr>
              <a:t>learning</a:t>
            </a:r>
            <a:r>
              <a:rPr lang="pt-BR" sz="1200" dirty="0">
                <a:solidFill>
                  <a:srgbClr val="434343"/>
                </a:solidFill>
                <a:latin typeface="Open Sans" panose="020B0604020202020204"/>
              </a:rPr>
              <a:t>. O algoritmo estressa as variáveis de modo a entender se estas aumentam a chance de óbito ou não. </a:t>
            </a:r>
          </a:p>
        </p:txBody>
      </p:sp>
      <p:sp>
        <p:nvSpPr>
          <p:cNvPr id="17" name="Retângulo 16">
            <a:extLst>
              <a:ext uri="{FF2B5EF4-FFF2-40B4-BE49-F238E27FC236}">
                <a16:creationId xmlns:a16="http://schemas.microsoft.com/office/drawing/2014/main" id="{0A867CA2-3AE0-4977-B08C-58AB6F9ACFCD}"/>
              </a:ext>
            </a:extLst>
          </p:cNvPr>
          <p:cNvSpPr/>
          <p:nvPr/>
        </p:nvSpPr>
        <p:spPr>
          <a:xfrm>
            <a:off x="92571" y="5956239"/>
            <a:ext cx="6003429" cy="507831"/>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Figura 7: </a:t>
            </a:r>
            <a:r>
              <a:rPr kumimoji="0" lang="pt-BR" sz="9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Gráfico top 20 SHAP</a:t>
            </a:r>
            <a:endParaRPr lang="pt-BR" sz="900" dirty="0">
              <a:solidFill>
                <a:srgbClr val="434343"/>
              </a:solidFill>
              <a:latin typeface="Open Sans" panose="020B0604020202020204" charset="0"/>
              <a:ea typeface="Open Sans" panose="020B0604020202020204" charset="0"/>
              <a:cs typeface="Open Sans" panose="020B060402020202020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9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Valores em vermelho são valor alto da variável (1 para </a:t>
            </a:r>
            <a:r>
              <a:rPr kumimoji="0" lang="pt-BR" sz="900" i="0" u="none" strike="noStrike" kern="1200" cap="none" spc="0" normalizeH="0" baseline="0" noProof="0" dirty="0" err="1">
                <a:ln>
                  <a:noFill/>
                </a:ln>
                <a:solidFill>
                  <a:srgbClr val="434343"/>
                </a:solidFill>
                <a:effectLst/>
                <a:uLnTx/>
                <a:uFillTx/>
                <a:latin typeface="Open Sans" panose="020B0604020202020204" charset="0"/>
                <a:ea typeface="Open Sans" panose="020B0604020202020204" charset="0"/>
                <a:cs typeface="Open Sans" panose="020B0604020202020204" charset="0"/>
              </a:rPr>
              <a:t>dummies</a:t>
            </a:r>
            <a:r>
              <a:rPr kumimoji="0" lang="pt-BR" sz="9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9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Para a direita do centro, aumento da chance de óbito e para a esquerda, diminuição da chance de óbito</a:t>
            </a:r>
          </a:p>
        </p:txBody>
      </p:sp>
      <p:sp>
        <p:nvSpPr>
          <p:cNvPr id="22" name="Retângulo 21">
            <a:extLst>
              <a:ext uri="{FF2B5EF4-FFF2-40B4-BE49-F238E27FC236}">
                <a16:creationId xmlns:a16="http://schemas.microsoft.com/office/drawing/2014/main" id="{41487507-749A-4BEE-8261-03789B11C94E}"/>
              </a:ext>
            </a:extLst>
          </p:cNvPr>
          <p:cNvSpPr/>
          <p:nvPr/>
        </p:nvSpPr>
        <p:spPr>
          <a:xfrm>
            <a:off x="6749867" y="1851700"/>
            <a:ext cx="5028599" cy="4401205"/>
          </a:xfrm>
          <a:prstGeom prst="rect">
            <a:avLst/>
          </a:prstGeom>
        </p:spPr>
        <p:txBody>
          <a:bodyPr wrap="square">
            <a:spAutoFit/>
          </a:bodyPr>
          <a:lstStyle/>
          <a:p>
            <a:r>
              <a:rPr lang="pt-BR" sz="1400" b="1" dirty="0">
                <a:solidFill>
                  <a:srgbClr val="434343"/>
                </a:solidFill>
                <a:latin typeface="Open Sans" panose="020B0604020202020204"/>
              </a:rPr>
              <a:t>Interpretação de algumas variáveis:</a:t>
            </a:r>
          </a:p>
          <a:p>
            <a:endParaRPr lang="pt-BR" sz="1400" dirty="0">
              <a:solidFill>
                <a:srgbClr val="434343"/>
              </a:solidFill>
              <a:latin typeface="Open Sans" panose="020B0604020202020204"/>
            </a:endParaRPr>
          </a:p>
          <a:p>
            <a:pPr marL="171450" indent="-171450" algn="just">
              <a:buFont typeface="Arial" panose="020B0604020202020204" pitchFamily="34" charset="0"/>
              <a:buChar char="•"/>
            </a:pPr>
            <a:r>
              <a:rPr lang="pt-BR" sz="1400" dirty="0">
                <a:solidFill>
                  <a:srgbClr val="434343"/>
                </a:solidFill>
                <a:latin typeface="Open Sans" panose="020B0604020202020204"/>
              </a:rPr>
              <a:t>Se o paciente precisar de suporte ventilatório invasivo, sua chance de óbito aumenta significativamente;</a:t>
            </a:r>
          </a:p>
          <a:p>
            <a:pPr marL="171450" indent="-171450" algn="just">
              <a:buFont typeface="Arial" panose="020B0604020202020204" pitchFamily="34" charset="0"/>
              <a:buChar char="•"/>
            </a:pPr>
            <a:r>
              <a:rPr lang="pt-BR" sz="1400" dirty="0">
                <a:solidFill>
                  <a:srgbClr val="434343"/>
                </a:solidFill>
                <a:latin typeface="Open Sans" panose="020B0604020202020204"/>
              </a:rPr>
              <a:t>Ir para a UTI aumenta significativamente as chances de óbito</a:t>
            </a:r>
          </a:p>
          <a:p>
            <a:pPr marL="171450" indent="-171450" algn="just">
              <a:buFont typeface="Arial" panose="020B0604020202020204" pitchFamily="34" charset="0"/>
              <a:buChar char="•"/>
            </a:pPr>
            <a:r>
              <a:rPr lang="pt-BR" sz="1400" dirty="0">
                <a:solidFill>
                  <a:srgbClr val="434343"/>
                </a:solidFill>
                <a:latin typeface="Open Sans" panose="020B0604020202020204"/>
              </a:rPr>
              <a:t>Quanto maior a idade, maior a chance de óbito. Idades de 0 a 52 anos possuem menor chance de óbito;</a:t>
            </a:r>
          </a:p>
          <a:p>
            <a:pPr marL="171450" indent="-171450" algn="just">
              <a:buFont typeface="Arial" panose="020B0604020202020204" pitchFamily="34" charset="0"/>
              <a:buChar char="•"/>
            </a:pPr>
            <a:r>
              <a:rPr lang="pt-BR" sz="1400" dirty="0">
                <a:solidFill>
                  <a:srgbClr val="434343"/>
                </a:solidFill>
                <a:latin typeface="Open Sans" panose="020B0604020202020204"/>
              </a:rPr>
              <a:t>Não se vacinar contra a COVID-19 aumenta a chance de óbito</a:t>
            </a:r>
          </a:p>
          <a:p>
            <a:pPr marL="171450" indent="-171450" algn="just">
              <a:buFont typeface="Arial" panose="020B0604020202020204" pitchFamily="34" charset="0"/>
              <a:buChar char="•"/>
            </a:pPr>
            <a:r>
              <a:rPr lang="pt-BR" sz="1400" dirty="0">
                <a:solidFill>
                  <a:srgbClr val="434343"/>
                </a:solidFill>
                <a:latin typeface="Open Sans" panose="020B0604020202020204"/>
              </a:rPr>
              <a:t>Se vacinar contra a gripe aumenta a chance de sobrevivência</a:t>
            </a:r>
          </a:p>
          <a:p>
            <a:pPr algn="just"/>
            <a:endParaRPr lang="pt-BR" sz="1400" dirty="0">
              <a:solidFill>
                <a:srgbClr val="434343"/>
              </a:solidFill>
              <a:latin typeface="Open Sans" panose="020B0604020202020204"/>
            </a:endParaRPr>
          </a:p>
          <a:p>
            <a:pPr algn="just"/>
            <a:r>
              <a:rPr lang="pt-BR" sz="1400" dirty="0">
                <a:solidFill>
                  <a:srgbClr val="434343"/>
                </a:solidFill>
                <a:latin typeface="Open Sans" panose="020B0604020202020204"/>
              </a:rPr>
              <a:t>Nos sintomas:</a:t>
            </a:r>
          </a:p>
          <a:p>
            <a:pPr marL="285750" indent="-285750" algn="just">
              <a:buFont typeface="Arial" panose="020B0604020202020204" pitchFamily="34" charset="0"/>
              <a:buChar char="•"/>
            </a:pPr>
            <a:r>
              <a:rPr lang="pt-BR" sz="1400" dirty="0">
                <a:solidFill>
                  <a:srgbClr val="434343"/>
                </a:solidFill>
                <a:latin typeface="Open Sans" panose="020B0604020202020204"/>
              </a:rPr>
              <a:t>Problemas de saturação, desconforto respiratório e dispneia aumentam a chance de óbito</a:t>
            </a:r>
          </a:p>
          <a:p>
            <a:pPr marL="285750" indent="-285750" algn="just">
              <a:buFont typeface="Arial" panose="020B0604020202020204" pitchFamily="34" charset="0"/>
              <a:buChar char="•"/>
            </a:pPr>
            <a:endParaRPr lang="pt-BR" sz="1400" dirty="0">
              <a:solidFill>
                <a:srgbClr val="434343"/>
              </a:solidFill>
              <a:latin typeface="Open Sans" panose="020B0604020202020204"/>
            </a:endParaRPr>
          </a:p>
          <a:p>
            <a:pPr algn="just"/>
            <a:r>
              <a:rPr lang="pt-BR" sz="1400" dirty="0">
                <a:solidFill>
                  <a:srgbClr val="434343"/>
                </a:solidFill>
                <a:latin typeface="Open Sans" panose="020B0604020202020204"/>
              </a:rPr>
              <a:t>Nas comorbidades</a:t>
            </a:r>
          </a:p>
          <a:p>
            <a:pPr marL="285750" indent="-285750" algn="just">
              <a:buFont typeface="Arial" panose="020B0604020202020204" pitchFamily="34" charset="0"/>
              <a:buChar char="•"/>
            </a:pPr>
            <a:r>
              <a:rPr lang="pt-BR" sz="1400" dirty="0">
                <a:solidFill>
                  <a:srgbClr val="434343"/>
                </a:solidFill>
                <a:latin typeface="Open Sans" panose="020B0604020202020204"/>
              </a:rPr>
              <a:t>Imunodepressão, problemas neurológicos e disfunções renais aumentam a chance de óbito</a:t>
            </a:r>
          </a:p>
        </p:txBody>
      </p:sp>
      <p:pic>
        <p:nvPicPr>
          <p:cNvPr id="4" name="Imagem 3">
            <a:extLst>
              <a:ext uri="{FF2B5EF4-FFF2-40B4-BE49-F238E27FC236}">
                <a16:creationId xmlns:a16="http://schemas.microsoft.com/office/drawing/2014/main" id="{520D1435-F149-433E-917A-B512C8554B58}"/>
              </a:ext>
            </a:extLst>
          </p:cNvPr>
          <p:cNvPicPr>
            <a:picLocks noChangeAspect="1"/>
          </p:cNvPicPr>
          <p:nvPr/>
        </p:nvPicPr>
        <p:blipFill>
          <a:blip r:embed="rId4"/>
          <a:stretch>
            <a:fillRect/>
          </a:stretch>
        </p:blipFill>
        <p:spPr>
          <a:xfrm>
            <a:off x="542195" y="1897267"/>
            <a:ext cx="5028599" cy="3971052"/>
          </a:xfrm>
          <a:prstGeom prst="rect">
            <a:avLst/>
          </a:prstGeom>
        </p:spPr>
      </p:pic>
    </p:spTree>
    <p:extLst>
      <p:ext uri="{BB962C8B-B14F-4D97-AF65-F5344CB8AC3E}">
        <p14:creationId xmlns:p14="http://schemas.microsoft.com/office/powerpoint/2010/main" val="21170372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ângulo 13">
            <a:extLst>
              <a:ext uri="{FF2B5EF4-FFF2-40B4-BE49-F238E27FC236}">
                <a16:creationId xmlns:a16="http://schemas.microsoft.com/office/drawing/2014/main" id="{2E3084BB-CDAD-4497-A3B6-5B3302CE7D64}"/>
              </a:ext>
            </a:extLst>
          </p:cNvPr>
          <p:cNvSpPr/>
          <p:nvPr/>
        </p:nvSpPr>
        <p:spPr>
          <a:xfrm>
            <a:off x="0" y="866054"/>
            <a:ext cx="10082143" cy="76105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graphicFrame>
        <p:nvGraphicFramePr>
          <p:cNvPr id="2" name="Tabela 2">
            <a:extLst>
              <a:ext uri="{FF2B5EF4-FFF2-40B4-BE49-F238E27FC236}">
                <a16:creationId xmlns:a16="http://schemas.microsoft.com/office/drawing/2014/main" id="{D704344D-754A-43E6-8FA4-948AD56A9104}"/>
              </a:ext>
            </a:extLst>
          </p:cNvPr>
          <p:cNvGraphicFramePr>
            <a:graphicFrameLocks noGrp="1"/>
          </p:cNvGraphicFramePr>
          <p:nvPr>
            <p:extLst>
              <p:ext uri="{D42A27DB-BD31-4B8C-83A1-F6EECF244321}">
                <p14:modId xmlns:p14="http://schemas.microsoft.com/office/powerpoint/2010/main" val="3293003200"/>
              </p:ext>
            </p:extLst>
          </p:nvPr>
        </p:nvGraphicFramePr>
        <p:xfrm>
          <a:off x="153438" y="1721125"/>
          <a:ext cx="9152431" cy="4365487"/>
        </p:xfrm>
        <a:graphic>
          <a:graphicData uri="http://schemas.openxmlformats.org/drawingml/2006/table">
            <a:tbl>
              <a:tblPr firstRow="1" bandRow="1">
                <a:tableStyleId>{5940675A-B579-460E-94D1-54222C63F5DA}</a:tableStyleId>
              </a:tblPr>
              <a:tblGrid>
                <a:gridCol w="1983272">
                  <a:extLst>
                    <a:ext uri="{9D8B030D-6E8A-4147-A177-3AD203B41FA5}">
                      <a16:colId xmlns:a16="http://schemas.microsoft.com/office/drawing/2014/main" val="2169752033"/>
                    </a:ext>
                  </a:extLst>
                </a:gridCol>
                <a:gridCol w="1924486">
                  <a:extLst>
                    <a:ext uri="{9D8B030D-6E8A-4147-A177-3AD203B41FA5}">
                      <a16:colId xmlns:a16="http://schemas.microsoft.com/office/drawing/2014/main" val="806538095"/>
                    </a:ext>
                  </a:extLst>
                </a:gridCol>
                <a:gridCol w="1372831">
                  <a:extLst>
                    <a:ext uri="{9D8B030D-6E8A-4147-A177-3AD203B41FA5}">
                      <a16:colId xmlns:a16="http://schemas.microsoft.com/office/drawing/2014/main" val="1922228160"/>
                    </a:ext>
                  </a:extLst>
                </a:gridCol>
                <a:gridCol w="3871842">
                  <a:extLst>
                    <a:ext uri="{9D8B030D-6E8A-4147-A177-3AD203B41FA5}">
                      <a16:colId xmlns:a16="http://schemas.microsoft.com/office/drawing/2014/main" val="1658780969"/>
                    </a:ext>
                  </a:extLst>
                </a:gridCol>
              </a:tblGrid>
              <a:tr h="246812">
                <a:tc>
                  <a:txBody>
                    <a:bodyPr/>
                    <a:lstStyle/>
                    <a:p>
                      <a:r>
                        <a:rPr lang="pt-BR" sz="1000" dirty="0">
                          <a:latin typeface="Open Sans" panose="020B0604020202020204"/>
                        </a:rPr>
                        <a:t>Variável</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ADBD9"/>
                    </a:solidFill>
                  </a:tcPr>
                </a:tc>
                <a:tc>
                  <a:txBody>
                    <a:bodyPr/>
                    <a:lstStyle/>
                    <a:p>
                      <a:r>
                        <a:rPr lang="pt-BR" sz="1000" dirty="0">
                          <a:latin typeface="Open Sans" panose="020B0604020202020204"/>
                        </a:rPr>
                        <a:t>Categoria</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ADBD9"/>
                    </a:solidFill>
                  </a:tcPr>
                </a:tc>
                <a:tc>
                  <a:txBody>
                    <a:bodyPr/>
                    <a:lstStyle/>
                    <a:p>
                      <a:pPr algn="ctr"/>
                      <a:r>
                        <a:rPr lang="pt-BR" sz="1000" dirty="0">
                          <a:latin typeface="Open Sans" panose="020B0604020202020204"/>
                        </a:rPr>
                        <a:t>Coeficiente (</a:t>
                      </a:r>
                      <a:r>
                        <a:rPr lang="pt-BR" sz="1000" dirty="0">
                          <a:latin typeface="Symbol" panose="05050102010706020507" pitchFamily="18" charset="2"/>
                        </a:rPr>
                        <a:t>b</a:t>
                      </a:r>
                      <a:r>
                        <a:rPr lang="pt-BR" sz="1000" dirty="0">
                          <a:latin typeface="Open Sans" panose="020B0604020202020204"/>
                        </a:rPr>
                        <a:t>)</a:t>
                      </a: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ADBD9"/>
                    </a:solidFill>
                  </a:tcPr>
                </a:tc>
                <a:tc>
                  <a:txBody>
                    <a:bodyPr/>
                    <a:lstStyle/>
                    <a:p>
                      <a:r>
                        <a:rPr lang="pt-BR" sz="1000" dirty="0">
                          <a:latin typeface="Open Sans" panose="020B0604020202020204"/>
                        </a:rPr>
                        <a:t>Interpretação em relação à inadimplência</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ADBD9"/>
                    </a:solidFill>
                  </a:tcPr>
                </a:tc>
                <a:extLst>
                  <a:ext uri="{0D108BD9-81ED-4DB2-BD59-A6C34878D82A}">
                    <a16:rowId xmlns:a16="http://schemas.microsoft.com/office/drawing/2014/main" val="2009349640"/>
                  </a:ext>
                </a:extLst>
              </a:tr>
              <a:tr h="262238">
                <a:tc>
                  <a:txBody>
                    <a:bodyPr/>
                    <a:lstStyle/>
                    <a:p>
                      <a:pPr algn="l" fontAlgn="ctr"/>
                      <a:r>
                        <a:rPr lang="pt-BR" sz="1100" b="0" i="0" u="none" strike="noStrike" dirty="0">
                          <a:solidFill>
                            <a:srgbClr val="000000"/>
                          </a:solidFill>
                          <a:effectLst/>
                          <a:latin typeface="Open Sans" panose="020B0604020202020204"/>
                        </a:rPr>
                        <a:t>Intercepto</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ctr"/>
                      <a:r>
                        <a:rPr lang="pt-BR" sz="1100" b="0" i="0" u="none" strike="noStrike" dirty="0">
                          <a:solidFill>
                            <a:srgbClr val="000000"/>
                          </a:solidFill>
                          <a:effectLst/>
                          <a:latin typeface="Open Sans" panose="020B0604020202020204"/>
                        </a:rPr>
                        <a:t>-</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pt-BR" sz="1100" b="0" i="0" u="none" strike="noStrike" dirty="0">
                          <a:solidFill>
                            <a:srgbClr val="02BAB1"/>
                          </a:solidFill>
                          <a:effectLst/>
                          <a:latin typeface="Open Sans" panose="020B0604020202020204"/>
                        </a:rPr>
                        <a:t>-0,63</a:t>
                      </a:r>
                    </a:p>
                  </a:txBody>
                  <a:tcPr marL="9525" marR="9525" marT="9525"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just"/>
                      <a:r>
                        <a:rPr lang="pt-BR" sz="1100" dirty="0">
                          <a:latin typeface="Open Sans" panose="020B0604020202020204"/>
                        </a:rPr>
                        <a:t>Viés do modelo</a:t>
                      </a: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20848513"/>
                  </a:ext>
                </a:extLst>
              </a:tr>
              <a:tr h="431921">
                <a:tc>
                  <a:txBody>
                    <a:bodyPr/>
                    <a:lstStyle/>
                    <a:p>
                      <a:pPr algn="l" fontAlgn="ctr"/>
                      <a:r>
                        <a:rPr lang="pt-BR" sz="1100" b="0" i="0" u="none" strike="noStrike" dirty="0">
                          <a:solidFill>
                            <a:srgbClr val="000000"/>
                          </a:solidFill>
                          <a:effectLst/>
                          <a:latin typeface="Open Sans" panose="020B0604020202020204"/>
                        </a:rPr>
                        <a:t>Suporte ventilatório</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ctr"/>
                      <a:r>
                        <a:rPr lang="pt-BR" sz="1100" b="0" i="0" u="none" strike="noStrike" dirty="0">
                          <a:solidFill>
                            <a:srgbClr val="000000"/>
                          </a:solidFill>
                          <a:effectLst/>
                          <a:latin typeface="Open Sans" panose="020B0604020202020204"/>
                        </a:rPr>
                        <a:t>Não invasivo</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pt-BR" sz="1100" b="0" i="0" u="none" strike="noStrike" dirty="0">
                          <a:solidFill>
                            <a:srgbClr val="02BAB1"/>
                          </a:solidFill>
                          <a:effectLst/>
                          <a:latin typeface="Open Sans" panose="020B0604020202020204"/>
                        </a:rPr>
                        <a:t>-1,76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just"/>
                      <a:r>
                        <a:rPr lang="pt-BR" sz="1100" dirty="0">
                          <a:latin typeface="Open Sans" panose="020B0604020202020204"/>
                        </a:rPr>
                        <a:t>Suporte ventilatório não-invasivo diminui as chances de óbito</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5316008"/>
                  </a:ext>
                </a:extLst>
              </a:tr>
              <a:tr h="179324">
                <a:tc rowSpan="4">
                  <a:txBody>
                    <a:bodyPr/>
                    <a:lstStyle/>
                    <a:p>
                      <a:pPr algn="l" fontAlgn="ctr"/>
                      <a:r>
                        <a:rPr lang="pt-BR" sz="1100" b="0" i="0" u="none" strike="noStrike" dirty="0">
                          <a:solidFill>
                            <a:srgbClr val="000000"/>
                          </a:solidFill>
                          <a:effectLst/>
                          <a:latin typeface="Open Sans" panose="020B0604020202020204"/>
                        </a:rPr>
                        <a:t>Idade (</a:t>
                      </a:r>
                      <a:r>
                        <a:rPr lang="pt-BR" sz="1100" b="0" i="0" u="none" strike="noStrike" dirty="0" err="1">
                          <a:solidFill>
                            <a:srgbClr val="000000"/>
                          </a:solidFill>
                          <a:effectLst/>
                          <a:latin typeface="Open Sans" panose="020B0604020202020204"/>
                        </a:rPr>
                        <a:t>Dummy</a:t>
                      </a:r>
                      <a:r>
                        <a:rPr lang="pt-BR" sz="1100" b="0" i="0" u="none" strike="noStrike" dirty="0">
                          <a:solidFill>
                            <a:srgbClr val="000000"/>
                          </a:solidFill>
                          <a:effectLst/>
                          <a:latin typeface="Open Sans" panose="020B0604020202020204"/>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ctr"/>
                      <a:r>
                        <a:rPr lang="pt-BR" sz="1100" b="0" i="0" u="none" strike="noStrike" dirty="0">
                          <a:solidFill>
                            <a:srgbClr val="000000"/>
                          </a:solidFill>
                          <a:effectLst/>
                          <a:latin typeface="Open Sans" panose="020B0604020202020204"/>
                        </a:rPr>
                        <a:t>75 a 121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pt-BR" sz="1100" b="0" i="0" u="none" strike="noStrike" dirty="0">
                          <a:solidFill>
                            <a:srgbClr val="02BAB1"/>
                          </a:solidFill>
                          <a:effectLst/>
                          <a:latin typeface="Open Sans" panose="020B0604020202020204"/>
                        </a:rPr>
                        <a:t>1,63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rowSpan="4">
                  <a:txBody>
                    <a:bodyPr/>
                    <a:lstStyle/>
                    <a:p>
                      <a:pPr algn="just"/>
                      <a:r>
                        <a:rPr lang="pt-BR" sz="1100" b="0" i="0" u="none" strike="noStrike" dirty="0">
                          <a:solidFill>
                            <a:srgbClr val="000000"/>
                          </a:solidFill>
                          <a:effectLst/>
                          <a:latin typeface="Open Sans" panose="020B0604020202020204"/>
                        </a:rPr>
                        <a:t>Em comparação com a categoria de referência de 39 a 52 anos, vemos que idades acima da referência aumentam a chance de óbito e idades abaixo diminuem a chance de óbito</a:t>
                      </a:r>
                      <a:endParaRPr lang="pt-BR" sz="1100" dirty="0">
                        <a:latin typeface="Open Sans" panose="020B0604020202020204"/>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74346711"/>
                  </a:ext>
                </a:extLst>
              </a:tr>
              <a:tr h="179324">
                <a:tc vMerge="1">
                  <a:txBody>
                    <a:bodyPr/>
                    <a:lstStyle/>
                    <a:p>
                      <a:pPr algn="l" fontAlgn="ctr"/>
                      <a:endParaRPr lang="pt-BR" sz="1400" b="0" i="0" u="none" strike="noStrike" dirty="0">
                        <a:solidFill>
                          <a:srgbClr val="000000"/>
                        </a:solidFill>
                        <a:effectLst/>
                        <a:latin typeface="Open Sans" panose="020B0604020202020204"/>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ctr"/>
                      <a:r>
                        <a:rPr lang="pt-BR" sz="1100" b="0" i="0" u="none" strike="noStrike" dirty="0">
                          <a:solidFill>
                            <a:srgbClr val="000000"/>
                          </a:solidFill>
                          <a:effectLst/>
                          <a:latin typeface="Open Sans" panose="020B0604020202020204"/>
                        </a:rPr>
                        <a:t>63 a 75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pt-BR" sz="1100" b="0" i="0" u="none" strike="noStrike" dirty="0">
                          <a:solidFill>
                            <a:srgbClr val="02BAB1"/>
                          </a:solidFill>
                          <a:effectLst/>
                          <a:latin typeface="Open Sans" panose="020B0604020202020204"/>
                        </a:rPr>
                        <a:t>0,98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latin typeface="Open Sans" panose="020B0604020202020204"/>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88902561"/>
                  </a:ext>
                </a:extLst>
              </a:tr>
              <a:tr h="179324">
                <a:tc vMerge="1">
                  <a:txBody>
                    <a:bodyPr/>
                    <a:lstStyle/>
                    <a:p>
                      <a:pPr algn="l" fontAlgn="ctr"/>
                      <a:endParaRPr lang="pt-BR" sz="1400" b="0" i="0" u="none" strike="noStrike" dirty="0">
                        <a:solidFill>
                          <a:srgbClr val="000000"/>
                        </a:solidFill>
                        <a:effectLst/>
                        <a:latin typeface="Open Sans" panose="020B0604020202020204"/>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ctr"/>
                      <a:r>
                        <a:rPr lang="pt-BR" sz="1100" b="0" i="0" u="none" strike="noStrike" dirty="0">
                          <a:solidFill>
                            <a:srgbClr val="000000"/>
                          </a:solidFill>
                          <a:effectLst/>
                          <a:latin typeface="Open Sans" panose="020B0604020202020204"/>
                        </a:rPr>
                        <a:t>52 a 63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pt-BR" sz="1100" b="0" i="0" u="none" strike="noStrike" dirty="0">
                          <a:solidFill>
                            <a:srgbClr val="02BAB1"/>
                          </a:solidFill>
                          <a:effectLst/>
                          <a:latin typeface="Open Sans" panose="020B0604020202020204"/>
                        </a:rPr>
                        <a:t>0,43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latin typeface="Open Sans" panose="020B0604020202020204"/>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81429136"/>
                  </a:ext>
                </a:extLst>
              </a:tr>
              <a:tr h="233315">
                <a:tc vMerge="1">
                  <a:txBody>
                    <a:bodyPr/>
                    <a:lstStyle/>
                    <a:p>
                      <a:pPr algn="l" fontAlgn="ctr"/>
                      <a:endParaRPr lang="pt-BR" sz="1400" b="0" i="0" u="none" strike="noStrike" dirty="0">
                        <a:solidFill>
                          <a:srgbClr val="000000"/>
                        </a:solidFill>
                        <a:effectLst/>
                        <a:latin typeface="Open Sans" panose="020B0604020202020204"/>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ctr"/>
                      <a:r>
                        <a:rPr lang="pt-BR" sz="1100" b="0" i="0" u="none" strike="noStrike" dirty="0">
                          <a:solidFill>
                            <a:srgbClr val="000000"/>
                          </a:solidFill>
                          <a:effectLst/>
                          <a:latin typeface="Open Sans" panose="020B0604020202020204"/>
                        </a:rPr>
                        <a:t>0 a 39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pt-BR" sz="1100" b="0" i="0" u="none" strike="noStrike" dirty="0">
                          <a:solidFill>
                            <a:srgbClr val="02BAB1"/>
                          </a:solidFill>
                          <a:effectLst/>
                          <a:latin typeface="Open Sans" panose="020B0604020202020204"/>
                        </a:rPr>
                        <a:t>-0,42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dirty="0">
                        <a:latin typeface="Open Sans" panose="020B0604020202020204"/>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56219404"/>
                  </a:ext>
                </a:extLst>
              </a:tr>
              <a:tr h="262238">
                <a:tc>
                  <a:txBody>
                    <a:bodyPr/>
                    <a:lstStyle/>
                    <a:p>
                      <a:pPr algn="l" fontAlgn="ctr"/>
                      <a:r>
                        <a:rPr lang="pt-BR" sz="1100" b="0" i="0" u="none" strike="noStrike" dirty="0">
                          <a:solidFill>
                            <a:srgbClr val="000000"/>
                          </a:solidFill>
                          <a:effectLst/>
                          <a:latin typeface="Open Sans" panose="020B0604020202020204"/>
                        </a:rPr>
                        <a:t>Sexo (</a:t>
                      </a:r>
                      <a:r>
                        <a:rPr lang="pt-BR" sz="1100" b="0" i="0" u="none" strike="noStrike" dirty="0" err="1">
                          <a:solidFill>
                            <a:srgbClr val="000000"/>
                          </a:solidFill>
                          <a:effectLst/>
                          <a:latin typeface="Open Sans" panose="020B0604020202020204"/>
                        </a:rPr>
                        <a:t>Dummy</a:t>
                      </a:r>
                      <a:r>
                        <a:rPr lang="pt-BR" sz="1100" b="0" i="0" u="none" strike="noStrike" dirty="0">
                          <a:solidFill>
                            <a:srgbClr val="000000"/>
                          </a:solidFill>
                          <a:effectLst/>
                          <a:latin typeface="Open Sans" panose="020B0604020202020204"/>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l" fontAlgn="ctr"/>
                      <a:r>
                        <a:rPr lang="pt-BR" sz="1100" b="0" i="0" u="none" strike="noStrike" dirty="0">
                          <a:solidFill>
                            <a:srgbClr val="000000"/>
                          </a:solidFill>
                          <a:effectLst/>
                          <a:latin typeface="Open Sans" panose="020B0604020202020204"/>
                        </a:rPr>
                        <a:t>Feminino</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pt-BR" sz="1100" b="0" i="0" u="none" strike="noStrike" dirty="0">
                          <a:solidFill>
                            <a:srgbClr val="02BAB1"/>
                          </a:solidFill>
                          <a:effectLst/>
                          <a:latin typeface="Open Sans" panose="020B0604020202020204"/>
                        </a:rPr>
                        <a:t>-0,16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just"/>
                      <a:r>
                        <a:rPr lang="pt-BR" sz="1100" dirty="0">
                          <a:latin typeface="Open Sans" panose="020B0604020202020204"/>
                        </a:rPr>
                        <a:t>Mulheres possuem menor chance de óbito</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75176778"/>
                  </a:ext>
                </a:extLst>
              </a:tr>
              <a:tr h="262238">
                <a:tc>
                  <a:txBody>
                    <a:bodyPr/>
                    <a:lstStyle/>
                    <a:p>
                      <a:pPr algn="l" fontAlgn="ctr"/>
                      <a:r>
                        <a:rPr lang="pt-BR" sz="1100" b="0" i="0" u="none" strike="noStrike" dirty="0">
                          <a:solidFill>
                            <a:srgbClr val="000000"/>
                          </a:solidFill>
                          <a:effectLst/>
                          <a:latin typeface="Open Sans" panose="020B0604020202020204"/>
                        </a:rPr>
                        <a:t>UTI</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ctr"/>
                      <a:endParaRPr lang="pt-BR" sz="1100" b="0" i="0" u="none" strike="noStrike" dirty="0">
                        <a:solidFill>
                          <a:srgbClr val="000000"/>
                        </a:solidFill>
                        <a:effectLst/>
                        <a:latin typeface="Open Sans" panose="020B0604020202020204"/>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pt-BR" sz="1100" b="0" i="0" u="none" strike="noStrike" dirty="0">
                          <a:solidFill>
                            <a:srgbClr val="02BAB1"/>
                          </a:solidFill>
                          <a:effectLst/>
                          <a:latin typeface="Open Sans" panose="020B0604020202020204"/>
                        </a:rPr>
                        <a:t>0,99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pt-BR" sz="1100" dirty="0">
                          <a:latin typeface="Open Sans" panose="020B0604020202020204"/>
                        </a:rPr>
                        <a:t>Ir para a UTI indica aumento da chance de óbito</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0682518"/>
                  </a:ext>
                </a:extLst>
              </a:tr>
              <a:tr h="188352">
                <a:tc rowSpan="11">
                  <a:txBody>
                    <a:bodyPr/>
                    <a:lstStyle/>
                    <a:p>
                      <a:pPr algn="l" fontAlgn="ctr"/>
                      <a:r>
                        <a:rPr lang="pt-BR" sz="1100" b="0" i="0" u="none" strike="noStrike" dirty="0">
                          <a:solidFill>
                            <a:srgbClr val="000000"/>
                          </a:solidFill>
                          <a:effectLst/>
                          <a:latin typeface="Open Sans" panose="020B0604020202020204"/>
                        </a:rPr>
                        <a:t>Comorbidades</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l" fontAlgn="ctr"/>
                      <a:r>
                        <a:rPr lang="pt-BR" sz="1100" b="0" i="0" u="none" strike="noStrike" dirty="0">
                          <a:solidFill>
                            <a:srgbClr val="000000"/>
                          </a:solidFill>
                          <a:effectLst/>
                          <a:latin typeface="Open Sans" panose="020B0604020202020204"/>
                        </a:rPr>
                        <a:t>Imunodepressão</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pt-BR" sz="1100" b="0" i="0" u="none" strike="noStrike" dirty="0">
                          <a:solidFill>
                            <a:srgbClr val="02BAB1"/>
                          </a:solidFill>
                          <a:effectLst/>
                          <a:latin typeface="Open Sans" panose="020B0604020202020204"/>
                        </a:rPr>
                        <a:t>0,77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rowSpan="11">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pt-BR" sz="1100" dirty="0">
                          <a:latin typeface="Open Sans" panose="020B0604020202020204"/>
                        </a:rPr>
                        <a:t>Podemos observar que todas as comorbidades, com exceção da asma, contribuem para o óbito do paciente. As 3 comorbidades que mais contribuem são Imunodepressão, Hepática e Renal. Isso justifica a preocupação dos governos em vacinarem os pacientes imunodeprimidos primeiro.</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pt-BR" sz="1100" dirty="0">
                        <a:latin typeface="Open Sans" panose="020B0604020202020204"/>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pt-BR" sz="1100" dirty="0">
                          <a:latin typeface="Open Sans" panose="020B0604020202020204"/>
                        </a:rPr>
                        <a:t>Sobre a asma diminuir a chance de óbito, já existem </a:t>
                      </a:r>
                      <a:r>
                        <a:rPr lang="pt-BR" sz="1100" dirty="0">
                          <a:latin typeface="Open Sans" panose="020B0604020202020204"/>
                          <a:hlinkClick r:id="rId4"/>
                        </a:rPr>
                        <a:t>estudos sobre o assunto</a:t>
                      </a:r>
                      <a:r>
                        <a:rPr lang="pt-BR" sz="1100" dirty="0">
                          <a:latin typeface="Open Sans" panose="020B0604020202020204"/>
                        </a:rPr>
                        <a:t> que indicam que pacientes asmáticos possuem menos receptores da </a:t>
                      </a:r>
                      <a:r>
                        <a:rPr lang="pt-BR" sz="1100" dirty="0">
                          <a:latin typeface="Open Sans" panose="020B0604020202020204"/>
                          <a:hlinkClick r:id="rId5"/>
                        </a:rPr>
                        <a:t>ACE2 (enzima conversora de angiotensina)</a:t>
                      </a:r>
                      <a:r>
                        <a:rPr lang="pt-BR" sz="1100" dirty="0">
                          <a:latin typeface="Open Sans" panose="020B0604020202020204"/>
                        </a:rPr>
                        <a:t>, </a:t>
                      </a:r>
                      <a:r>
                        <a:rPr lang="pt-BR" sz="1100" dirty="0">
                          <a:latin typeface="Open Sans" panose="020B0604020202020204"/>
                          <a:hlinkClick r:id="rId6"/>
                        </a:rPr>
                        <a:t>o que dificultaria a entrada do vírus nas células</a:t>
                      </a:r>
                      <a:r>
                        <a:rPr lang="pt-BR" sz="1100" dirty="0">
                          <a:latin typeface="Open Sans" panose="020B0604020202020204"/>
                        </a:rPr>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96387282"/>
                  </a:ext>
                </a:extLst>
              </a:tr>
              <a:tr h="188352">
                <a:tc vMerge="1">
                  <a:txBody>
                    <a:bodyPr/>
                    <a:lstStyle/>
                    <a:p>
                      <a:pPr algn="l" fontAlgn="ctr"/>
                      <a:endParaRPr lang="pt-BR" sz="1400" b="0" i="0" u="none" strike="noStrike" dirty="0">
                        <a:solidFill>
                          <a:srgbClr val="000000"/>
                        </a:solidFill>
                        <a:effectLst/>
                        <a:latin typeface="Open Sans" panose="020B0604020202020204"/>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ctr"/>
                      <a:r>
                        <a:rPr lang="pt-BR" sz="1100" b="0" i="0" u="none" strike="noStrike" dirty="0">
                          <a:solidFill>
                            <a:srgbClr val="000000"/>
                          </a:solidFill>
                          <a:effectLst/>
                          <a:latin typeface="Open Sans" panose="020B0604020202020204"/>
                        </a:rPr>
                        <a:t>Hepática</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pt-BR" sz="1100" b="0" i="0" u="none" strike="noStrike" dirty="0">
                          <a:solidFill>
                            <a:srgbClr val="02BAB1"/>
                          </a:solidFill>
                          <a:effectLst/>
                          <a:latin typeface="Open Sans" panose="020B0604020202020204"/>
                        </a:rPr>
                        <a:t>0,54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dirty="0">
                        <a:latin typeface="Open Sans" panose="020B0604020202020204"/>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28193608"/>
                  </a:ext>
                </a:extLst>
              </a:tr>
              <a:tr h="188352">
                <a:tc vMerge="1">
                  <a:txBody>
                    <a:bodyPr/>
                    <a:lstStyle/>
                    <a:p>
                      <a:pPr algn="l" fontAlgn="ctr"/>
                      <a:endParaRPr lang="pt-BR" sz="1400" b="0" i="0" u="none" strike="noStrike" dirty="0">
                        <a:solidFill>
                          <a:srgbClr val="000000"/>
                        </a:solidFill>
                        <a:effectLst/>
                        <a:latin typeface="Open Sans" panose="020B0604020202020204"/>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ctr"/>
                      <a:r>
                        <a:rPr lang="pt-BR" sz="1100" b="0" i="0" u="none" strike="noStrike" dirty="0">
                          <a:solidFill>
                            <a:srgbClr val="000000"/>
                          </a:solidFill>
                          <a:effectLst/>
                          <a:latin typeface="Open Sans" panose="020B0604020202020204"/>
                        </a:rPr>
                        <a:t>Renal</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pt-BR" sz="1100" b="0" i="0" u="none" strike="noStrike" dirty="0">
                          <a:solidFill>
                            <a:srgbClr val="02BAB1"/>
                          </a:solidFill>
                          <a:effectLst/>
                          <a:latin typeface="Open Sans" panose="020B0604020202020204"/>
                        </a:rPr>
                        <a:t>0,49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dirty="0">
                        <a:latin typeface="Open Sans" panose="020B0604020202020204"/>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8168558"/>
                  </a:ext>
                </a:extLst>
              </a:tr>
              <a:tr h="179324">
                <a:tc vMerge="1">
                  <a:txBody>
                    <a:bodyPr/>
                    <a:lstStyle/>
                    <a:p>
                      <a:pPr algn="l" fontAlgn="ctr"/>
                      <a:endParaRPr lang="pt-BR" sz="1100" b="0" i="0" u="none" strike="noStrike" dirty="0">
                        <a:solidFill>
                          <a:srgbClr val="000000"/>
                        </a:solidFill>
                        <a:effectLst/>
                        <a:latin typeface="Open Sans" panose="020B0604020202020204"/>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ctr"/>
                      <a:r>
                        <a:rPr lang="pt-BR" sz="1100" b="0" i="0" u="none" strike="noStrike" dirty="0">
                          <a:solidFill>
                            <a:srgbClr val="000000"/>
                          </a:solidFill>
                          <a:effectLst/>
                          <a:latin typeface="Open Sans" panose="020B0604020202020204"/>
                        </a:rPr>
                        <a:t>Neurológica</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pt-BR" sz="1100" b="0" i="0" u="none" strike="noStrike" dirty="0">
                          <a:solidFill>
                            <a:srgbClr val="02BAB1"/>
                          </a:solidFill>
                          <a:effectLst/>
                          <a:latin typeface="Open Sans" panose="020B0604020202020204"/>
                        </a:rPr>
                        <a:t>0,48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dirty="0">
                        <a:latin typeface="Open Sans" panose="020B0604020202020204"/>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46814474"/>
                  </a:ext>
                </a:extLst>
              </a:tr>
              <a:tr h="188352">
                <a:tc vMerge="1">
                  <a:txBody>
                    <a:bodyPr/>
                    <a:lstStyle/>
                    <a:p>
                      <a:pPr algn="l" fontAlgn="ctr"/>
                      <a:endParaRPr lang="pt-BR" sz="1100" b="0" i="0" u="none" strike="noStrike" dirty="0">
                        <a:solidFill>
                          <a:srgbClr val="000000"/>
                        </a:solidFill>
                        <a:effectLst/>
                        <a:latin typeface="Open Sans" panose="020B0604020202020204"/>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ctr"/>
                      <a:r>
                        <a:rPr lang="pt-BR" sz="1100" b="0" i="0" u="none" strike="noStrike" dirty="0">
                          <a:solidFill>
                            <a:srgbClr val="000000"/>
                          </a:solidFill>
                          <a:effectLst/>
                          <a:latin typeface="Open Sans" panose="020B0604020202020204"/>
                        </a:rPr>
                        <a:t>Asma</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pt-BR" sz="1100" b="0" i="0" u="none" strike="noStrike" dirty="0">
                          <a:solidFill>
                            <a:srgbClr val="02BAB1"/>
                          </a:solidFill>
                          <a:effectLst/>
                          <a:latin typeface="Open Sans" panose="020B0604020202020204"/>
                        </a:rPr>
                        <a:t>-0,32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dirty="0">
                        <a:latin typeface="Open Sans" panose="020B0604020202020204"/>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13645935"/>
                  </a:ext>
                </a:extLst>
              </a:tr>
              <a:tr h="188352">
                <a:tc vMerge="1">
                  <a:txBody>
                    <a:bodyPr/>
                    <a:lstStyle/>
                    <a:p>
                      <a:pPr algn="l" fontAlgn="ctr"/>
                      <a:endParaRPr lang="pt-BR" sz="1100" b="0" i="0" u="none" strike="noStrike" dirty="0">
                        <a:solidFill>
                          <a:srgbClr val="000000"/>
                        </a:solidFill>
                        <a:effectLst/>
                        <a:latin typeface="Open Sans" panose="020B0604020202020204"/>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ctr"/>
                      <a:r>
                        <a:rPr lang="pt-BR" sz="1100" b="0" i="0" u="none" strike="noStrike" dirty="0">
                          <a:solidFill>
                            <a:srgbClr val="000000"/>
                          </a:solidFill>
                          <a:effectLst/>
                          <a:latin typeface="Open Sans" panose="020B0604020202020204"/>
                        </a:rPr>
                        <a:t>Hematológica</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pt-BR" sz="1100" b="0" i="0" u="none" strike="noStrike" dirty="0">
                          <a:solidFill>
                            <a:srgbClr val="02BAB1"/>
                          </a:solidFill>
                          <a:effectLst/>
                          <a:latin typeface="Open Sans" panose="020B0604020202020204"/>
                        </a:rPr>
                        <a:t>0,27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dirty="0">
                        <a:latin typeface="Open Sans" panose="020B0604020202020204"/>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306085"/>
                  </a:ext>
                </a:extLst>
              </a:tr>
              <a:tr h="188352">
                <a:tc vMerge="1">
                  <a:txBody>
                    <a:bodyPr/>
                    <a:lstStyle/>
                    <a:p>
                      <a:pPr algn="l" fontAlgn="ctr"/>
                      <a:endParaRPr lang="pt-BR" sz="1100" b="0" i="0" u="none" strike="noStrike" dirty="0">
                        <a:solidFill>
                          <a:srgbClr val="000000"/>
                        </a:solidFill>
                        <a:effectLst/>
                        <a:latin typeface="Open Sans" panose="020B0604020202020204"/>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ctr"/>
                      <a:r>
                        <a:rPr lang="pt-BR" sz="1100" b="0" i="0" u="none" strike="noStrike" dirty="0">
                          <a:solidFill>
                            <a:srgbClr val="000000"/>
                          </a:solidFill>
                          <a:effectLst/>
                          <a:latin typeface="Open Sans" panose="020B0604020202020204"/>
                        </a:rPr>
                        <a:t>Síndrome de Down</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pt-BR" sz="1100" b="0" i="0" u="none" strike="noStrike" dirty="0">
                          <a:solidFill>
                            <a:srgbClr val="02BAB1"/>
                          </a:solidFill>
                          <a:effectLst/>
                          <a:latin typeface="Open Sans" panose="020B0604020202020204"/>
                        </a:rPr>
                        <a:t>0,26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dirty="0">
                        <a:latin typeface="Open Sans" panose="020B0604020202020204"/>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85490310"/>
                  </a:ext>
                </a:extLst>
              </a:tr>
              <a:tr h="188352">
                <a:tc vMerge="1">
                  <a:txBody>
                    <a:bodyPr/>
                    <a:lstStyle/>
                    <a:p>
                      <a:pPr algn="l" fontAlgn="ctr"/>
                      <a:endParaRPr lang="pt-BR" sz="1100" b="0" i="0" u="none" strike="noStrike" dirty="0">
                        <a:solidFill>
                          <a:srgbClr val="000000"/>
                        </a:solidFill>
                        <a:effectLst/>
                        <a:latin typeface="Open Sans" panose="020B0604020202020204"/>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ctr"/>
                      <a:r>
                        <a:rPr lang="pt-BR" sz="1100" b="0" i="0" u="none" strike="noStrike" dirty="0">
                          <a:solidFill>
                            <a:srgbClr val="000000"/>
                          </a:solidFill>
                          <a:effectLst/>
                          <a:latin typeface="Open Sans" panose="020B0604020202020204"/>
                        </a:rPr>
                        <a:t>Pneumopatia</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pt-BR" sz="1100" b="0" i="0" u="none" strike="noStrike" dirty="0">
                          <a:solidFill>
                            <a:srgbClr val="02BAB1"/>
                          </a:solidFill>
                          <a:effectLst/>
                          <a:latin typeface="Open Sans" panose="020B0604020202020204"/>
                        </a:rPr>
                        <a:t>0,19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dirty="0">
                        <a:latin typeface="Open Sans" panose="020B0604020202020204"/>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67022499"/>
                  </a:ext>
                </a:extLst>
              </a:tr>
              <a:tr h="188352">
                <a:tc vMerge="1">
                  <a:txBody>
                    <a:bodyPr/>
                    <a:lstStyle/>
                    <a:p>
                      <a:pPr algn="l" fontAlgn="ctr"/>
                      <a:endParaRPr lang="pt-BR" sz="1100" b="0" i="0" u="none" strike="noStrike" dirty="0">
                        <a:solidFill>
                          <a:srgbClr val="000000"/>
                        </a:solidFill>
                        <a:effectLst/>
                        <a:latin typeface="Open Sans" panose="020B0604020202020204"/>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ctr"/>
                      <a:r>
                        <a:rPr lang="pt-BR" sz="1100" b="0" i="0" u="none" strike="noStrike" dirty="0">
                          <a:solidFill>
                            <a:srgbClr val="000000"/>
                          </a:solidFill>
                          <a:effectLst/>
                          <a:latin typeface="Open Sans" panose="020B0604020202020204"/>
                        </a:rPr>
                        <a:t>Diabetes</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pt-BR" sz="1100" b="0" i="0" u="none" strike="noStrike" dirty="0">
                          <a:solidFill>
                            <a:srgbClr val="02BAB1"/>
                          </a:solidFill>
                          <a:effectLst/>
                          <a:latin typeface="Open Sans" panose="020B0604020202020204"/>
                        </a:rPr>
                        <a:t>0,15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dirty="0">
                        <a:latin typeface="Open Sans" panose="020B0604020202020204"/>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00257581"/>
                  </a:ext>
                </a:extLst>
              </a:tr>
              <a:tr h="188352">
                <a:tc vMerge="1">
                  <a:txBody>
                    <a:bodyPr/>
                    <a:lstStyle/>
                    <a:p>
                      <a:pPr algn="l" fontAlgn="ctr"/>
                      <a:endParaRPr lang="pt-BR" sz="1100" b="0" i="0" u="none" strike="noStrike" dirty="0">
                        <a:solidFill>
                          <a:srgbClr val="000000"/>
                        </a:solidFill>
                        <a:effectLst/>
                        <a:latin typeface="Open Sans" panose="020B0604020202020204"/>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ctr"/>
                      <a:r>
                        <a:rPr lang="pt-BR" sz="1100" b="0" i="0" u="none" strike="noStrike" dirty="0">
                          <a:solidFill>
                            <a:srgbClr val="000000"/>
                          </a:solidFill>
                          <a:effectLst/>
                          <a:latin typeface="Open Sans" panose="020B0604020202020204"/>
                        </a:rPr>
                        <a:t>Obesidade</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pt-BR" sz="1100" b="0" i="0" u="none" strike="noStrike" dirty="0">
                          <a:solidFill>
                            <a:srgbClr val="02BAB1"/>
                          </a:solidFill>
                          <a:effectLst/>
                          <a:latin typeface="Open Sans" panose="020B0604020202020204"/>
                        </a:rPr>
                        <a:t>0,09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dirty="0">
                        <a:latin typeface="Open Sans" panose="020B0604020202020204"/>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1739780"/>
                  </a:ext>
                </a:extLst>
              </a:tr>
              <a:tr h="254261">
                <a:tc vMerge="1">
                  <a:txBody>
                    <a:bodyPr/>
                    <a:lstStyle/>
                    <a:p>
                      <a:pPr algn="l" fontAlgn="ctr"/>
                      <a:endParaRPr lang="pt-BR" sz="1100" b="0" i="0" u="none" strike="noStrike" dirty="0">
                        <a:solidFill>
                          <a:srgbClr val="000000"/>
                        </a:solidFill>
                        <a:effectLst/>
                        <a:latin typeface="Open Sans" panose="020B0604020202020204"/>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ctr"/>
                      <a:r>
                        <a:rPr lang="pt-BR" sz="1100" b="0" i="0" u="none" strike="noStrike" dirty="0">
                          <a:solidFill>
                            <a:srgbClr val="000000"/>
                          </a:solidFill>
                          <a:effectLst/>
                          <a:latin typeface="Open Sans" panose="020B0604020202020204"/>
                        </a:rPr>
                        <a:t>Cardiopatia</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pt-BR" sz="1100" b="0" i="0" u="none" strike="noStrike" dirty="0">
                          <a:solidFill>
                            <a:srgbClr val="02BAB1"/>
                          </a:solidFill>
                          <a:effectLst/>
                          <a:latin typeface="Open Sans" panose="020B0604020202020204"/>
                        </a:rPr>
                        <a:t>0,00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dirty="0">
                        <a:latin typeface="Open Sans" panose="020B0604020202020204"/>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74174498"/>
                  </a:ext>
                </a:extLst>
              </a:tr>
            </a:tbl>
          </a:graphicData>
        </a:graphic>
      </p:graphicFrame>
      <p:sp>
        <p:nvSpPr>
          <p:cNvPr id="10" name="Title Placeholder 1">
            <a:extLst>
              <a:ext uri="{FF2B5EF4-FFF2-40B4-BE49-F238E27FC236}">
                <a16:creationId xmlns:a16="http://schemas.microsoft.com/office/drawing/2014/main" id="{C5BA779B-71F7-4F9E-9601-5EE09AEA1257}"/>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5.ii </a:t>
            </a:r>
            <a:r>
              <a:rPr lang="en-US" dirty="0" err="1">
                <a:solidFill>
                  <a:srgbClr val="434343"/>
                </a:solidFill>
                <a:latin typeface="Open Sans" panose="020B0604020202020204" charset="0"/>
                <a:ea typeface="Open Sans" panose="020B0604020202020204" charset="0"/>
                <a:cs typeface="Open Sans" panose="020B0604020202020204" charset="0"/>
              </a:rPr>
              <a:t>Regressão</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Logística</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MODELAGEM COM ESTATÍSTICA TRADICIONAL | </a:t>
            </a:r>
            <a:r>
              <a:rPr lang="en-US" sz="1100" dirty="0" err="1">
                <a:solidFill>
                  <a:srgbClr val="434343"/>
                </a:solidFill>
                <a:latin typeface="Open Sans" panose="020B0604020202020204" charset="0"/>
                <a:ea typeface="Open Sans" panose="020B0604020202020204" charset="0"/>
                <a:cs typeface="Open Sans" panose="020B0604020202020204" charset="0"/>
              </a:rPr>
              <a:t>Regressão</a:t>
            </a:r>
            <a:r>
              <a:rPr lang="en-US" sz="1100" dirty="0">
                <a:solidFill>
                  <a:srgbClr val="434343"/>
                </a:solidFill>
                <a:latin typeface="Open Sans" panose="020B0604020202020204" charset="0"/>
                <a:ea typeface="Open Sans" panose="020B0604020202020204" charset="0"/>
                <a:cs typeface="Open Sans" panose="020B0604020202020204" charset="0"/>
              </a:rPr>
              <a:t> </a:t>
            </a:r>
            <a:r>
              <a:rPr lang="en-US" sz="1100" dirty="0" err="1">
                <a:solidFill>
                  <a:srgbClr val="434343"/>
                </a:solidFill>
                <a:latin typeface="Open Sans" panose="020B0604020202020204" charset="0"/>
                <a:ea typeface="Open Sans" panose="020B0604020202020204" charset="0"/>
                <a:cs typeface="Open Sans" panose="020B0604020202020204" charset="0"/>
              </a:rPr>
              <a:t>logística</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sp>
        <p:nvSpPr>
          <p:cNvPr id="11" name="Rectangle 29">
            <a:extLst>
              <a:ext uri="{FF2B5EF4-FFF2-40B4-BE49-F238E27FC236}">
                <a16:creationId xmlns:a16="http://schemas.microsoft.com/office/drawing/2014/main" id="{ED14F48B-1AAF-420F-85D4-B929861DEB4F}"/>
              </a:ext>
            </a:extLst>
          </p:cNvPr>
          <p:cNvSpPr>
            <a:spLocks noChangeArrowheads="1"/>
          </p:cNvSpPr>
          <p:nvPr/>
        </p:nvSpPr>
        <p:spPr bwMode="auto">
          <a:xfrm>
            <a:off x="-347825" y="824606"/>
            <a:ext cx="6940228" cy="843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900" b="1">
                <a:solidFill>
                  <a:schemeClr val="tx1"/>
                </a:solidFill>
                <a:latin typeface="Arial" panose="020B0604020202020204" pitchFamily="34" charset="0"/>
                <a:cs typeface="Arial" panose="020B0604020202020204" pitchFamily="34" charset="0"/>
              </a:defRPr>
            </a:lvl1pPr>
            <a:lvl2pPr marL="742950" indent="-285750">
              <a:defRPr sz="900" b="1">
                <a:solidFill>
                  <a:schemeClr val="tx1"/>
                </a:solidFill>
                <a:latin typeface="Arial" panose="020B0604020202020204" pitchFamily="34" charset="0"/>
                <a:cs typeface="Arial" panose="020B0604020202020204" pitchFamily="34" charset="0"/>
              </a:defRPr>
            </a:lvl2pPr>
            <a:lvl3pPr marL="1143000" indent="-228600">
              <a:defRPr sz="900" b="1">
                <a:solidFill>
                  <a:schemeClr val="tx1"/>
                </a:solidFill>
                <a:latin typeface="Arial" panose="020B0604020202020204" pitchFamily="34" charset="0"/>
                <a:cs typeface="Arial" panose="020B0604020202020204" pitchFamily="34" charset="0"/>
              </a:defRPr>
            </a:lvl3pPr>
            <a:lvl4pPr marL="1600200" indent="-228600">
              <a:defRPr sz="900" b="1">
                <a:solidFill>
                  <a:schemeClr val="tx1"/>
                </a:solidFill>
                <a:latin typeface="Arial" panose="020B0604020202020204" pitchFamily="34" charset="0"/>
                <a:cs typeface="Arial" panose="020B0604020202020204" pitchFamily="34" charset="0"/>
              </a:defRPr>
            </a:lvl4pPr>
            <a:lvl5pPr marL="2057400" indent="-228600">
              <a:defRPr sz="900" b="1">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9pPr>
          </a:lstStyle>
          <a:p>
            <a:pPr algn="just" eaLnBrk="0" hangingPunct="0">
              <a:lnSpc>
                <a:spcPct val="110000"/>
              </a:lnSpc>
              <a:buClr>
                <a:srgbClr val="800000"/>
              </a:buClr>
            </a:pPr>
            <a:r>
              <a:rPr lang="pt-BR" altLang="pt-BR" sz="1200" b="0" dirty="0">
                <a:solidFill>
                  <a:srgbClr val="434343"/>
                </a:solidFill>
                <a:latin typeface="Open sans" panose="020B0604020202020204"/>
              </a:rPr>
              <a:t>	</a:t>
            </a:r>
            <a:r>
              <a:rPr lang="pt-BR" altLang="pt-BR" sz="1100" b="0" dirty="0">
                <a:solidFill>
                  <a:srgbClr val="434343"/>
                </a:solidFill>
                <a:latin typeface="Open sans" panose="020B0604020202020204"/>
              </a:rPr>
              <a:t>O modelo seleciona as variáveis mais relevantes e atribui um peso para cada uma de suas categorias, desse modo, pode-se calcular a probabilidade de óbito, através de uma fórmula, de um cliente baseado nas suas características. No caso de </a:t>
            </a:r>
            <a:r>
              <a:rPr lang="pt-BR" altLang="pt-BR" sz="1100" b="0" dirty="0" err="1">
                <a:solidFill>
                  <a:srgbClr val="434343"/>
                </a:solidFill>
                <a:latin typeface="Open sans" panose="020B0604020202020204"/>
              </a:rPr>
              <a:t>dummies</a:t>
            </a:r>
            <a:r>
              <a:rPr lang="pt-BR" altLang="pt-BR" sz="1100" b="0" dirty="0">
                <a:solidFill>
                  <a:srgbClr val="434343"/>
                </a:solidFill>
                <a:latin typeface="Open sans" panose="020B0604020202020204"/>
              </a:rPr>
              <a:t>, uma categoria de referência é removida.</a:t>
            </a:r>
            <a:endParaRPr lang="pt-BR" altLang="pt-BR" sz="1200" b="0" dirty="0">
              <a:solidFill>
                <a:srgbClr val="434343"/>
              </a:solidFill>
              <a:latin typeface="Open sans" panose="020B0604020202020204"/>
            </a:endParaRPr>
          </a:p>
        </p:txBody>
      </p:sp>
      <mc:AlternateContent xmlns:mc="http://schemas.openxmlformats.org/markup-compatibility/2006" xmlns:a14="http://schemas.microsoft.com/office/drawing/2010/main">
        <mc:Choice Requires="a14">
          <p:sp>
            <p:nvSpPr>
              <p:cNvPr id="4" name="Retângulo 3">
                <a:extLst>
                  <a:ext uri="{FF2B5EF4-FFF2-40B4-BE49-F238E27FC236}">
                    <a16:creationId xmlns:a16="http://schemas.microsoft.com/office/drawing/2014/main" id="{C1AAB662-7ED0-48ED-999D-4F13FFCB0A4C}"/>
                  </a:ext>
                </a:extLst>
              </p:cNvPr>
              <p:cNvSpPr/>
              <p:nvPr/>
            </p:nvSpPr>
            <p:spPr>
              <a:xfrm>
                <a:off x="6592404" y="910510"/>
                <a:ext cx="3489738" cy="6726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pt-BR" altLang="pt-BR" i="0" dirty="0" smtClean="0">
                          <a:solidFill>
                            <a:schemeClr val="tx1">
                              <a:lumMod val="85000"/>
                              <a:lumOff val="15000"/>
                            </a:schemeClr>
                          </a:solidFill>
                          <a:latin typeface="Cambria Math" panose="02040503050406030204" pitchFamily="18" charset="0"/>
                          <a:cs typeface="Times New Roman" panose="02020603050405020304" pitchFamily="18" charset="0"/>
                        </a:rPr>
                        <m:t>p</m:t>
                      </m:r>
                      <m:r>
                        <a:rPr lang="pt-BR" altLang="pt-BR" i="0" dirty="0" smtClean="0">
                          <a:solidFill>
                            <a:schemeClr val="tx1">
                              <a:lumMod val="85000"/>
                              <a:lumOff val="15000"/>
                            </a:schemeClr>
                          </a:solidFill>
                          <a:latin typeface="Cambria Math" panose="02040503050406030204" pitchFamily="18" charset="0"/>
                          <a:cs typeface="Times New Roman" panose="02020603050405020304" pitchFamily="18" charset="0"/>
                        </a:rPr>
                        <m:t> = </m:t>
                      </m:r>
                      <m:f>
                        <m:fPr>
                          <m:ctrlPr>
                            <a:rPr lang="pt-BR" altLang="pt-BR" b="0" i="1" dirty="0" smtClean="0">
                              <a:solidFill>
                                <a:schemeClr val="tx1">
                                  <a:lumMod val="85000"/>
                                  <a:lumOff val="15000"/>
                                </a:schemeClr>
                              </a:solidFill>
                              <a:latin typeface="Cambria Math" panose="02040503050406030204" pitchFamily="18" charset="0"/>
                              <a:cs typeface="Times New Roman" panose="02020603050405020304" pitchFamily="18" charset="0"/>
                            </a:rPr>
                          </m:ctrlPr>
                        </m:fPr>
                        <m:num>
                          <m:sSup>
                            <m:sSupPr>
                              <m:ctrlPr>
                                <a:rPr lang="pt-BR" altLang="pt-BR" b="0" i="1" dirty="0" smtClean="0">
                                  <a:solidFill>
                                    <a:schemeClr val="tx1">
                                      <a:lumMod val="85000"/>
                                      <a:lumOff val="15000"/>
                                    </a:schemeClr>
                                  </a:solidFill>
                                  <a:latin typeface="Cambria Math" panose="02040503050406030204" pitchFamily="18" charset="0"/>
                                  <a:cs typeface="Times New Roman" panose="02020603050405020304" pitchFamily="18" charset="0"/>
                                </a:rPr>
                              </m:ctrlPr>
                            </m:sSupPr>
                            <m:e>
                              <m:r>
                                <m:rPr>
                                  <m:sty m:val="p"/>
                                </m:rPr>
                                <a:rPr lang="pt-BR" altLang="pt-BR" b="0" i="0" dirty="0" smtClean="0">
                                  <a:solidFill>
                                    <a:schemeClr val="tx1">
                                      <a:lumMod val="85000"/>
                                      <a:lumOff val="15000"/>
                                    </a:schemeClr>
                                  </a:solidFill>
                                  <a:latin typeface="Cambria Math" panose="02040503050406030204" pitchFamily="18" charset="0"/>
                                  <a:cs typeface="Times New Roman" panose="02020603050405020304" pitchFamily="18" charset="0"/>
                                </a:rPr>
                                <m:t>e</m:t>
                              </m:r>
                            </m:e>
                            <m:sup>
                              <m:r>
                                <a:rPr lang="pt-BR" altLang="pt-BR" b="0" i="0" dirty="0" smtClean="0">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pt-BR" altLang="pt-BR" b="0" i="1" dirty="0" smtClean="0">
                                      <a:solidFill>
                                        <a:schemeClr val="tx1">
                                          <a:lumMod val="85000"/>
                                          <a:lumOff val="15000"/>
                                        </a:schemeClr>
                                      </a:solidFill>
                                      <a:latin typeface="Cambria Math" panose="02040503050406030204" pitchFamily="18" charset="0"/>
                                      <a:cs typeface="Times New Roman" panose="02020603050405020304" pitchFamily="18" charset="0"/>
                                    </a:rPr>
                                  </m:ctrlPr>
                                </m:sSubPr>
                                <m:e>
                                  <m:r>
                                    <m:rPr>
                                      <m:sty m:val="p"/>
                                    </m:rPr>
                                    <a:rPr lang="pt-BR" altLang="pt-BR" b="0" i="0" dirty="0" smtClean="0">
                                      <a:solidFill>
                                        <a:schemeClr val="tx1">
                                          <a:lumMod val="85000"/>
                                          <a:lumOff val="15000"/>
                                        </a:schemeClr>
                                      </a:solidFill>
                                      <a:latin typeface="Cambria Math" panose="02040503050406030204" pitchFamily="18" charset="0"/>
                                      <a:cs typeface="Times New Roman" panose="02020603050405020304" pitchFamily="18" charset="0"/>
                                    </a:rPr>
                                    <m:t>β</m:t>
                                  </m:r>
                                </m:e>
                                <m:sub>
                                  <m:r>
                                    <a:rPr lang="pt-BR" altLang="pt-BR" b="0" i="0" dirty="0" smtClean="0">
                                      <a:solidFill>
                                        <a:schemeClr val="tx1">
                                          <a:lumMod val="85000"/>
                                          <a:lumOff val="15000"/>
                                        </a:schemeClr>
                                      </a:solidFill>
                                      <a:latin typeface="Cambria Math" panose="02040503050406030204" pitchFamily="18" charset="0"/>
                                      <a:cs typeface="Times New Roman" panose="02020603050405020304" pitchFamily="18" charset="0"/>
                                    </a:rPr>
                                    <m:t>0</m:t>
                                  </m:r>
                                </m:sub>
                              </m:sSub>
                              <m:r>
                                <a:rPr lang="pt-BR" altLang="pt-BR" b="0" i="0" dirty="0" smtClean="0">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pt-BR" altLang="pt-BR" b="0" i="1" dirty="0" smtClean="0">
                                      <a:solidFill>
                                        <a:schemeClr val="tx1">
                                          <a:lumMod val="85000"/>
                                          <a:lumOff val="15000"/>
                                        </a:schemeClr>
                                      </a:solidFill>
                                      <a:latin typeface="Cambria Math" panose="02040503050406030204" pitchFamily="18" charset="0"/>
                                      <a:cs typeface="Times New Roman" panose="02020603050405020304" pitchFamily="18" charset="0"/>
                                    </a:rPr>
                                  </m:ctrlPr>
                                </m:sSubPr>
                                <m:e>
                                  <m:r>
                                    <m:rPr>
                                      <m:sty m:val="p"/>
                                    </m:rPr>
                                    <a:rPr lang="pt-BR" altLang="pt-BR" b="0" i="0" dirty="0" smtClean="0">
                                      <a:solidFill>
                                        <a:schemeClr val="tx1">
                                          <a:lumMod val="85000"/>
                                          <a:lumOff val="15000"/>
                                        </a:schemeClr>
                                      </a:solidFill>
                                      <a:latin typeface="Cambria Math" panose="02040503050406030204" pitchFamily="18" charset="0"/>
                                      <a:cs typeface="Times New Roman" panose="02020603050405020304" pitchFamily="18" charset="0"/>
                                    </a:rPr>
                                    <m:t>β</m:t>
                                  </m:r>
                                </m:e>
                                <m:sub>
                                  <m:r>
                                    <a:rPr lang="pt-BR" altLang="pt-BR" b="0" i="0" dirty="0" smtClean="0">
                                      <a:solidFill>
                                        <a:schemeClr val="tx1">
                                          <a:lumMod val="85000"/>
                                          <a:lumOff val="15000"/>
                                        </a:schemeClr>
                                      </a:solidFill>
                                      <a:latin typeface="Cambria Math" panose="02040503050406030204" pitchFamily="18" charset="0"/>
                                      <a:cs typeface="Times New Roman" panose="02020603050405020304" pitchFamily="18" charset="0"/>
                                    </a:rPr>
                                    <m:t>1</m:t>
                                  </m:r>
                                </m:sub>
                              </m:sSub>
                              <m:sSub>
                                <m:sSubPr>
                                  <m:ctrlPr>
                                    <a:rPr lang="pt-BR" altLang="pt-BR" b="0" i="1" dirty="0" smtClean="0">
                                      <a:solidFill>
                                        <a:schemeClr val="tx1">
                                          <a:lumMod val="85000"/>
                                          <a:lumOff val="15000"/>
                                        </a:schemeClr>
                                      </a:solidFill>
                                      <a:latin typeface="Cambria Math" panose="02040503050406030204" pitchFamily="18" charset="0"/>
                                      <a:cs typeface="Times New Roman" panose="02020603050405020304" pitchFamily="18" charset="0"/>
                                    </a:rPr>
                                  </m:ctrlPr>
                                </m:sSubPr>
                                <m:e>
                                  <m:r>
                                    <m:rPr>
                                      <m:sty m:val="p"/>
                                    </m:rPr>
                                    <a:rPr lang="pt-BR" altLang="pt-BR" b="0" i="0" dirty="0" smtClean="0">
                                      <a:solidFill>
                                        <a:schemeClr val="tx1">
                                          <a:lumMod val="85000"/>
                                          <a:lumOff val="15000"/>
                                        </a:schemeClr>
                                      </a:solidFill>
                                      <a:latin typeface="Cambria Math" panose="02040503050406030204" pitchFamily="18" charset="0"/>
                                      <a:cs typeface="Times New Roman" panose="02020603050405020304" pitchFamily="18" charset="0"/>
                                    </a:rPr>
                                    <m:t>X</m:t>
                                  </m:r>
                                </m:e>
                                <m:sub>
                                  <m:r>
                                    <a:rPr lang="pt-BR" altLang="pt-BR" b="0" i="0" dirty="0" smtClean="0">
                                      <a:solidFill>
                                        <a:schemeClr val="tx1">
                                          <a:lumMod val="85000"/>
                                          <a:lumOff val="15000"/>
                                        </a:schemeClr>
                                      </a:solidFill>
                                      <a:latin typeface="Cambria Math" panose="02040503050406030204" pitchFamily="18" charset="0"/>
                                      <a:cs typeface="Times New Roman" panose="02020603050405020304" pitchFamily="18" charset="0"/>
                                    </a:rPr>
                                    <m:t>1</m:t>
                                  </m:r>
                                </m:sub>
                              </m:sSub>
                              <m:r>
                                <a:rPr lang="pt-BR" altLang="pt-BR" b="0" i="0" dirty="0" smtClean="0">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pt-BR" altLang="pt-BR" b="0" i="1" dirty="0" smtClean="0">
                                      <a:solidFill>
                                        <a:schemeClr val="tx1">
                                          <a:lumMod val="85000"/>
                                          <a:lumOff val="15000"/>
                                        </a:schemeClr>
                                      </a:solidFill>
                                      <a:latin typeface="Cambria Math" panose="02040503050406030204" pitchFamily="18" charset="0"/>
                                      <a:cs typeface="Times New Roman" panose="02020603050405020304" pitchFamily="18" charset="0"/>
                                    </a:rPr>
                                  </m:ctrlPr>
                                </m:sSubPr>
                                <m:e>
                                  <m:r>
                                    <m:rPr>
                                      <m:sty m:val="p"/>
                                    </m:rPr>
                                    <a:rPr lang="pt-BR" altLang="pt-BR" b="0" i="0" dirty="0" smtClean="0">
                                      <a:solidFill>
                                        <a:schemeClr val="tx1">
                                          <a:lumMod val="85000"/>
                                          <a:lumOff val="15000"/>
                                        </a:schemeClr>
                                      </a:solidFill>
                                      <a:latin typeface="Cambria Math" panose="02040503050406030204" pitchFamily="18" charset="0"/>
                                      <a:cs typeface="Times New Roman" panose="02020603050405020304" pitchFamily="18" charset="0"/>
                                    </a:rPr>
                                    <m:t>β</m:t>
                                  </m:r>
                                </m:e>
                                <m:sub>
                                  <m:r>
                                    <a:rPr lang="pt-BR" altLang="pt-BR" b="0" i="0" dirty="0" smtClean="0">
                                      <a:solidFill>
                                        <a:schemeClr val="tx1">
                                          <a:lumMod val="85000"/>
                                          <a:lumOff val="15000"/>
                                        </a:schemeClr>
                                      </a:solidFill>
                                      <a:latin typeface="Cambria Math" panose="02040503050406030204" pitchFamily="18" charset="0"/>
                                      <a:cs typeface="Times New Roman" panose="02020603050405020304" pitchFamily="18" charset="0"/>
                                    </a:rPr>
                                    <m:t>2</m:t>
                                  </m:r>
                                </m:sub>
                              </m:sSub>
                              <m:sSub>
                                <m:sSubPr>
                                  <m:ctrlPr>
                                    <a:rPr lang="pt-BR" altLang="pt-BR" b="0" i="1" dirty="0" smtClean="0">
                                      <a:solidFill>
                                        <a:schemeClr val="tx1">
                                          <a:lumMod val="85000"/>
                                          <a:lumOff val="15000"/>
                                        </a:schemeClr>
                                      </a:solidFill>
                                      <a:latin typeface="Cambria Math" panose="02040503050406030204" pitchFamily="18" charset="0"/>
                                      <a:cs typeface="Times New Roman" panose="02020603050405020304" pitchFamily="18" charset="0"/>
                                    </a:rPr>
                                  </m:ctrlPr>
                                </m:sSubPr>
                                <m:e>
                                  <m:r>
                                    <m:rPr>
                                      <m:sty m:val="p"/>
                                    </m:rPr>
                                    <a:rPr lang="pt-BR" altLang="pt-BR" b="0" i="0" dirty="0" smtClean="0">
                                      <a:solidFill>
                                        <a:schemeClr val="tx1">
                                          <a:lumMod val="85000"/>
                                          <a:lumOff val="15000"/>
                                        </a:schemeClr>
                                      </a:solidFill>
                                      <a:latin typeface="Cambria Math" panose="02040503050406030204" pitchFamily="18" charset="0"/>
                                      <a:cs typeface="Times New Roman" panose="02020603050405020304" pitchFamily="18" charset="0"/>
                                    </a:rPr>
                                    <m:t>X</m:t>
                                  </m:r>
                                </m:e>
                                <m:sub>
                                  <m:r>
                                    <a:rPr lang="pt-BR" altLang="pt-BR" b="0" i="0" dirty="0" smtClean="0">
                                      <a:solidFill>
                                        <a:schemeClr val="tx1">
                                          <a:lumMod val="85000"/>
                                          <a:lumOff val="15000"/>
                                        </a:schemeClr>
                                      </a:solidFill>
                                      <a:latin typeface="Cambria Math" panose="02040503050406030204" pitchFamily="18" charset="0"/>
                                      <a:cs typeface="Times New Roman" panose="02020603050405020304" pitchFamily="18" charset="0"/>
                                    </a:rPr>
                                    <m:t>2</m:t>
                                  </m:r>
                                </m:sub>
                              </m:sSub>
                              <m:r>
                                <a:rPr lang="pt-BR" altLang="pt-BR" b="0" i="0" dirty="0" smtClean="0">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pt-BR" altLang="pt-BR" b="0" i="1" dirty="0" smtClean="0">
                                      <a:solidFill>
                                        <a:schemeClr val="tx1">
                                          <a:lumMod val="85000"/>
                                          <a:lumOff val="15000"/>
                                        </a:schemeClr>
                                      </a:solidFill>
                                      <a:latin typeface="Cambria Math" panose="02040503050406030204" pitchFamily="18" charset="0"/>
                                      <a:cs typeface="Times New Roman" panose="02020603050405020304" pitchFamily="18" charset="0"/>
                                    </a:rPr>
                                  </m:ctrlPr>
                                </m:sSubPr>
                                <m:e>
                                  <m:r>
                                    <m:rPr>
                                      <m:sty m:val="p"/>
                                    </m:rPr>
                                    <a:rPr lang="pt-BR" altLang="pt-BR" b="0" i="0" dirty="0" smtClean="0">
                                      <a:solidFill>
                                        <a:schemeClr val="tx1">
                                          <a:lumMod val="85000"/>
                                          <a:lumOff val="15000"/>
                                        </a:schemeClr>
                                      </a:solidFill>
                                      <a:latin typeface="Cambria Math" panose="02040503050406030204" pitchFamily="18" charset="0"/>
                                      <a:cs typeface="Times New Roman" panose="02020603050405020304" pitchFamily="18" charset="0"/>
                                    </a:rPr>
                                    <m:t>β</m:t>
                                  </m:r>
                                </m:e>
                                <m:sub>
                                  <m:r>
                                    <m:rPr>
                                      <m:sty m:val="p"/>
                                    </m:rPr>
                                    <a:rPr lang="pt-BR" altLang="pt-BR" b="0" i="0" dirty="0" smtClean="0">
                                      <a:solidFill>
                                        <a:schemeClr val="tx1">
                                          <a:lumMod val="85000"/>
                                          <a:lumOff val="15000"/>
                                        </a:schemeClr>
                                      </a:solidFill>
                                      <a:latin typeface="Cambria Math" panose="02040503050406030204" pitchFamily="18" charset="0"/>
                                      <a:cs typeface="Times New Roman" panose="02020603050405020304" pitchFamily="18" charset="0"/>
                                    </a:rPr>
                                    <m:t>n</m:t>
                                  </m:r>
                                </m:sub>
                              </m:sSub>
                              <m:sSub>
                                <m:sSubPr>
                                  <m:ctrlPr>
                                    <a:rPr lang="pt-BR" altLang="pt-BR" b="0" i="1" dirty="0" smtClean="0">
                                      <a:solidFill>
                                        <a:schemeClr val="tx1">
                                          <a:lumMod val="85000"/>
                                          <a:lumOff val="15000"/>
                                        </a:schemeClr>
                                      </a:solidFill>
                                      <a:latin typeface="Cambria Math" panose="02040503050406030204" pitchFamily="18" charset="0"/>
                                      <a:cs typeface="Times New Roman" panose="02020603050405020304" pitchFamily="18" charset="0"/>
                                    </a:rPr>
                                  </m:ctrlPr>
                                </m:sSubPr>
                                <m:e>
                                  <m:r>
                                    <m:rPr>
                                      <m:sty m:val="p"/>
                                    </m:rPr>
                                    <a:rPr lang="pt-BR" altLang="pt-BR" b="0" i="0" dirty="0" smtClean="0">
                                      <a:solidFill>
                                        <a:schemeClr val="tx1">
                                          <a:lumMod val="85000"/>
                                          <a:lumOff val="15000"/>
                                        </a:schemeClr>
                                      </a:solidFill>
                                      <a:latin typeface="Cambria Math" panose="02040503050406030204" pitchFamily="18" charset="0"/>
                                      <a:cs typeface="Times New Roman" panose="02020603050405020304" pitchFamily="18" charset="0"/>
                                    </a:rPr>
                                    <m:t>X</m:t>
                                  </m:r>
                                </m:e>
                                <m:sub>
                                  <m:r>
                                    <m:rPr>
                                      <m:sty m:val="p"/>
                                    </m:rPr>
                                    <a:rPr lang="pt-BR" altLang="pt-BR" b="0" i="0" dirty="0" smtClean="0">
                                      <a:solidFill>
                                        <a:schemeClr val="tx1">
                                          <a:lumMod val="85000"/>
                                          <a:lumOff val="15000"/>
                                        </a:schemeClr>
                                      </a:solidFill>
                                      <a:latin typeface="Cambria Math" panose="02040503050406030204" pitchFamily="18" charset="0"/>
                                      <a:cs typeface="Times New Roman" panose="02020603050405020304" pitchFamily="18" charset="0"/>
                                    </a:rPr>
                                    <m:t>n</m:t>
                                  </m:r>
                                </m:sub>
                              </m:sSub>
                              <m:r>
                                <a:rPr lang="pt-BR" altLang="pt-BR" b="0" i="0" dirty="0" smtClean="0">
                                  <a:solidFill>
                                    <a:schemeClr val="tx1">
                                      <a:lumMod val="85000"/>
                                      <a:lumOff val="15000"/>
                                    </a:schemeClr>
                                  </a:solidFill>
                                  <a:latin typeface="Cambria Math" panose="02040503050406030204" pitchFamily="18" charset="0"/>
                                  <a:cs typeface="Times New Roman" panose="02020603050405020304" pitchFamily="18" charset="0"/>
                                </a:rPr>
                                <m:t>)</m:t>
                              </m:r>
                            </m:sup>
                          </m:sSup>
                        </m:num>
                        <m:den>
                          <m:r>
                            <a:rPr lang="pt-BR" altLang="pt-BR" b="0" i="0" dirty="0" smtClean="0">
                              <a:solidFill>
                                <a:schemeClr val="tx1">
                                  <a:lumMod val="85000"/>
                                  <a:lumOff val="15000"/>
                                </a:schemeClr>
                              </a:solidFill>
                              <a:latin typeface="Cambria Math" panose="02040503050406030204" pitchFamily="18" charset="0"/>
                              <a:cs typeface="Times New Roman" panose="02020603050405020304" pitchFamily="18" charset="0"/>
                            </a:rPr>
                            <m:t>1+</m:t>
                          </m:r>
                          <m:sSup>
                            <m:sSupPr>
                              <m:ctrlPr>
                                <a:rPr lang="pt-BR" altLang="pt-BR" i="1" dirty="0">
                                  <a:solidFill>
                                    <a:schemeClr val="tx1">
                                      <a:lumMod val="85000"/>
                                      <a:lumOff val="15000"/>
                                    </a:schemeClr>
                                  </a:solidFill>
                                  <a:latin typeface="Cambria Math" panose="02040503050406030204" pitchFamily="18" charset="0"/>
                                  <a:cs typeface="Times New Roman" panose="02020603050405020304" pitchFamily="18" charset="0"/>
                                </a:rPr>
                              </m:ctrlPr>
                            </m:sSupPr>
                            <m:e>
                              <m:r>
                                <m:rPr>
                                  <m:sty m:val="p"/>
                                </m:rPr>
                                <a:rPr lang="pt-BR" altLang="pt-BR" i="0" dirty="0">
                                  <a:solidFill>
                                    <a:schemeClr val="tx1">
                                      <a:lumMod val="85000"/>
                                      <a:lumOff val="15000"/>
                                    </a:schemeClr>
                                  </a:solidFill>
                                  <a:latin typeface="Cambria Math" panose="02040503050406030204" pitchFamily="18" charset="0"/>
                                  <a:cs typeface="Times New Roman" panose="02020603050405020304" pitchFamily="18" charset="0"/>
                                </a:rPr>
                                <m:t>e</m:t>
                              </m:r>
                            </m:e>
                            <m:sup>
                              <m:r>
                                <a:rPr lang="pt-BR" altLang="pt-BR" i="0" dirty="0">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pt-BR" altLang="pt-BR" i="1" dirty="0">
                                      <a:solidFill>
                                        <a:schemeClr val="tx1">
                                          <a:lumMod val="85000"/>
                                          <a:lumOff val="15000"/>
                                        </a:schemeClr>
                                      </a:solidFill>
                                      <a:latin typeface="Cambria Math" panose="02040503050406030204" pitchFamily="18" charset="0"/>
                                      <a:cs typeface="Times New Roman" panose="02020603050405020304" pitchFamily="18" charset="0"/>
                                    </a:rPr>
                                  </m:ctrlPr>
                                </m:sSubPr>
                                <m:e>
                                  <m:r>
                                    <m:rPr>
                                      <m:sty m:val="p"/>
                                    </m:rPr>
                                    <a:rPr lang="pt-BR" altLang="pt-BR" i="0" dirty="0">
                                      <a:solidFill>
                                        <a:schemeClr val="tx1">
                                          <a:lumMod val="85000"/>
                                          <a:lumOff val="15000"/>
                                        </a:schemeClr>
                                      </a:solidFill>
                                      <a:latin typeface="Cambria Math" panose="02040503050406030204" pitchFamily="18" charset="0"/>
                                      <a:cs typeface="Times New Roman" panose="02020603050405020304" pitchFamily="18" charset="0"/>
                                    </a:rPr>
                                    <m:t>β</m:t>
                                  </m:r>
                                </m:e>
                                <m:sub>
                                  <m:r>
                                    <a:rPr lang="pt-BR" altLang="pt-BR" i="0" dirty="0">
                                      <a:solidFill>
                                        <a:schemeClr val="tx1">
                                          <a:lumMod val="85000"/>
                                          <a:lumOff val="15000"/>
                                        </a:schemeClr>
                                      </a:solidFill>
                                      <a:latin typeface="Cambria Math" panose="02040503050406030204" pitchFamily="18" charset="0"/>
                                      <a:cs typeface="Times New Roman" panose="02020603050405020304" pitchFamily="18" charset="0"/>
                                    </a:rPr>
                                    <m:t>0</m:t>
                                  </m:r>
                                </m:sub>
                              </m:sSub>
                              <m:r>
                                <a:rPr lang="pt-BR" altLang="pt-BR" i="0" dirty="0">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pt-BR" altLang="pt-BR" i="1" dirty="0">
                                      <a:solidFill>
                                        <a:schemeClr val="tx1">
                                          <a:lumMod val="85000"/>
                                          <a:lumOff val="15000"/>
                                        </a:schemeClr>
                                      </a:solidFill>
                                      <a:latin typeface="Cambria Math" panose="02040503050406030204" pitchFamily="18" charset="0"/>
                                      <a:cs typeface="Times New Roman" panose="02020603050405020304" pitchFamily="18" charset="0"/>
                                    </a:rPr>
                                  </m:ctrlPr>
                                </m:sSubPr>
                                <m:e>
                                  <m:r>
                                    <m:rPr>
                                      <m:sty m:val="p"/>
                                    </m:rPr>
                                    <a:rPr lang="pt-BR" altLang="pt-BR" i="0" dirty="0">
                                      <a:solidFill>
                                        <a:schemeClr val="tx1">
                                          <a:lumMod val="85000"/>
                                          <a:lumOff val="15000"/>
                                        </a:schemeClr>
                                      </a:solidFill>
                                      <a:latin typeface="Cambria Math" panose="02040503050406030204" pitchFamily="18" charset="0"/>
                                      <a:cs typeface="Times New Roman" panose="02020603050405020304" pitchFamily="18" charset="0"/>
                                    </a:rPr>
                                    <m:t>β</m:t>
                                  </m:r>
                                </m:e>
                                <m:sub>
                                  <m:r>
                                    <a:rPr lang="pt-BR" altLang="pt-BR" i="0" dirty="0">
                                      <a:solidFill>
                                        <a:schemeClr val="tx1">
                                          <a:lumMod val="85000"/>
                                          <a:lumOff val="15000"/>
                                        </a:schemeClr>
                                      </a:solidFill>
                                      <a:latin typeface="Cambria Math" panose="02040503050406030204" pitchFamily="18" charset="0"/>
                                      <a:cs typeface="Times New Roman" panose="02020603050405020304" pitchFamily="18" charset="0"/>
                                    </a:rPr>
                                    <m:t>1</m:t>
                                  </m:r>
                                </m:sub>
                              </m:sSub>
                              <m:sSub>
                                <m:sSubPr>
                                  <m:ctrlPr>
                                    <a:rPr lang="pt-BR" altLang="pt-BR" i="1" dirty="0">
                                      <a:solidFill>
                                        <a:schemeClr val="tx1">
                                          <a:lumMod val="85000"/>
                                          <a:lumOff val="15000"/>
                                        </a:schemeClr>
                                      </a:solidFill>
                                      <a:latin typeface="Cambria Math" panose="02040503050406030204" pitchFamily="18" charset="0"/>
                                      <a:cs typeface="Times New Roman" panose="02020603050405020304" pitchFamily="18" charset="0"/>
                                    </a:rPr>
                                  </m:ctrlPr>
                                </m:sSubPr>
                                <m:e>
                                  <m:r>
                                    <m:rPr>
                                      <m:sty m:val="p"/>
                                    </m:rPr>
                                    <a:rPr lang="pt-BR" altLang="pt-BR" i="0" dirty="0">
                                      <a:solidFill>
                                        <a:schemeClr val="tx1">
                                          <a:lumMod val="85000"/>
                                          <a:lumOff val="15000"/>
                                        </a:schemeClr>
                                      </a:solidFill>
                                      <a:latin typeface="Cambria Math" panose="02040503050406030204" pitchFamily="18" charset="0"/>
                                      <a:cs typeface="Times New Roman" panose="02020603050405020304" pitchFamily="18" charset="0"/>
                                    </a:rPr>
                                    <m:t>X</m:t>
                                  </m:r>
                                </m:e>
                                <m:sub>
                                  <m:r>
                                    <a:rPr lang="pt-BR" altLang="pt-BR" i="0" dirty="0">
                                      <a:solidFill>
                                        <a:schemeClr val="tx1">
                                          <a:lumMod val="85000"/>
                                          <a:lumOff val="15000"/>
                                        </a:schemeClr>
                                      </a:solidFill>
                                      <a:latin typeface="Cambria Math" panose="02040503050406030204" pitchFamily="18" charset="0"/>
                                      <a:cs typeface="Times New Roman" panose="02020603050405020304" pitchFamily="18" charset="0"/>
                                    </a:rPr>
                                    <m:t>1</m:t>
                                  </m:r>
                                </m:sub>
                              </m:sSub>
                              <m:r>
                                <a:rPr lang="pt-BR" altLang="pt-BR" i="0" dirty="0">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pt-BR" altLang="pt-BR" i="1" dirty="0">
                                      <a:solidFill>
                                        <a:schemeClr val="tx1">
                                          <a:lumMod val="85000"/>
                                          <a:lumOff val="15000"/>
                                        </a:schemeClr>
                                      </a:solidFill>
                                      <a:latin typeface="Cambria Math" panose="02040503050406030204" pitchFamily="18" charset="0"/>
                                      <a:cs typeface="Times New Roman" panose="02020603050405020304" pitchFamily="18" charset="0"/>
                                    </a:rPr>
                                  </m:ctrlPr>
                                </m:sSubPr>
                                <m:e>
                                  <m:r>
                                    <m:rPr>
                                      <m:sty m:val="p"/>
                                    </m:rPr>
                                    <a:rPr lang="pt-BR" altLang="pt-BR" i="0" dirty="0">
                                      <a:solidFill>
                                        <a:schemeClr val="tx1">
                                          <a:lumMod val="85000"/>
                                          <a:lumOff val="15000"/>
                                        </a:schemeClr>
                                      </a:solidFill>
                                      <a:latin typeface="Cambria Math" panose="02040503050406030204" pitchFamily="18" charset="0"/>
                                      <a:cs typeface="Times New Roman" panose="02020603050405020304" pitchFamily="18" charset="0"/>
                                    </a:rPr>
                                    <m:t>β</m:t>
                                  </m:r>
                                </m:e>
                                <m:sub>
                                  <m:r>
                                    <a:rPr lang="pt-BR" altLang="pt-BR" i="0" dirty="0">
                                      <a:solidFill>
                                        <a:schemeClr val="tx1">
                                          <a:lumMod val="85000"/>
                                          <a:lumOff val="15000"/>
                                        </a:schemeClr>
                                      </a:solidFill>
                                      <a:latin typeface="Cambria Math" panose="02040503050406030204" pitchFamily="18" charset="0"/>
                                      <a:cs typeface="Times New Roman" panose="02020603050405020304" pitchFamily="18" charset="0"/>
                                    </a:rPr>
                                    <m:t>2</m:t>
                                  </m:r>
                                </m:sub>
                              </m:sSub>
                              <m:sSub>
                                <m:sSubPr>
                                  <m:ctrlPr>
                                    <a:rPr lang="pt-BR" altLang="pt-BR" i="1" dirty="0">
                                      <a:solidFill>
                                        <a:schemeClr val="tx1">
                                          <a:lumMod val="85000"/>
                                          <a:lumOff val="15000"/>
                                        </a:schemeClr>
                                      </a:solidFill>
                                      <a:latin typeface="Cambria Math" panose="02040503050406030204" pitchFamily="18" charset="0"/>
                                      <a:cs typeface="Times New Roman" panose="02020603050405020304" pitchFamily="18" charset="0"/>
                                    </a:rPr>
                                  </m:ctrlPr>
                                </m:sSubPr>
                                <m:e>
                                  <m:r>
                                    <m:rPr>
                                      <m:sty m:val="p"/>
                                    </m:rPr>
                                    <a:rPr lang="pt-BR" altLang="pt-BR" i="0" dirty="0">
                                      <a:solidFill>
                                        <a:schemeClr val="tx1">
                                          <a:lumMod val="85000"/>
                                          <a:lumOff val="15000"/>
                                        </a:schemeClr>
                                      </a:solidFill>
                                      <a:latin typeface="Cambria Math" panose="02040503050406030204" pitchFamily="18" charset="0"/>
                                      <a:cs typeface="Times New Roman" panose="02020603050405020304" pitchFamily="18" charset="0"/>
                                    </a:rPr>
                                    <m:t>X</m:t>
                                  </m:r>
                                </m:e>
                                <m:sub>
                                  <m:r>
                                    <a:rPr lang="pt-BR" altLang="pt-BR" i="0" dirty="0">
                                      <a:solidFill>
                                        <a:schemeClr val="tx1">
                                          <a:lumMod val="85000"/>
                                          <a:lumOff val="15000"/>
                                        </a:schemeClr>
                                      </a:solidFill>
                                      <a:latin typeface="Cambria Math" panose="02040503050406030204" pitchFamily="18" charset="0"/>
                                      <a:cs typeface="Times New Roman" panose="02020603050405020304" pitchFamily="18" charset="0"/>
                                    </a:rPr>
                                    <m:t>2</m:t>
                                  </m:r>
                                </m:sub>
                              </m:sSub>
                              <m:r>
                                <a:rPr lang="pt-BR" altLang="pt-BR" i="0" dirty="0">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pt-BR" altLang="pt-BR" i="1" dirty="0">
                                      <a:solidFill>
                                        <a:schemeClr val="tx1">
                                          <a:lumMod val="85000"/>
                                          <a:lumOff val="15000"/>
                                        </a:schemeClr>
                                      </a:solidFill>
                                      <a:latin typeface="Cambria Math" panose="02040503050406030204" pitchFamily="18" charset="0"/>
                                      <a:cs typeface="Times New Roman" panose="02020603050405020304" pitchFamily="18" charset="0"/>
                                    </a:rPr>
                                  </m:ctrlPr>
                                </m:sSubPr>
                                <m:e>
                                  <m:r>
                                    <m:rPr>
                                      <m:sty m:val="p"/>
                                    </m:rPr>
                                    <a:rPr lang="pt-BR" altLang="pt-BR" i="0" dirty="0">
                                      <a:solidFill>
                                        <a:schemeClr val="tx1">
                                          <a:lumMod val="85000"/>
                                          <a:lumOff val="15000"/>
                                        </a:schemeClr>
                                      </a:solidFill>
                                      <a:latin typeface="Cambria Math" panose="02040503050406030204" pitchFamily="18" charset="0"/>
                                      <a:cs typeface="Times New Roman" panose="02020603050405020304" pitchFamily="18" charset="0"/>
                                    </a:rPr>
                                    <m:t>β</m:t>
                                  </m:r>
                                </m:e>
                                <m:sub>
                                  <m:r>
                                    <m:rPr>
                                      <m:sty m:val="p"/>
                                    </m:rPr>
                                    <a:rPr lang="pt-BR" altLang="pt-BR" i="0" dirty="0">
                                      <a:solidFill>
                                        <a:schemeClr val="tx1">
                                          <a:lumMod val="85000"/>
                                          <a:lumOff val="15000"/>
                                        </a:schemeClr>
                                      </a:solidFill>
                                      <a:latin typeface="Cambria Math" panose="02040503050406030204" pitchFamily="18" charset="0"/>
                                      <a:cs typeface="Times New Roman" panose="02020603050405020304" pitchFamily="18" charset="0"/>
                                    </a:rPr>
                                    <m:t>n</m:t>
                                  </m:r>
                                </m:sub>
                              </m:sSub>
                              <m:sSub>
                                <m:sSubPr>
                                  <m:ctrlPr>
                                    <a:rPr lang="pt-BR" altLang="pt-BR" i="1" dirty="0">
                                      <a:solidFill>
                                        <a:schemeClr val="tx1">
                                          <a:lumMod val="85000"/>
                                          <a:lumOff val="15000"/>
                                        </a:schemeClr>
                                      </a:solidFill>
                                      <a:latin typeface="Cambria Math" panose="02040503050406030204" pitchFamily="18" charset="0"/>
                                      <a:cs typeface="Times New Roman" panose="02020603050405020304" pitchFamily="18" charset="0"/>
                                    </a:rPr>
                                  </m:ctrlPr>
                                </m:sSubPr>
                                <m:e>
                                  <m:r>
                                    <m:rPr>
                                      <m:sty m:val="p"/>
                                    </m:rPr>
                                    <a:rPr lang="pt-BR" altLang="pt-BR" i="0" dirty="0">
                                      <a:solidFill>
                                        <a:schemeClr val="tx1">
                                          <a:lumMod val="85000"/>
                                          <a:lumOff val="15000"/>
                                        </a:schemeClr>
                                      </a:solidFill>
                                      <a:latin typeface="Cambria Math" panose="02040503050406030204" pitchFamily="18" charset="0"/>
                                      <a:cs typeface="Times New Roman" panose="02020603050405020304" pitchFamily="18" charset="0"/>
                                    </a:rPr>
                                    <m:t>X</m:t>
                                  </m:r>
                                </m:e>
                                <m:sub>
                                  <m:r>
                                    <m:rPr>
                                      <m:sty m:val="p"/>
                                    </m:rPr>
                                    <a:rPr lang="pt-BR" altLang="pt-BR" i="0" dirty="0">
                                      <a:solidFill>
                                        <a:schemeClr val="tx1">
                                          <a:lumMod val="85000"/>
                                          <a:lumOff val="15000"/>
                                        </a:schemeClr>
                                      </a:solidFill>
                                      <a:latin typeface="Cambria Math" panose="02040503050406030204" pitchFamily="18" charset="0"/>
                                      <a:cs typeface="Times New Roman" panose="02020603050405020304" pitchFamily="18" charset="0"/>
                                    </a:rPr>
                                    <m:t>n</m:t>
                                  </m:r>
                                </m:sub>
                              </m:sSub>
                              <m:r>
                                <a:rPr lang="pt-BR" altLang="pt-BR" i="0" dirty="0">
                                  <a:solidFill>
                                    <a:schemeClr val="tx1">
                                      <a:lumMod val="85000"/>
                                      <a:lumOff val="15000"/>
                                    </a:schemeClr>
                                  </a:solidFill>
                                  <a:latin typeface="Cambria Math" panose="02040503050406030204" pitchFamily="18" charset="0"/>
                                  <a:cs typeface="Times New Roman" panose="02020603050405020304" pitchFamily="18" charset="0"/>
                                </a:rPr>
                                <m:t>)</m:t>
                              </m:r>
                            </m:sup>
                          </m:sSup>
                        </m:den>
                      </m:f>
                    </m:oMath>
                  </m:oMathPara>
                </a14:m>
                <a:endParaRPr lang="pt-BR" dirty="0">
                  <a:solidFill>
                    <a:schemeClr val="tx1">
                      <a:lumMod val="85000"/>
                      <a:lumOff val="15000"/>
                    </a:schemeClr>
                  </a:solidFill>
                  <a:latin typeface="Times New Roman" panose="02020603050405020304" pitchFamily="18" charset="0"/>
                  <a:cs typeface="Times New Roman" panose="02020603050405020304" pitchFamily="18" charset="0"/>
                </a:endParaRPr>
              </a:p>
            </p:txBody>
          </p:sp>
        </mc:Choice>
        <mc:Fallback xmlns="">
          <p:sp>
            <p:nvSpPr>
              <p:cNvPr id="4" name="Retângulo 3">
                <a:extLst>
                  <a:ext uri="{FF2B5EF4-FFF2-40B4-BE49-F238E27FC236}">
                    <a16:creationId xmlns:a16="http://schemas.microsoft.com/office/drawing/2014/main" id="{C1AAB662-7ED0-48ED-999D-4F13FFCB0A4C}"/>
                  </a:ext>
                </a:extLst>
              </p:cNvPr>
              <p:cNvSpPr>
                <a:spLocks noRot="1" noChangeAspect="1" noMove="1" noResize="1" noEditPoints="1" noAdjustHandles="1" noChangeArrowheads="1" noChangeShapeType="1" noTextEdit="1"/>
              </p:cNvSpPr>
              <p:nvPr/>
            </p:nvSpPr>
            <p:spPr>
              <a:xfrm>
                <a:off x="6592404" y="910510"/>
                <a:ext cx="3489738" cy="672685"/>
              </a:xfrm>
              <a:prstGeom prst="rect">
                <a:avLst/>
              </a:prstGeom>
              <a:blipFill>
                <a:blip r:embed="rId7"/>
                <a:stretch>
                  <a:fillRect/>
                </a:stretch>
              </a:blipFill>
            </p:spPr>
            <p:txBody>
              <a:bodyPr/>
              <a:lstStyle/>
              <a:p>
                <a:r>
                  <a:rPr lang="pt-BR">
                    <a:noFill/>
                  </a:rPr>
                  <a:t> </a:t>
                </a:r>
              </a:p>
            </p:txBody>
          </p:sp>
        </mc:Fallback>
      </mc:AlternateContent>
      <p:sp>
        <p:nvSpPr>
          <p:cNvPr id="12" name="Retângulo 11">
            <a:extLst>
              <a:ext uri="{FF2B5EF4-FFF2-40B4-BE49-F238E27FC236}">
                <a16:creationId xmlns:a16="http://schemas.microsoft.com/office/drawing/2014/main" id="{CA688FBF-305A-41AE-9F4E-26286F86A721}"/>
              </a:ext>
            </a:extLst>
          </p:cNvPr>
          <p:cNvSpPr/>
          <p:nvPr/>
        </p:nvSpPr>
        <p:spPr>
          <a:xfrm>
            <a:off x="92571" y="6086617"/>
            <a:ext cx="6003429" cy="369332"/>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Tabela 1: Pesos Regressão </a:t>
            </a:r>
            <a:r>
              <a:rPr lang="pt-BR" sz="900" b="1" dirty="0">
                <a:solidFill>
                  <a:srgbClr val="434343"/>
                </a:solidFill>
                <a:latin typeface="Open Sans" panose="020B0604020202020204" charset="0"/>
                <a:ea typeface="Open Sans" panose="020B0604020202020204" charset="0"/>
                <a:cs typeface="Open Sans" panose="020B0604020202020204" charset="0"/>
              </a:rPr>
              <a:t>Logística (parte 1)</a:t>
            </a:r>
            <a:endParaRPr lang="pt-BR" sz="900" dirty="0">
              <a:solidFill>
                <a:srgbClr val="434343"/>
              </a:solidFill>
              <a:latin typeface="Open Sans" panose="020B0604020202020204" charset="0"/>
              <a:ea typeface="Open Sans" panose="020B0604020202020204" charset="0"/>
              <a:cs typeface="Open Sans" panose="020B060402020202020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9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Tabela que traz os pesos e as variáveis consideradas pelo modelo de regressão logística</a:t>
            </a:r>
          </a:p>
        </p:txBody>
      </p:sp>
    </p:spTree>
    <p:extLst>
      <p:ext uri="{BB962C8B-B14F-4D97-AF65-F5344CB8AC3E}">
        <p14:creationId xmlns:p14="http://schemas.microsoft.com/office/powerpoint/2010/main" val="17043842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graphicFrame>
        <p:nvGraphicFramePr>
          <p:cNvPr id="2" name="Tabela 2">
            <a:extLst>
              <a:ext uri="{FF2B5EF4-FFF2-40B4-BE49-F238E27FC236}">
                <a16:creationId xmlns:a16="http://schemas.microsoft.com/office/drawing/2014/main" id="{D704344D-754A-43E6-8FA4-948AD56A9104}"/>
              </a:ext>
            </a:extLst>
          </p:cNvPr>
          <p:cNvGraphicFramePr>
            <a:graphicFrameLocks noGrp="1"/>
          </p:cNvGraphicFramePr>
          <p:nvPr>
            <p:extLst>
              <p:ext uri="{D42A27DB-BD31-4B8C-83A1-F6EECF244321}">
                <p14:modId xmlns:p14="http://schemas.microsoft.com/office/powerpoint/2010/main" val="468033626"/>
              </p:ext>
            </p:extLst>
          </p:nvPr>
        </p:nvGraphicFramePr>
        <p:xfrm>
          <a:off x="153438" y="1721125"/>
          <a:ext cx="9152431" cy="4331498"/>
        </p:xfrm>
        <a:graphic>
          <a:graphicData uri="http://schemas.openxmlformats.org/drawingml/2006/table">
            <a:tbl>
              <a:tblPr firstRow="1" bandRow="1">
                <a:tableStyleId>{5940675A-B579-460E-94D1-54222C63F5DA}</a:tableStyleId>
              </a:tblPr>
              <a:tblGrid>
                <a:gridCol w="1983272">
                  <a:extLst>
                    <a:ext uri="{9D8B030D-6E8A-4147-A177-3AD203B41FA5}">
                      <a16:colId xmlns:a16="http://schemas.microsoft.com/office/drawing/2014/main" val="2169752033"/>
                    </a:ext>
                  </a:extLst>
                </a:gridCol>
                <a:gridCol w="1924486">
                  <a:extLst>
                    <a:ext uri="{9D8B030D-6E8A-4147-A177-3AD203B41FA5}">
                      <a16:colId xmlns:a16="http://schemas.microsoft.com/office/drawing/2014/main" val="806538095"/>
                    </a:ext>
                  </a:extLst>
                </a:gridCol>
                <a:gridCol w="1372831">
                  <a:extLst>
                    <a:ext uri="{9D8B030D-6E8A-4147-A177-3AD203B41FA5}">
                      <a16:colId xmlns:a16="http://schemas.microsoft.com/office/drawing/2014/main" val="1922228160"/>
                    </a:ext>
                  </a:extLst>
                </a:gridCol>
                <a:gridCol w="3871842">
                  <a:extLst>
                    <a:ext uri="{9D8B030D-6E8A-4147-A177-3AD203B41FA5}">
                      <a16:colId xmlns:a16="http://schemas.microsoft.com/office/drawing/2014/main" val="1658780969"/>
                    </a:ext>
                  </a:extLst>
                </a:gridCol>
              </a:tblGrid>
              <a:tr h="232703">
                <a:tc>
                  <a:txBody>
                    <a:bodyPr/>
                    <a:lstStyle/>
                    <a:p>
                      <a:r>
                        <a:rPr lang="pt-BR" sz="1000" dirty="0">
                          <a:latin typeface="Open Sans" panose="020B0604020202020204"/>
                        </a:rPr>
                        <a:t>Variável</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ADBD9"/>
                    </a:solidFill>
                  </a:tcPr>
                </a:tc>
                <a:tc>
                  <a:txBody>
                    <a:bodyPr/>
                    <a:lstStyle/>
                    <a:p>
                      <a:r>
                        <a:rPr lang="pt-BR" sz="1000" dirty="0">
                          <a:latin typeface="Open Sans" panose="020B0604020202020204"/>
                        </a:rPr>
                        <a:t>Categoria</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ADBD9"/>
                    </a:solidFill>
                  </a:tcPr>
                </a:tc>
                <a:tc>
                  <a:txBody>
                    <a:bodyPr/>
                    <a:lstStyle/>
                    <a:p>
                      <a:pPr algn="ctr"/>
                      <a:r>
                        <a:rPr lang="pt-BR" sz="1000" dirty="0">
                          <a:latin typeface="Open Sans" panose="020B0604020202020204"/>
                        </a:rPr>
                        <a:t>Coeficiente (</a:t>
                      </a:r>
                      <a:r>
                        <a:rPr lang="pt-BR" sz="1000" dirty="0">
                          <a:latin typeface="Symbol" panose="05050102010706020507" pitchFamily="18" charset="2"/>
                        </a:rPr>
                        <a:t>b</a:t>
                      </a:r>
                      <a:r>
                        <a:rPr lang="pt-BR" sz="1000" dirty="0">
                          <a:latin typeface="Open Sans" panose="020B0604020202020204"/>
                        </a:rPr>
                        <a:t>)</a:t>
                      </a: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ADBD9"/>
                    </a:solidFill>
                  </a:tcPr>
                </a:tc>
                <a:tc>
                  <a:txBody>
                    <a:bodyPr/>
                    <a:lstStyle/>
                    <a:p>
                      <a:r>
                        <a:rPr lang="pt-BR" sz="1000" dirty="0">
                          <a:latin typeface="Open Sans" panose="020B0604020202020204"/>
                        </a:rPr>
                        <a:t>Interpretação em relação à inadimplência</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ADBD9"/>
                    </a:solidFill>
                  </a:tcPr>
                </a:tc>
                <a:extLst>
                  <a:ext uri="{0D108BD9-81ED-4DB2-BD59-A6C34878D82A}">
                    <a16:rowId xmlns:a16="http://schemas.microsoft.com/office/drawing/2014/main" val="2009349640"/>
                  </a:ext>
                </a:extLst>
              </a:tr>
              <a:tr h="230029">
                <a:tc rowSpan="11">
                  <a:txBody>
                    <a:bodyPr/>
                    <a:lstStyle/>
                    <a:p>
                      <a:pPr algn="l" fontAlgn="ctr"/>
                      <a:r>
                        <a:rPr lang="pt-BR" sz="1100" b="0" i="0" u="none" strike="noStrike" dirty="0">
                          <a:solidFill>
                            <a:srgbClr val="000000"/>
                          </a:solidFill>
                          <a:effectLst/>
                          <a:latin typeface="Open Sans" panose="020B0604020202020204"/>
                        </a:rPr>
                        <a:t>Sintomas</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ctr"/>
                      <a:r>
                        <a:rPr lang="pt-BR" sz="1100" b="0" i="0" u="none" strike="noStrike" dirty="0">
                          <a:solidFill>
                            <a:srgbClr val="000000"/>
                          </a:solidFill>
                          <a:effectLst/>
                          <a:latin typeface="Open Sans" panose="020B0604020202020204"/>
                        </a:rPr>
                        <a:t>Desconforto Respiratório</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pt-BR" sz="1100" b="0" i="0" u="none" strike="noStrike" dirty="0">
                          <a:solidFill>
                            <a:srgbClr val="02BAB1"/>
                          </a:solidFill>
                          <a:effectLst/>
                          <a:latin typeface="Open Sans" panose="020B0604020202020204"/>
                        </a:rPr>
                        <a:t>0,29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rowSpan="11">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pt-BR" sz="1100" dirty="0">
                          <a:latin typeface="Open Sans" panose="020B0604020202020204"/>
                        </a:rPr>
                        <a:t>Observa-se que os sintomas que mais contribuem para o óbito são desconforto respiratório e baixa saturação. Alguns outros sintomas contribuem mais para a alta, porém são baixas contribuições. Os sintomas, no geral, não são bons parâmetros para determinação de óbito devido aos baixos coeficientes.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96387282"/>
                  </a:ext>
                </a:extLst>
              </a:tr>
              <a:tr h="230029">
                <a:tc vMerge="1">
                  <a:txBody>
                    <a:bodyPr/>
                    <a:lstStyle/>
                    <a:p>
                      <a:pPr algn="l" fontAlgn="ctr"/>
                      <a:endParaRPr lang="pt-BR" sz="1400" b="0" i="0" u="none" strike="noStrike" dirty="0">
                        <a:solidFill>
                          <a:srgbClr val="000000"/>
                        </a:solidFill>
                        <a:effectLst/>
                        <a:latin typeface="Open Sans" panose="020B0604020202020204"/>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ctr"/>
                      <a:r>
                        <a:rPr lang="pt-BR" sz="1100" b="0" i="0" u="none" strike="noStrike" dirty="0">
                          <a:solidFill>
                            <a:srgbClr val="000000"/>
                          </a:solidFill>
                          <a:effectLst/>
                          <a:latin typeface="Open Sans" panose="020B0604020202020204"/>
                        </a:rPr>
                        <a:t>Baixa Saturação</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pt-BR" sz="1100" b="0" i="0" u="none" strike="noStrike" dirty="0">
                          <a:solidFill>
                            <a:srgbClr val="02BAB1"/>
                          </a:solidFill>
                          <a:effectLst/>
                          <a:latin typeface="Open Sans" panose="020B0604020202020204"/>
                        </a:rPr>
                        <a:t>0,23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dirty="0">
                        <a:latin typeface="Open Sans" panose="020B0604020202020204"/>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28193608"/>
                  </a:ext>
                </a:extLst>
              </a:tr>
              <a:tr h="230029">
                <a:tc vMerge="1">
                  <a:txBody>
                    <a:bodyPr/>
                    <a:lstStyle/>
                    <a:p>
                      <a:pPr algn="l" fontAlgn="ctr"/>
                      <a:endParaRPr lang="pt-BR" sz="1400" b="0" i="0" u="none" strike="noStrike" dirty="0">
                        <a:solidFill>
                          <a:srgbClr val="000000"/>
                        </a:solidFill>
                        <a:effectLst/>
                        <a:latin typeface="Open Sans" panose="020B0604020202020204"/>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ctr"/>
                      <a:r>
                        <a:rPr lang="pt-BR" sz="1100" b="0" i="0" u="none" strike="noStrike" dirty="0">
                          <a:solidFill>
                            <a:srgbClr val="000000"/>
                          </a:solidFill>
                          <a:effectLst/>
                          <a:latin typeface="Open Sans" panose="020B0604020202020204"/>
                        </a:rPr>
                        <a:t>Perda de paladar</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pt-BR" sz="1100" b="0" i="0" u="none" strike="noStrike" dirty="0">
                          <a:solidFill>
                            <a:srgbClr val="02BAB1"/>
                          </a:solidFill>
                          <a:effectLst/>
                          <a:latin typeface="Open Sans" panose="020B0604020202020204"/>
                        </a:rPr>
                        <a:t>-0,19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dirty="0">
                        <a:latin typeface="Open Sans" panose="020B0604020202020204"/>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8168558"/>
                  </a:ext>
                </a:extLst>
              </a:tr>
              <a:tr h="169073">
                <a:tc vMerge="1">
                  <a:txBody>
                    <a:bodyPr/>
                    <a:lstStyle/>
                    <a:p>
                      <a:pPr algn="l" fontAlgn="ctr"/>
                      <a:endParaRPr lang="pt-BR" sz="1100" b="0" i="0" u="none" strike="noStrike" dirty="0">
                        <a:solidFill>
                          <a:srgbClr val="000000"/>
                        </a:solidFill>
                        <a:effectLst/>
                        <a:latin typeface="Open Sans" panose="020B0604020202020204"/>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ctr"/>
                      <a:r>
                        <a:rPr lang="pt-BR" sz="1100" b="0" i="0" u="none" strike="noStrike" dirty="0">
                          <a:solidFill>
                            <a:srgbClr val="000000"/>
                          </a:solidFill>
                          <a:effectLst/>
                          <a:latin typeface="Open Sans" panose="020B0604020202020204"/>
                        </a:rPr>
                        <a:t>Dispneia</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pt-BR" sz="1100" b="0" i="0" u="none" strike="noStrike" dirty="0">
                          <a:solidFill>
                            <a:srgbClr val="02BAB1"/>
                          </a:solidFill>
                          <a:effectLst/>
                          <a:latin typeface="Open Sans" panose="020B0604020202020204"/>
                        </a:rPr>
                        <a:t>0,19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dirty="0">
                        <a:latin typeface="Open Sans" panose="020B0604020202020204"/>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46814474"/>
                  </a:ext>
                </a:extLst>
              </a:tr>
              <a:tr h="230029">
                <a:tc vMerge="1">
                  <a:txBody>
                    <a:bodyPr/>
                    <a:lstStyle/>
                    <a:p>
                      <a:pPr algn="l" fontAlgn="ctr"/>
                      <a:endParaRPr lang="pt-BR" sz="1100" b="0" i="0" u="none" strike="noStrike" dirty="0">
                        <a:solidFill>
                          <a:srgbClr val="000000"/>
                        </a:solidFill>
                        <a:effectLst/>
                        <a:latin typeface="Open Sans" panose="020B0604020202020204"/>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ctr"/>
                      <a:r>
                        <a:rPr lang="pt-BR" sz="1100" b="0" i="0" u="none" strike="noStrike" dirty="0">
                          <a:solidFill>
                            <a:srgbClr val="000000"/>
                          </a:solidFill>
                          <a:effectLst/>
                          <a:latin typeface="Open Sans" panose="020B0604020202020204"/>
                        </a:rPr>
                        <a:t>Fadiga</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pt-BR" sz="1100" b="0" i="0" u="none" strike="noStrike" dirty="0">
                          <a:solidFill>
                            <a:srgbClr val="02BAB1"/>
                          </a:solidFill>
                          <a:effectLst/>
                          <a:latin typeface="Open Sans" panose="020B0604020202020204"/>
                        </a:rPr>
                        <a:t>-0,14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dirty="0">
                        <a:latin typeface="Open Sans" panose="020B0604020202020204"/>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13645935"/>
                  </a:ext>
                </a:extLst>
              </a:tr>
              <a:tr h="230029">
                <a:tc vMerge="1">
                  <a:txBody>
                    <a:bodyPr/>
                    <a:lstStyle/>
                    <a:p>
                      <a:pPr algn="l" fontAlgn="ctr"/>
                      <a:endParaRPr lang="pt-BR" sz="1100" b="0" i="0" u="none" strike="noStrike" dirty="0">
                        <a:solidFill>
                          <a:srgbClr val="000000"/>
                        </a:solidFill>
                        <a:effectLst/>
                        <a:latin typeface="Open Sans" panose="020B0604020202020204"/>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ctr"/>
                      <a:r>
                        <a:rPr lang="pt-BR" sz="1100" b="0" i="0" u="none" strike="noStrike" dirty="0">
                          <a:solidFill>
                            <a:srgbClr val="000000"/>
                          </a:solidFill>
                          <a:effectLst/>
                          <a:latin typeface="Open Sans" panose="020B0604020202020204"/>
                        </a:rPr>
                        <a:t>Tosse</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pt-BR" sz="1100" b="0" i="0" u="none" strike="noStrike" dirty="0">
                          <a:solidFill>
                            <a:srgbClr val="02BAB1"/>
                          </a:solidFill>
                          <a:effectLst/>
                          <a:latin typeface="Open Sans" panose="020B0604020202020204"/>
                        </a:rPr>
                        <a:t>-0,13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dirty="0">
                        <a:latin typeface="Open Sans" panose="020B0604020202020204"/>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7306085"/>
                  </a:ext>
                </a:extLst>
              </a:tr>
              <a:tr h="230029">
                <a:tc vMerge="1">
                  <a:txBody>
                    <a:bodyPr/>
                    <a:lstStyle/>
                    <a:p>
                      <a:pPr algn="l" fontAlgn="ctr"/>
                      <a:endParaRPr lang="pt-BR" sz="1100" b="0" i="0" u="none" strike="noStrike" dirty="0">
                        <a:solidFill>
                          <a:srgbClr val="000000"/>
                        </a:solidFill>
                        <a:effectLst/>
                        <a:latin typeface="Open Sans" panose="020B0604020202020204"/>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ctr"/>
                      <a:r>
                        <a:rPr lang="pt-BR" sz="1100" b="0" i="0" u="none" strike="noStrike" dirty="0">
                          <a:solidFill>
                            <a:srgbClr val="000000"/>
                          </a:solidFill>
                          <a:effectLst/>
                          <a:latin typeface="Open Sans" panose="020B0604020202020204"/>
                        </a:rPr>
                        <a:t>Perda de Olfato</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pt-BR" sz="1100" b="0" i="0" u="none" strike="noStrike" dirty="0">
                          <a:solidFill>
                            <a:srgbClr val="02BAB1"/>
                          </a:solidFill>
                          <a:effectLst/>
                          <a:latin typeface="Open Sans" panose="020B0604020202020204"/>
                        </a:rPr>
                        <a:t>-0,05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dirty="0">
                        <a:latin typeface="Open Sans" panose="020B0604020202020204"/>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85490310"/>
                  </a:ext>
                </a:extLst>
              </a:tr>
              <a:tr h="230029">
                <a:tc vMerge="1">
                  <a:txBody>
                    <a:bodyPr/>
                    <a:lstStyle/>
                    <a:p>
                      <a:pPr algn="l" fontAlgn="ctr"/>
                      <a:endParaRPr lang="pt-BR" sz="1100" b="0" i="0" u="none" strike="noStrike" dirty="0">
                        <a:solidFill>
                          <a:srgbClr val="000000"/>
                        </a:solidFill>
                        <a:effectLst/>
                        <a:latin typeface="Open Sans" panose="020B0604020202020204"/>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ctr"/>
                      <a:r>
                        <a:rPr lang="pt-BR" sz="1100" b="0" i="0" u="none" strike="noStrike" dirty="0">
                          <a:solidFill>
                            <a:srgbClr val="000000"/>
                          </a:solidFill>
                          <a:effectLst/>
                          <a:latin typeface="Open Sans" panose="020B0604020202020204"/>
                        </a:rPr>
                        <a:t>Febre</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pt-BR" sz="1100" b="0" i="0" u="none" strike="noStrike" dirty="0">
                          <a:solidFill>
                            <a:srgbClr val="02BAB1"/>
                          </a:solidFill>
                          <a:effectLst/>
                          <a:latin typeface="Open Sans" panose="020B0604020202020204"/>
                        </a:rPr>
                        <a:t>0,04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dirty="0">
                        <a:latin typeface="Open Sans" panose="020B0604020202020204"/>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67022499"/>
                  </a:ext>
                </a:extLst>
              </a:tr>
              <a:tr h="230029">
                <a:tc vMerge="1">
                  <a:txBody>
                    <a:bodyPr/>
                    <a:lstStyle/>
                    <a:p>
                      <a:pPr algn="l" fontAlgn="ctr"/>
                      <a:endParaRPr lang="pt-BR" sz="1100" b="0" i="0" u="none" strike="noStrike" dirty="0">
                        <a:solidFill>
                          <a:srgbClr val="000000"/>
                        </a:solidFill>
                        <a:effectLst/>
                        <a:latin typeface="Open Sans" panose="020B0604020202020204"/>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ctr"/>
                      <a:r>
                        <a:rPr lang="pt-BR" sz="1100" b="0" i="0" u="none" strike="noStrike" dirty="0">
                          <a:solidFill>
                            <a:srgbClr val="000000"/>
                          </a:solidFill>
                          <a:effectLst/>
                          <a:latin typeface="Open Sans" panose="020B0604020202020204"/>
                        </a:rPr>
                        <a:t>Vômito</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pt-BR" sz="1100" b="0" i="0" u="none" strike="noStrike" dirty="0">
                          <a:solidFill>
                            <a:srgbClr val="02BAB1"/>
                          </a:solidFill>
                          <a:effectLst/>
                          <a:latin typeface="Open Sans" panose="020B0604020202020204"/>
                        </a:rPr>
                        <a:t>0,02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dirty="0">
                        <a:latin typeface="Open Sans" panose="020B0604020202020204"/>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00257581"/>
                  </a:ext>
                </a:extLst>
              </a:tr>
              <a:tr h="230029">
                <a:tc vMerge="1">
                  <a:txBody>
                    <a:bodyPr/>
                    <a:lstStyle/>
                    <a:p>
                      <a:pPr algn="l" fontAlgn="ctr"/>
                      <a:endParaRPr lang="pt-BR" sz="1100" b="0" i="0" u="none" strike="noStrike" dirty="0">
                        <a:solidFill>
                          <a:srgbClr val="000000"/>
                        </a:solidFill>
                        <a:effectLst/>
                        <a:latin typeface="Open Sans" panose="020B0604020202020204"/>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ctr"/>
                      <a:r>
                        <a:rPr lang="pt-BR" sz="1100" b="0" i="0" u="none" strike="noStrike" dirty="0">
                          <a:solidFill>
                            <a:srgbClr val="000000"/>
                          </a:solidFill>
                          <a:effectLst/>
                          <a:latin typeface="Open Sans" panose="020B0604020202020204"/>
                        </a:rPr>
                        <a:t>Diarreia</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pt-BR" sz="1100" b="0" i="0" u="none" strike="noStrike" dirty="0">
                          <a:solidFill>
                            <a:srgbClr val="02BAB1"/>
                          </a:solidFill>
                          <a:effectLst/>
                          <a:latin typeface="Open Sans" panose="020B0604020202020204"/>
                        </a:rPr>
                        <a:t>-0,02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dirty="0">
                        <a:latin typeface="Open Sans" panose="020B0604020202020204"/>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31739780"/>
                  </a:ext>
                </a:extLst>
              </a:tr>
              <a:tr h="230029">
                <a:tc vMerge="1">
                  <a:txBody>
                    <a:bodyPr/>
                    <a:lstStyle/>
                    <a:p>
                      <a:pPr algn="l" fontAlgn="ctr"/>
                      <a:endParaRPr lang="pt-BR" sz="1100" b="0" i="0" u="none" strike="noStrike" dirty="0">
                        <a:solidFill>
                          <a:srgbClr val="000000"/>
                        </a:solidFill>
                        <a:effectLst/>
                        <a:latin typeface="Open Sans" panose="020B0604020202020204"/>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ctr"/>
                      <a:r>
                        <a:rPr lang="pt-BR" sz="1100" b="0" i="0" u="none" strike="noStrike" dirty="0">
                          <a:solidFill>
                            <a:srgbClr val="000000"/>
                          </a:solidFill>
                          <a:effectLst/>
                          <a:latin typeface="Open Sans" panose="020B0604020202020204"/>
                        </a:rPr>
                        <a:t>Dor abdominal</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pt-BR" sz="1100" b="0" i="0" u="none" strike="noStrike" dirty="0">
                          <a:solidFill>
                            <a:srgbClr val="02BAB1"/>
                          </a:solidFill>
                          <a:effectLst/>
                          <a:latin typeface="Open Sans" panose="020B0604020202020204"/>
                        </a:rPr>
                        <a:t>-0,02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dirty="0">
                        <a:latin typeface="Open Sans" panose="020B0604020202020204"/>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00355123"/>
                  </a:ext>
                </a:extLst>
              </a:tr>
              <a:tr h="230029">
                <a:tc rowSpan="2">
                  <a:txBody>
                    <a:bodyPr/>
                    <a:lstStyle/>
                    <a:p>
                      <a:pPr algn="l" fontAlgn="ctr"/>
                      <a:r>
                        <a:rPr lang="pt-BR" sz="1100" b="0" i="0" u="none" strike="noStrike" dirty="0">
                          <a:solidFill>
                            <a:srgbClr val="000000"/>
                          </a:solidFill>
                          <a:effectLst/>
                          <a:latin typeface="Open Sans" panose="020B0604020202020204"/>
                        </a:rPr>
                        <a:t>Mãe</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l" fontAlgn="ctr"/>
                      <a:r>
                        <a:rPr lang="pt-BR" sz="1100" b="0" i="0" u="none" strike="noStrike" dirty="0">
                          <a:solidFill>
                            <a:srgbClr val="000000"/>
                          </a:solidFill>
                          <a:effectLst/>
                          <a:latin typeface="Open Sans" panose="020B0604020202020204"/>
                        </a:rPr>
                        <a:t>Amamenta o bebê</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pt-BR" sz="1100" b="0" i="0" u="none" strike="noStrike" dirty="0">
                          <a:solidFill>
                            <a:srgbClr val="02BAB1"/>
                          </a:solidFill>
                          <a:effectLst/>
                          <a:latin typeface="Open Sans" panose="020B0604020202020204"/>
                        </a:rPr>
                        <a:t>-0,79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rowSpan="2">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pt-BR" sz="1100" dirty="0">
                          <a:latin typeface="Open Sans" panose="020B0604020202020204"/>
                        </a:rPr>
                        <a:t>O fato da mãe se vacinar e amamentar a criança aumenta as chances de sobrevivência do bebê.</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94749241"/>
                  </a:ext>
                </a:extLst>
              </a:tr>
              <a:tr h="230029">
                <a:tc vMerge="1">
                  <a:txBody>
                    <a:bodyPr/>
                    <a:lstStyle/>
                    <a:p>
                      <a:pPr algn="l" fontAlgn="ctr"/>
                      <a:endParaRPr lang="pt-BR" sz="1100" b="0" i="0" u="none" strike="noStrike" dirty="0">
                        <a:solidFill>
                          <a:srgbClr val="000000"/>
                        </a:solidFill>
                        <a:effectLst/>
                        <a:latin typeface="Open Sans" panose="020B0604020202020204"/>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ctr"/>
                      <a:r>
                        <a:rPr lang="pt-BR" sz="1100" b="0" i="0" u="none" strike="noStrike" dirty="0">
                          <a:solidFill>
                            <a:srgbClr val="000000"/>
                          </a:solidFill>
                          <a:effectLst/>
                          <a:latin typeface="Open Sans" panose="020B0604020202020204"/>
                        </a:rPr>
                        <a:t>Vacinada contra gripe</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pt-BR" sz="1100" b="0" i="0" u="none" strike="noStrike" dirty="0">
                          <a:solidFill>
                            <a:srgbClr val="02BAB1"/>
                          </a:solidFill>
                          <a:effectLst/>
                          <a:latin typeface="Open Sans" panose="020B0604020202020204"/>
                        </a:rPr>
                        <a:t>-0,69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vMerge="1">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lang="pt-BR" sz="1100" dirty="0">
                        <a:latin typeface="Open Sans" panose="020B0604020202020204"/>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42447682"/>
                  </a:ext>
                </a:extLst>
              </a:tr>
              <a:tr h="230029">
                <a:tc rowSpan="3">
                  <a:txBody>
                    <a:bodyPr/>
                    <a:lstStyle/>
                    <a:p>
                      <a:pPr algn="l" fontAlgn="ctr"/>
                      <a:r>
                        <a:rPr lang="pt-BR" sz="1100" b="0" i="0" u="none" strike="noStrike" dirty="0">
                          <a:solidFill>
                            <a:srgbClr val="000000"/>
                          </a:solidFill>
                          <a:effectLst/>
                          <a:latin typeface="Open Sans" panose="020B0604020202020204"/>
                        </a:rPr>
                        <a:t>Diagnóstico (</a:t>
                      </a:r>
                      <a:r>
                        <a:rPr lang="pt-BR" sz="1100" b="0" i="0" u="none" strike="noStrike" dirty="0" err="1">
                          <a:solidFill>
                            <a:srgbClr val="000000"/>
                          </a:solidFill>
                          <a:effectLst/>
                          <a:latin typeface="Open Sans" panose="020B0604020202020204"/>
                        </a:rPr>
                        <a:t>Dummy</a:t>
                      </a:r>
                      <a:r>
                        <a:rPr lang="pt-BR" sz="1100" b="0" i="0" u="none" strike="noStrike" dirty="0">
                          <a:solidFill>
                            <a:srgbClr val="000000"/>
                          </a:solidFill>
                          <a:effectLst/>
                          <a:latin typeface="Open Sans" panose="020B0604020202020204"/>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ctr"/>
                      <a:r>
                        <a:rPr lang="pt-BR" sz="1100" b="0" i="0" u="none" strike="noStrike" dirty="0">
                          <a:solidFill>
                            <a:srgbClr val="000000"/>
                          </a:solidFill>
                          <a:effectLst/>
                          <a:latin typeface="Open Sans" panose="020B0604020202020204"/>
                        </a:rPr>
                        <a:t>COVID</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pt-BR" sz="1100" b="0" i="0" u="none" strike="noStrike" dirty="0">
                          <a:solidFill>
                            <a:srgbClr val="02BAB1"/>
                          </a:solidFill>
                          <a:effectLst/>
                          <a:latin typeface="Open Sans" panose="020B0604020202020204"/>
                        </a:rPr>
                        <a:t>0,62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rowSpan="3">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pt-BR" sz="1100" dirty="0">
                          <a:latin typeface="Open Sans" panose="020B0604020202020204"/>
                        </a:rPr>
                        <a:t>Em comparação com o diagnóstico de Influenza, observa-se que a COVID aumenta a possibilidade de óbito e outras doenças diminuem.</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66023268"/>
                  </a:ext>
                </a:extLst>
              </a:tr>
              <a:tr h="230029">
                <a:tc vMerge="1">
                  <a:txBody>
                    <a:bodyPr/>
                    <a:lstStyle/>
                    <a:p>
                      <a:pPr algn="l" fontAlgn="ctr"/>
                      <a:endParaRPr lang="pt-BR" sz="1100" b="0" i="0" u="none" strike="noStrike" dirty="0">
                        <a:solidFill>
                          <a:srgbClr val="000000"/>
                        </a:solidFill>
                        <a:effectLst/>
                        <a:latin typeface="Open Sans" panose="020B0604020202020204"/>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ctr"/>
                      <a:r>
                        <a:rPr lang="pt-BR" sz="1100" b="0" i="0" u="none" strike="noStrike" dirty="0">
                          <a:solidFill>
                            <a:srgbClr val="000000"/>
                          </a:solidFill>
                          <a:effectLst/>
                          <a:latin typeface="Open Sans" panose="020B0604020202020204"/>
                        </a:rPr>
                        <a:t>Outros</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pt-BR" sz="1100" b="0" i="0" u="none" strike="noStrike" dirty="0">
                          <a:solidFill>
                            <a:srgbClr val="02BAB1"/>
                          </a:solidFill>
                          <a:effectLst/>
                          <a:latin typeface="Open Sans" panose="020B0604020202020204"/>
                        </a:rPr>
                        <a:t>-0,49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vMerge="1">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lang="pt-BR" sz="1100" dirty="0">
                        <a:latin typeface="Open Sans" panose="020B0604020202020204"/>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46169685"/>
                  </a:ext>
                </a:extLst>
              </a:tr>
              <a:tr h="230029">
                <a:tc vMerge="1">
                  <a:txBody>
                    <a:bodyPr/>
                    <a:lstStyle/>
                    <a:p>
                      <a:pPr algn="l" fontAlgn="ctr"/>
                      <a:endParaRPr lang="pt-BR" sz="1100" b="0" i="0" u="none" strike="noStrike" dirty="0">
                        <a:solidFill>
                          <a:srgbClr val="000000"/>
                        </a:solidFill>
                        <a:effectLst/>
                        <a:latin typeface="Open Sans" panose="020B0604020202020204"/>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ctr"/>
                      <a:r>
                        <a:rPr lang="pt-BR" sz="1100" b="0" i="0" u="none" strike="noStrike" dirty="0">
                          <a:solidFill>
                            <a:srgbClr val="000000"/>
                          </a:solidFill>
                          <a:effectLst/>
                          <a:latin typeface="Open Sans" panose="020B0604020202020204"/>
                        </a:rPr>
                        <a:t>Desconhecido</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pt-BR" sz="1100" b="0" i="0" u="none" strike="noStrike" dirty="0">
                          <a:solidFill>
                            <a:srgbClr val="02BAB1"/>
                          </a:solidFill>
                          <a:effectLst/>
                          <a:latin typeface="Open Sans" panose="020B0604020202020204"/>
                        </a:rPr>
                        <a:t>-0,29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vMerge="1">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lang="pt-BR" sz="1100" dirty="0">
                        <a:latin typeface="Open Sans" panose="020B0604020202020204"/>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041727084"/>
                  </a:ext>
                </a:extLst>
              </a:tr>
              <a:tr h="230029">
                <a:tc>
                  <a:txBody>
                    <a:bodyPr/>
                    <a:lstStyle/>
                    <a:p>
                      <a:pPr algn="l" fontAlgn="ctr"/>
                      <a:r>
                        <a:rPr lang="pt-BR" sz="1100" b="0" i="0" u="none" strike="noStrike" dirty="0">
                          <a:solidFill>
                            <a:srgbClr val="000000"/>
                          </a:solidFill>
                          <a:effectLst/>
                          <a:latin typeface="Open Sans" panose="020B0604020202020204"/>
                        </a:rPr>
                        <a:t>Vacina COVID (</a:t>
                      </a:r>
                      <a:r>
                        <a:rPr lang="pt-BR" sz="1100" b="0" i="0" u="none" strike="noStrike" dirty="0" err="1">
                          <a:solidFill>
                            <a:srgbClr val="000000"/>
                          </a:solidFill>
                          <a:effectLst/>
                          <a:latin typeface="Open Sans" panose="020B0604020202020204"/>
                        </a:rPr>
                        <a:t>Dummy</a:t>
                      </a:r>
                      <a:r>
                        <a:rPr lang="pt-BR" sz="1100" b="0" i="0" u="none" strike="noStrike" dirty="0">
                          <a:solidFill>
                            <a:srgbClr val="000000"/>
                          </a:solidFill>
                          <a:effectLst/>
                          <a:latin typeface="Open Sans" panose="020B0604020202020204"/>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ctr"/>
                      <a:r>
                        <a:rPr lang="pt-BR" sz="1100" b="0" i="0" u="none" strike="noStrike" dirty="0">
                          <a:solidFill>
                            <a:srgbClr val="000000"/>
                          </a:solidFill>
                          <a:effectLst/>
                          <a:latin typeface="Open Sans" panose="020B0604020202020204"/>
                        </a:rPr>
                        <a:t>Não tomou</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pt-BR" sz="1100" b="0" i="0" u="none" strike="noStrike" dirty="0">
                          <a:solidFill>
                            <a:srgbClr val="02BAB1"/>
                          </a:solidFill>
                          <a:effectLst/>
                          <a:latin typeface="Open Sans" panose="020B0604020202020204"/>
                        </a:rPr>
                        <a:t>0,29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rowSpan="2">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pt-BR" sz="1100" dirty="0">
                          <a:latin typeface="Open Sans" panose="020B0604020202020204"/>
                        </a:rPr>
                        <a:t>Observa-se que, em comparação com os que tomaram a vacina, não tomar a vacina aumenta a chance de óbito</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41554260"/>
                  </a:ext>
                </a:extLst>
              </a:tr>
              <a:tr h="230029">
                <a:tc>
                  <a:txBody>
                    <a:bodyPr/>
                    <a:lstStyle/>
                    <a:p>
                      <a:pPr algn="l" fontAlgn="ctr"/>
                      <a:endParaRPr lang="pt-BR" sz="1100" b="0" i="0" u="none" strike="noStrike" dirty="0">
                        <a:solidFill>
                          <a:srgbClr val="000000"/>
                        </a:solidFill>
                        <a:effectLst/>
                        <a:latin typeface="Open Sans" panose="020B0604020202020204"/>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ctr"/>
                      <a:r>
                        <a:rPr lang="pt-BR" sz="1100" b="0" i="0" u="none" strike="noStrike" dirty="0">
                          <a:solidFill>
                            <a:srgbClr val="000000"/>
                          </a:solidFill>
                          <a:effectLst/>
                          <a:latin typeface="Open Sans" panose="020B0604020202020204"/>
                        </a:rPr>
                        <a:t>Não disponível</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pt-BR" sz="1100" b="0" i="0" u="none" strike="noStrike" dirty="0">
                          <a:solidFill>
                            <a:srgbClr val="02BAB1"/>
                          </a:solidFill>
                          <a:effectLst/>
                          <a:latin typeface="Open Sans" panose="020B0604020202020204"/>
                        </a:rPr>
                        <a:t>-0,08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vMerge="1">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lang="pt-BR" sz="1100" dirty="0">
                        <a:latin typeface="Open Sans" panose="020B0604020202020204"/>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84715553"/>
                  </a:ext>
                </a:extLst>
              </a:tr>
            </a:tbl>
          </a:graphicData>
        </a:graphic>
      </p:graphicFrame>
      <p:sp>
        <p:nvSpPr>
          <p:cNvPr id="10" name="Title Placeholder 1">
            <a:extLst>
              <a:ext uri="{FF2B5EF4-FFF2-40B4-BE49-F238E27FC236}">
                <a16:creationId xmlns:a16="http://schemas.microsoft.com/office/drawing/2014/main" id="{C5BA779B-71F7-4F9E-9601-5EE09AEA1257}"/>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5.ii </a:t>
            </a:r>
            <a:r>
              <a:rPr lang="en-US" dirty="0" err="1">
                <a:solidFill>
                  <a:srgbClr val="434343"/>
                </a:solidFill>
                <a:latin typeface="Open Sans" panose="020B0604020202020204" charset="0"/>
                <a:ea typeface="Open Sans" panose="020B0604020202020204" charset="0"/>
                <a:cs typeface="Open Sans" panose="020B0604020202020204" charset="0"/>
              </a:rPr>
              <a:t>Regressão</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Logística</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MODELAGEM COM ESTATÍSTICA TRADICIONAL | </a:t>
            </a:r>
            <a:r>
              <a:rPr lang="en-US" sz="1100" dirty="0" err="1">
                <a:solidFill>
                  <a:srgbClr val="434343"/>
                </a:solidFill>
                <a:latin typeface="Open Sans" panose="020B0604020202020204" charset="0"/>
                <a:ea typeface="Open Sans" panose="020B0604020202020204" charset="0"/>
                <a:cs typeface="Open Sans" panose="020B0604020202020204" charset="0"/>
              </a:rPr>
              <a:t>Regressão</a:t>
            </a:r>
            <a:r>
              <a:rPr lang="en-US" sz="1100" dirty="0">
                <a:solidFill>
                  <a:srgbClr val="434343"/>
                </a:solidFill>
                <a:latin typeface="Open Sans" panose="020B0604020202020204" charset="0"/>
                <a:ea typeface="Open Sans" panose="020B0604020202020204" charset="0"/>
                <a:cs typeface="Open Sans" panose="020B0604020202020204" charset="0"/>
              </a:rPr>
              <a:t> </a:t>
            </a:r>
            <a:r>
              <a:rPr lang="en-US" sz="1100" dirty="0" err="1">
                <a:solidFill>
                  <a:srgbClr val="434343"/>
                </a:solidFill>
                <a:latin typeface="Open Sans" panose="020B0604020202020204" charset="0"/>
                <a:ea typeface="Open Sans" panose="020B0604020202020204" charset="0"/>
                <a:cs typeface="Open Sans" panose="020B0604020202020204" charset="0"/>
              </a:rPr>
              <a:t>logística</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sp>
        <p:nvSpPr>
          <p:cNvPr id="16" name="Retângulo 15">
            <a:extLst>
              <a:ext uri="{FF2B5EF4-FFF2-40B4-BE49-F238E27FC236}">
                <a16:creationId xmlns:a16="http://schemas.microsoft.com/office/drawing/2014/main" id="{E8B311A5-1473-4356-BA05-1936A4DCBEAE}"/>
              </a:ext>
            </a:extLst>
          </p:cNvPr>
          <p:cNvSpPr/>
          <p:nvPr/>
        </p:nvSpPr>
        <p:spPr>
          <a:xfrm>
            <a:off x="0" y="866054"/>
            <a:ext cx="10082143" cy="76105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17" name="Rectangle 29">
            <a:extLst>
              <a:ext uri="{FF2B5EF4-FFF2-40B4-BE49-F238E27FC236}">
                <a16:creationId xmlns:a16="http://schemas.microsoft.com/office/drawing/2014/main" id="{D81C4960-E628-4486-BDEA-F2849877CC64}"/>
              </a:ext>
            </a:extLst>
          </p:cNvPr>
          <p:cNvSpPr>
            <a:spLocks noChangeArrowheads="1"/>
          </p:cNvSpPr>
          <p:nvPr/>
        </p:nvSpPr>
        <p:spPr bwMode="auto">
          <a:xfrm>
            <a:off x="-347825" y="824606"/>
            <a:ext cx="6940228" cy="843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900" b="1">
                <a:solidFill>
                  <a:schemeClr val="tx1"/>
                </a:solidFill>
                <a:latin typeface="Arial" panose="020B0604020202020204" pitchFamily="34" charset="0"/>
                <a:cs typeface="Arial" panose="020B0604020202020204" pitchFamily="34" charset="0"/>
              </a:defRPr>
            </a:lvl1pPr>
            <a:lvl2pPr marL="742950" indent="-285750">
              <a:defRPr sz="900" b="1">
                <a:solidFill>
                  <a:schemeClr val="tx1"/>
                </a:solidFill>
                <a:latin typeface="Arial" panose="020B0604020202020204" pitchFamily="34" charset="0"/>
                <a:cs typeface="Arial" panose="020B0604020202020204" pitchFamily="34" charset="0"/>
              </a:defRPr>
            </a:lvl2pPr>
            <a:lvl3pPr marL="1143000" indent="-228600">
              <a:defRPr sz="900" b="1">
                <a:solidFill>
                  <a:schemeClr val="tx1"/>
                </a:solidFill>
                <a:latin typeface="Arial" panose="020B0604020202020204" pitchFamily="34" charset="0"/>
                <a:cs typeface="Arial" panose="020B0604020202020204" pitchFamily="34" charset="0"/>
              </a:defRPr>
            </a:lvl3pPr>
            <a:lvl4pPr marL="1600200" indent="-228600">
              <a:defRPr sz="900" b="1">
                <a:solidFill>
                  <a:schemeClr val="tx1"/>
                </a:solidFill>
                <a:latin typeface="Arial" panose="020B0604020202020204" pitchFamily="34" charset="0"/>
                <a:cs typeface="Arial" panose="020B0604020202020204" pitchFamily="34" charset="0"/>
              </a:defRPr>
            </a:lvl4pPr>
            <a:lvl5pPr marL="2057400" indent="-228600">
              <a:defRPr sz="900" b="1">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9pPr>
          </a:lstStyle>
          <a:p>
            <a:pPr algn="just" eaLnBrk="0" hangingPunct="0">
              <a:lnSpc>
                <a:spcPct val="110000"/>
              </a:lnSpc>
              <a:buClr>
                <a:srgbClr val="800000"/>
              </a:buClr>
            </a:pPr>
            <a:r>
              <a:rPr lang="pt-BR" altLang="pt-BR" sz="1200" b="0" dirty="0">
                <a:solidFill>
                  <a:srgbClr val="434343"/>
                </a:solidFill>
                <a:latin typeface="Open sans" panose="020B0604020202020204"/>
              </a:rPr>
              <a:t>	</a:t>
            </a:r>
            <a:r>
              <a:rPr lang="pt-BR" altLang="pt-BR" sz="1100" b="0" dirty="0">
                <a:solidFill>
                  <a:srgbClr val="434343"/>
                </a:solidFill>
                <a:latin typeface="Open sans" panose="020B0604020202020204"/>
              </a:rPr>
              <a:t>O modelo seleciona as variáveis mais relevantes e atribui um peso para cada uma de suas categorias, desse modo, pode-se calcular a probabilidade de óbito, através de uma fórmula, de um cliente baseado nas suas características. No caso de </a:t>
            </a:r>
            <a:r>
              <a:rPr lang="pt-BR" altLang="pt-BR" sz="1100" b="0" dirty="0" err="1">
                <a:solidFill>
                  <a:srgbClr val="434343"/>
                </a:solidFill>
                <a:latin typeface="Open sans" panose="020B0604020202020204"/>
              </a:rPr>
              <a:t>dummies</a:t>
            </a:r>
            <a:r>
              <a:rPr lang="pt-BR" altLang="pt-BR" sz="1100" b="0" dirty="0">
                <a:solidFill>
                  <a:srgbClr val="434343"/>
                </a:solidFill>
                <a:latin typeface="Open sans" panose="020B0604020202020204"/>
              </a:rPr>
              <a:t>, uma categoria de referência é removida.</a:t>
            </a:r>
            <a:endParaRPr lang="pt-BR" altLang="pt-BR" sz="1200" b="0" dirty="0">
              <a:solidFill>
                <a:srgbClr val="434343"/>
              </a:solidFill>
              <a:latin typeface="Open sans" panose="020B0604020202020204"/>
            </a:endParaRPr>
          </a:p>
        </p:txBody>
      </p:sp>
      <mc:AlternateContent xmlns:mc="http://schemas.openxmlformats.org/markup-compatibility/2006" xmlns:a14="http://schemas.microsoft.com/office/drawing/2010/main">
        <mc:Choice Requires="a14">
          <p:sp>
            <p:nvSpPr>
              <p:cNvPr id="18" name="Retângulo 17">
                <a:extLst>
                  <a:ext uri="{FF2B5EF4-FFF2-40B4-BE49-F238E27FC236}">
                    <a16:creationId xmlns:a16="http://schemas.microsoft.com/office/drawing/2014/main" id="{959B9ED8-AF21-4343-8D4C-B193DF8CB816}"/>
                  </a:ext>
                </a:extLst>
              </p:cNvPr>
              <p:cNvSpPr/>
              <p:nvPr/>
            </p:nvSpPr>
            <p:spPr>
              <a:xfrm>
                <a:off x="6592404" y="910510"/>
                <a:ext cx="3489738" cy="6726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pt-BR" altLang="pt-BR" i="0" dirty="0" smtClean="0">
                          <a:solidFill>
                            <a:schemeClr val="tx1">
                              <a:lumMod val="85000"/>
                              <a:lumOff val="15000"/>
                            </a:schemeClr>
                          </a:solidFill>
                          <a:latin typeface="Cambria Math" panose="02040503050406030204" pitchFamily="18" charset="0"/>
                          <a:cs typeface="Times New Roman" panose="02020603050405020304" pitchFamily="18" charset="0"/>
                        </a:rPr>
                        <m:t>p</m:t>
                      </m:r>
                      <m:r>
                        <a:rPr lang="pt-BR" altLang="pt-BR" i="0" dirty="0" smtClean="0">
                          <a:solidFill>
                            <a:schemeClr val="tx1">
                              <a:lumMod val="85000"/>
                              <a:lumOff val="15000"/>
                            </a:schemeClr>
                          </a:solidFill>
                          <a:latin typeface="Cambria Math" panose="02040503050406030204" pitchFamily="18" charset="0"/>
                          <a:cs typeface="Times New Roman" panose="02020603050405020304" pitchFamily="18" charset="0"/>
                        </a:rPr>
                        <m:t> = </m:t>
                      </m:r>
                      <m:f>
                        <m:fPr>
                          <m:ctrlPr>
                            <a:rPr lang="pt-BR" altLang="pt-BR" b="0" i="1" dirty="0" smtClean="0">
                              <a:solidFill>
                                <a:schemeClr val="tx1">
                                  <a:lumMod val="85000"/>
                                  <a:lumOff val="15000"/>
                                </a:schemeClr>
                              </a:solidFill>
                              <a:latin typeface="Cambria Math" panose="02040503050406030204" pitchFamily="18" charset="0"/>
                              <a:cs typeface="Times New Roman" panose="02020603050405020304" pitchFamily="18" charset="0"/>
                            </a:rPr>
                          </m:ctrlPr>
                        </m:fPr>
                        <m:num>
                          <m:sSup>
                            <m:sSupPr>
                              <m:ctrlPr>
                                <a:rPr lang="pt-BR" altLang="pt-BR" b="0" i="1" dirty="0" smtClean="0">
                                  <a:solidFill>
                                    <a:schemeClr val="tx1">
                                      <a:lumMod val="85000"/>
                                      <a:lumOff val="15000"/>
                                    </a:schemeClr>
                                  </a:solidFill>
                                  <a:latin typeface="Cambria Math" panose="02040503050406030204" pitchFamily="18" charset="0"/>
                                  <a:cs typeface="Times New Roman" panose="02020603050405020304" pitchFamily="18" charset="0"/>
                                </a:rPr>
                              </m:ctrlPr>
                            </m:sSupPr>
                            <m:e>
                              <m:r>
                                <m:rPr>
                                  <m:sty m:val="p"/>
                                </m:rPr>
                                <a:rPr lang="pt-BR" altLang="pt-BR" b="0" i="0" dirty="0" smtClean="0">
                                  <a:solidFill>
                                    <a:schemeClr val="tx1">
                                      <a:lumMod val="85000"/>
                                      <a:lumOff val="15000"/>
                                    </a:schemeClr>
                                  </a:solidFill>
                                  <a:latin typeface="Cambria Math" panose="02040503050406030204" pitchFamily="18" charset="0"/>
                                  <a:cs typeface="Times New Roman" panose="02020603050405020304" pitchFamily="18" charset="0"/>
                                </a:rPr>
                                <m:t>e</m:t>
                              </m:r>
                            </m:e>
                            <m:sup>
                              <m:r>
                                <a:rPr lang="pt-BR" altLang="pt-BR" b="0" i="0" dirty="0" smtClean="0">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pt-BR" altLang="pt-BR" b="0" i="1" dirty="0" smtClean="0">
                                      <a:solidFill>
                                        <a:schemeClr val="tx1">
                                          <a:lumMod val="85000"/>
                                          <a:lumOff val="15000"/>
                                        </a:schemeClr>
                                      </a:solidFill>
                                      <a:latin typeface="Cambria Math" panose="02040503050406030204" pitchFamily="18" charset="0"/>
                                      <a:cs typeface="Times New Roman" panose="02020603050405020304" pitchFamily="18" charset="0"/>
                                    </a:rPr>
                                  </m:ctrlPr>
                                </m:sSubPr>
                                <m:e>
                                  <m:r>
                                    <m:rPr>
                                      <m:sty m:val="p"/>
                                    </m:rPr>
                                    <a:rPr lang="pt-BR" altLang="pt-BR" b="0" i="0" dirty="0" smtClean="0">
                                      <a:solidFill>
                                        <a:schemeClr val="tx1">
                                          <a:lumMod val="85000"/>
                                          <a:lumOff val="15000"/>
                                        </a:schemeClr>
                                      </a:solidFill>
                                      <a:latin typeface="Cambria Math" panose="02040503050406030204" pitchFamily="18" charset="0"/>
                                      <a:cs typeface="Times New Roman" panose="02020603050405020304" pitchFamily="18" charset="0"/>
                                    </a:rPr>
                                    <m:t>β</m:t>
                                  </m:r>
                                </m:e>
                                <m:sub>
                                  <m:r>
                                    <a:rPr lang="pt-BR" altLang="pt-BR" b="0" i="0" dirty="0" smtClean="0">
                                      <a:solidFill>
                                        <a:schemeClr val="tx1">
                                          <a:lumMod val="85000"/>
                                          <a:lumOff val="15000"/>
                                        </a:schemeClr>
                                      </a:solidFill>
                                      <a:latin typeface="Cambria Math" panose="02040503050406030204" pitchFamily="18" charset="0"/>
                                      <a:cs typeface="Times New Roman" panose="02020603050405020304" pitchFamily="18" charset="0"/>
                                    </a:rPr>
                                    <m:t>0</m:t>
                                  </m:r>
                                </m:sub>
                              </m:sSub>
                              <m:r>
                                <a:rPr lang="pt-BR" altLang="pt-BR" b="0" i="0" dirty="0" smtClean="0">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pt-BR" altLang="pt-BR" b="0" i="1" dirty="0" smtClean="0">
                                      <a:solidFill>
                                        <a:schemeClr val="tx1">
                                          <a:lumMod val="85000"/>
                                          <a:lumOff val="15000"/>
                                        </a:schemeClr>
                                      </a:solidFill>
                                      <a:latin typeface="Cambria Math" panose="02040503050406030204" pitchFamily="18" charset="0"/>
                                      <a:cs typeface="Times New Roman" panose="02020603050405020304" pitchFamily="18" charset="0"/>
                                    </a:rPr>
                                  </m:ctrlPr>
                                </m:sSubPr>
                                <m:e>
                                  <m:r>
                                    <m:rPr>
                                      <m:sty m:val="p"/>
                                    </m:rPr>
                                    <a:rPr lang="pt-BR" altLang="pt-BR" b="0" i="0" dirty="0" smtClean="0">
                                      <a:solidFill>
                                        <a:schemeClr val="tx1">
                                          <a:lumMod val="85000"/>
                                          <a:lumOff val="15000"/>
                                        </a:schemeClr>
                                      </a:solidFill>
                                      <a:latin typeface="Cambria Math" panose="02040503050406030204" pitchFamily="18" charset="0"/>
                                      <a:cs typeface="Times New Roman" panose="02020603050405020304" pitchFamily="18" charset="0"/>
                                    </a:rPr>
                                    <m:t>β</m:t>
                                  </m:r>
                                </m:e>
                                <m:sub>
                                  <m:r>
                                    <a:rPr lang="pt-BR" altLang="pt-BR" b="0" i="0" dirty="0" smtClean="0">
                                      <a:solidFill>
                                        <a:schemeClr val="tx1">
                                          <a:lumMod val="85000"/>
                                          <a:lumOff val="15000"/>
                                        </a:schemeClr>
                                      </a:solidFill>
                                      <a:latin typeface="Cambria Math" panose="02040503050406030204" pitchFamily="18" charset="0"/>
                                      <a:cs typeface="Times New Roman" panose="02020603050405020304" pitchFamily="18" charset="0"/>
                                    </a:rPr>
                                    <m:t>1</m:t>
                                  </m:r>
                                </m:sub>
                              </m:sSub>
                              <m:sSub>
                                <m:sSubPr>
                                  <m:ctrlPr>
                                    <a:rPr lang="pt-BR" altLang="pt-BR" b="0" i="1" dirty="0" smtClean="0">
                                      <a:solidFill>
                                        <a:schemeClr val="tx1">
                                          <a:lumMod val="85000"/>
                                          <a:lumOff val="15000"/>
                                        </a:schemeClr>
                                      </a:solidFill>
                                      <a:latin typeface="Cambria Math" panose="02040503050406030204" pitchFamily="18" charset="0"/>
                                      <a:cs typeface="Times New Roman" panose="02020603050405020304" pitchFamily="18" charset="0"/>
                                    </a:rPr>
                                  </m:ctrlPr>
                                </m:sSubPr>
                                <m:e>
                                  <m:r>
                                    <m:rPr>
                                      <m:sty m:val="p"/>
                                    </m:rPr>
                                    <a:rPr lang="pt-BR" altLang="pt-BR" b="0" i="0" dirty="0" smtClean="0">
                                      <a:solidFill>
                                        <a:schemeClr val="tx1">
                                          <a:lumMod val="85000"/>
                                          <a:lumOff val="15000"/>
                                        </a:schemeClr>
                                      </a:solidFill>
                                      <a:latin typeface="Cambria Math" panose="02040503050406030204" pitchFamily="18" charset="0"/>
                                      <a:cs typeface="Times New Roman" panose="02020603050405020304" pitchFamily="18" charset="0"/>
                                    </a:rPr>
                                    <m:t>X</m:t>
                                  </m:r>
                                </m:e>
                                <m:sub>
                                  <m:r>
                                    <a:rPr lang="pt-BR" altLang="pt-BR" b="0" i="0" dirty="0" smtClean="0">
                                      <a:solidFill>
                                        <a:schemeClr val="tx1">
                                          <a:lumMod val="85000"/>
                                          <a:lumOff val="15000"/>
                                        </a:schemeClr>
                                      </a:solidFill>
                                      <a:latin typeface="Cambria Math" panose="02040503050406030204" pitchFamily="18" charset="0"/>
                                      <a:cs typeface="Times New Roman" panose="02020603050405020304" pitchFamily="18" charset="0"/>
                                    </a:rPr>
                                    <m:t>1</m:t>
                                  </m:r>
                                </m:sub>
                              </m:sSub>
                              <m:r>
                                <a:rPr lang="pt-BR" altLang="pt-BR" b="0" i="0" dirty="0" smtClean="0">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pt-BR" altLang="pt-BR" b="0" i="1" dirty="0" smtClean="0">
                                      <a:solidFill>
                                        <a:schemeClr val="tx1">
                                          <a:lumMod val="85000"/>
                                          <a:lumOff val="15000"/>
                                        </a:schemeClr>
                                      </a:solidFill>
                                      <a:latin typeface="Cambria Math" panose="02040503050406030204" pitchFamily="18" charset="0"/>
                                      <a:cs typeface="Times New Roman" panose="02020603050405020304" pitchFamily="18" charset="0"/>
                                    </a:rPr>
                                  </m:ctrlPr>
                                </m:sSubPr>
                                <m:e>
                                  <m:r>
                                    <m:rPr>
                                      <m:sty m:val="p"/>
                                    </m:rPr>
                                    <a:rPr lang="pt-BR" altLang="pt-BR" b="0" i="0" dirty="0" smtClean="0">
                                      <a:solidFill>
                                        <a:schemeClr val="tx1">
                                          <a:lumMod val="85000"/>
                                          <a:lumOff val="15000"/>
                                        </a:schemeClr>
                                      </a:solidFill>
                                      <a:latin typeface="Cambria Math" panose="02040503050406030204" pitchFamily="18" charset="0"/>
                                      <a:cs typeface="Times New Roman" panose="02020603050405020304" pitchFamily="18" charset="0"/>
                                    </a:rPr>
                                    <m:t>β</m:t>
                                  </m:r>
                                </m:e>
                                <m:sub>
                                  <m:r>
                                    <a:rPr lang="pt-BR" altLang="pt-BR" b="0" i="0" dirty="0" smtClean="0">
                                      <a:solidFill>
                                        <a:schemeClr val="tx1">
                                          <a:lumMod val="85000"/>
                                          <a:lumOff val="15000"/>
                                        </a:schemeClr>
                                      </a:solidFill>
                                      <a:latin typeface="Cambria Math" panose="02040503050406030204" pitchFamily="18" charset="0"/>
                                      <a:cs typeface="Times New Roman" panose="02020603050405020304" pitchFamily="18" charset="0"/>
                                    </a:rPr>
                                    <m:t>2</m:t>
                                  </m:r>
                                </m:sub>
                              </m:sSub>
                              <m:sSub>
                                <m:sSubPr>
                                  <m:ctrlPr>
                                    <a:rPr lang="pt-BR" altLang="pt-BR" b="0" i="1" dirty="0" smtClean="0">
                                      <a:solidFill>
                                        <a:schemeClr val="tx1">
                                          <a:lumMod val="85000"/>
                                          <a:lumOff val="15000"/>
                                        </a:schemeClr>
                                      </a:solidFill>
                                      <a:latin typeface="Cambria Math" panose="02040503050406030204" pitchFamily="18" charset="0"/>
                                      <a:cs typeface="Times New Roman" panose="02020603050405020304" pitchFamily="18" charset="0"/>
                                    </a:rPr>
                                  </m:ctrlPr>
                                </m:sSubPr>
                                <m:e>
                                  <m:r>
                                    <m:rPr>
                                      <m:sty m:val="p"/>
                                    </m:rPr>
                                    <a:rPr lang="pt-BR" altLang="pt-BR" b="0" i="0" dirty="0" smtClean="0">
                                      <a:solidFill>
                                        <a:schemeClr val="tx1">
                                          <a:lumMod val="85000"/>
                                          <a:lumOff val="15000"/>
                                        </a:schemeClr>
                                      </a:solidFill>
                                      <a:latin typeface="Cambria Math" panose="02040503050406030204" pitchFamily="18" charset="0"/>
                                      <a:cs typeface="Times New Roman" panose="02020603050405020304" pitchFamily="18" charset="0"/>
                                    </a:rPr>
                                    <m:t>X</m:t>
                                  </m:r>
                                </m:e>
                                <m:sub>
                                  <m:r>
                                    <a:rPr lang="pt-BR" altLang="pt-BR" b="0" i="0" dirty="0" smtClean="0">
                                      <a:solidFill>
                                        <a:schemeClr val="tx1">
                                          <a:lumMod val="85000"/>
                                          <a:lumOff val="15000"/>
                                        </a:schemeClr>
                                      </a:solidFill>
                                      <a:latin typeface="Cambria Math" panose="02040503050406030204" pitchFamily="18" charset="0"/>
                                      <a:cs typeface="Times New Roman" panose="02020603050405020304" pitchFamily="18" charset="0"/>
                                    </a:rPr>
                                    <m:t>2</m:t>
                                  </m:r>
                                </m:sub>
                              </m:sSub>
                              <m:r>
                                <a:rPr lang="pt-BR" altLang="pt-BR" b="0" i="0" dirty="0" smtClean="0">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pt-BR" altLang="pt-BR" b="0" i="1" dirty="0" smtClean="0">
                                      <a:solidFill>
                                        <a:schemeClr val="tx1">
                                          <a:lumMod val="85000"/>
                                          <a:lumOff val="15000"/>
                                        </a:schemeClr>
                                      </a:solidFill>
                                      <a:latin typeface="Cambria Math" panose="02040503050406030204" pitchFamily="18" charset="0"/>
                                      <a:cs typeface="Times New Roman" panose="02020603050405020304" pitchFamily="18" charset="0"/>
                                    </a:rPr>
                                  </m:ctrlPr>
                                </m:sSubPr>
                                <m:e>
                                  <m:r>
                                    <m:rPr>
                                      <m:sty m:val="p"/>
                                    </m:rPr>
                                    <a:rPr lang="pt-BR" altLang="pt-BR" b="0" i="0" dirty="0" smtClean="0">
                                      <a:solidFill>
                                        <a:schemeClr val="tx1">
                                          <a:lumMod val="85000"/>
                                          <a:lumOff val="15000"/>
                                        </a:schemeClr>
                                      </a:solidFill>
                                      <a:latin typeface="Cambria Math" panose="02040503050406030204" pitchFamily="18" charset="0"/>
                                      <a:cs typeface="Times New Roman" panose="02020603050405020304" pitchFamily="18" charset="0"/>
                                    </a:rPr>
                                    <m:t>β</m:t>
                                  </m:r>
                                </m:e>
                                <m:sub>
                                  <m:r>
                                    <m:rPr>
                                      <m:sty m:val="p"/>
                                    </m:rPr>
                                    <a:rPr lang="pt-BR" altLang="pt-BR" b="0" i="0" dirty="0" smtClean="0">
                                      <a:solidFill>
                                        <a:schemeClr val="tx1">
                                          <a:lumMod val="85000"/>
                                          <a:lumOff val="15000"/>
                                        </a:schemeClr>
                                      </a:solidFill>
                                      <a:latin typeface="Cambria Math" panose="02040503050406030204" pitchFamily="18" charset="0"/>
                                      <a:cs typeface="Times New Roman" panose="02020603050405020304" pitchFamily="18" charset="0"/>
                                    </a:rPr>
                                    <m:t>n</m:t>
                                  </m:r>
                                </m:sub>
                              </m:sSub>
                              <m:sSub>
                                <m:sSubPr>
                                  <m:ctrlPr>
                                    <a:rPr lang="pt-BR" altLang="pt-BR" b="0" i="1" dirty="0" smtClean="0">
                                      <a:solidFill>
                                        <a:schemeClr val="tx1">
                                          <a:lumMod val="85000"/>
                                          <a:lumOff val="15000"/>
                                        </a:schemeClr>
                                      </a:solidFill>
                                      <a:latin typeface="Cambria Math" panose="02040503050406030204" pitchFamily="18" charset="0"/>
                                      <a:cs typeface="Times New Roman" panose="02020603050405020304" pitchFamily="18" charset="0"/>
                                    </a:rPr>
                                  </m:ctrlPr>
                                </m:sSubPr>
                                <m:e>
                                  <m:r>
                                    <m:rPr>
                                      <m:sty m:val="p"/>
                                    </m:rPr>
                                    <a:rPr lang="pt-BR" altLang="pt-BR" b="0" i="0" dirty="0" smtClean="0">
                                      <a:solidFill>
                                        <a:schemeClr val="tx1">
                                          <a:lumMod val="85000"/>
                                          <a:lumOff val="15000"/>
                                        </a:schemeClr>
                                      </a:solidFill>
                                      <a:latin typeface="Cambria Math" panose="02040503050406030204" pitchFamily="18" charset="0"/>
                                      <a:cs typeface="Times New Roman" panose="02020603050405020304" pitchFamily="18" charset="0"/>
                                    </a:rPr>
                                    <m:t>X</m:t>
                                  </m:r>
                                </m:e>
                                <m:sub>
                                  <m:r>
                                    <m:rPr>
                                      <m:sty m:val="p"/>
                                    </m:rPr>
                                    <a:rPr lang="pt-BR" altLang="pt-BR" b="0" i="0" dirty="0" smtClean="0">
                                      <a:solidFill>
                                        <a:schemeClr val="tx1">
                                          <a:lumMod val="85000"/>
                                          <a:lumOff val="15000"/>
                                        </a:schemeClr>
                                      </a:solidFill>
                                      <a:latin typeface="Cambria Math" panose="02040503050406030204" pitchFamily="18" charset="0"/>
                                      <a:cs typeface="Times New Roman" panose="02020603050405020304" pitchFamily="18" charset="0"/>
                                    </a:rPr>
                                    <m:t>n</m:t>
                                  </m:r>
                                </m:sub>
                              </m:sSub>
                              <m:r>
                                <a:rPr lang="pt-BR" altLang="pt-BR" b="0" i="0" dirty="0" smtClean="0">
                                  <a:solidFill>
                                    <a:schemeClr val="tx1">
                                      <a:lumMod val="85000"/>
                                      <a:lumOff val="15000"/>
                                    </a:schemeClr>
                                  </a:solidFill>
                                  <a:latin typeface="Cambria Math" panose="02040503050406030204" pitchFamily="18" charset="0"/>
                                  <a:cs typeface="Times New Roman" panose="02020603050405020304" pitchFamily="18" charset="0"/>
                                </a:rPr>
                                <m:t>)</m:t>
                              </m:r>
                            </m:sup>
                          </m:sSup>
                        </m:num>
                        <m:den>
                          <m:r>
                            <a:rPr lang="pt-BR" altLang="pt-BR" b="0" i="0" dirty="0" smtClean="0">
                              <a:solidFill>
                                <a:schemeClr val="tx1">
                                  <a:lumMod val="85000"/>
                                  <a:lumOff val="15000"/>
                                </a:schemeClr>
                              </a:solidFill>
                              <a:latin typeface="Cambria Math" panose="02040503050406030204" pitchFamily="18" charset="0"/>
                              <a:cs typeface="Times New Roman" panose="02020603050405020304" pitchFamily="18" charset="0"/>
                            </a:rPr>
                            <m:t>1+</m:t>
                          </m:r>
                          <m:sSup>
                            <m:sSupPr>
                              <m:ctrlPr>
                                <a:rPr lang="pt-BR" altLang="pt-BR" i="1" dirty="0">
                                  <a:solidFill>
                                    <a:schemeClr val="tx1">
                                      <a:lumMod val="85000"/>
                                      <a:lumOff val="15000"/>
                                    </a:schemeClr>
                                  </a:solidFill>
                                  <a:latin typeface="Cambria Math" panose="02040503050406030204" pitchFamily="18" charset="0"/>
                                  <a:cs typeface="Times New Roman" panose="02020603050405020304" pitchFamily="18" charset="0"/>
                                </a:rPr>
                              </m:ctrlPr>
                            </m:sSupPr>
                            <m:e>
                              <m:r>
                                <m:rPr>
                                  <m:sty m:val="p"/>
                                </m:rPr>
                                <a:rPr lang="pt-BR" altLang="pt-BR" i="0" dirty="0">
                                  <a:solidFill>
                                    <a:schemeClr val="tx1">
                                      <a:lumMod val="85000"/>
                                      <a:lumOff val="15000"/>
                                    </a:schemeClr>
                                  </a:solidFill>
                                  <a:latin typeface="Cambria Math" panose="02040503050406030204" pitchFamily="18" charset="0"/>
                                  <a:cs typeface="Times New Roman" panose="02020603050405020304" pitchFamily="18" charset="0"/>
                                </a:rPr>
                                <m:t>e</m:t>
                              </m:r>
                            </m:e>
                            <m:sup>
                              <m:r>
                                <a:rPr lang="pt-BR" altLang="pt-BR" i="0" dirty="0">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pt-BR" altLang="pt-BR" i="1" dirty="0">
                                      <a:solidFill>
                                        <a:schemeClr val="tx1">
                                          <a:lumMod val="85000"/>
                                          <a:lumOff val="15000"/>
                                        </a:schemeClr>
                                      </a:solidFill>
                                      <a:latin typeface="Cambria Math" panose="02040503050406030204" pitchFamily="18" charset="0"/>
                                      <a:cs typeface="Times New Roman" panose="02020603050405020304" pitchFamily="18" charset="0"/>
                                    </a:rPr>
                                  </m:ctrlPr>
                                </m:sSubPr>
                                <m:e>
                                  <m:r>
                                    <m:rPr>
                                      <m:sty m:val="p"/>
                                    </m:rPr>
                                    <a:rPr lang="pt-BR" altLang="pt-BR" i="0" dirty="0">
                                      <a:solidFill>
                                        <a:schemeClr val="tx1">
                                          <a:lumMod val="85000"/>
                                          <a:lumOff val="15000"/>
                                        </a:schemeClr>
                                      </a:solidFill>
                                      <a:latin typeface="Cambria Math" panose="02040503050406030204" pitchFamily="18" charset="0"/>
                                      <a:cs typeface="Times New Roman" panose="02020603050405020304" pitchFamily="18" charset="0"/>
                                    </a:rPr>
                                    <m:t>β</m:t>
                                  </m:r>
                                </m:e>
                                <m:sub>
                                  <m:r>
                                    <a:rPr lang="pt-BR" altLang="pt-BR" i="0" dirty="0">
                                      <a:solidFill>
                                        <a:schemeClr val="tx1">
                                          <a:lumMod val="85000"/>
                                          <a:lumOff val="15000"/>
                                        </a:schemeClr>
                                      </a:solidFill>
                                      <a:latin typeface="Cambria Math" panose="02040503050406030204" pitchFamily="18" charset="0"/>
                                      <a:cs typeface="Times New Roman" panose="02020603050405020304" pitchFamily="18" charset="0"/>
                                    </a:rPr>
                                    <m:t>0</m:t>
                                  </m:r>
                                </m:sub>
                              </m:sSub>
                              <m:r>
                                <a:rPr lang="pt-BR" altLang="pt-BR" i="0" dirty="0">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pt-BR" altLang="pt-BR" i="1" dirty="0">
                                      <a:solidFill>
                                        <a:schemeClr val="tx1">
                                          <a:lumMod val="85000"/>
                                          <a:lumOff val="15000"/>
                                        </a:schemeClr>
                                      </a:solidFill>
                                      <a:latin typeface="Cambria Math" panose="02040503050406030204" pitchFamily="18" charset="0"/>
                                      <a:cs typeface="Times New Roman" panose="02020603050405020304" pitchFamily="18" charset="0"/>
                                    </a:rPr>
                                  </m:ctrlPr>
                                </m:sSubPr>
                                <m:e>
                                  <m:r>
                                    <m:rPr>
                                      <m:sty m:val="p"/>
                                    </m:rPr>
                                    <a:rPr lang="pt-BR" altLang="pt-BR" i="0" dirty="0">
                                      <a:solidFill>
                                        <a:schemeClr val="tx1">
                                          <a:lumMod val="85000"/>
                                          <a:lumOff val="15000"/>
                                        </a:schemeClr>
                                      </a:solidFill>
                                      <a:latin typeface="Cambria Math" panose="02040503050406030204" pitchFamily="18" charset="0"/>
                                      <a:cs typeface="Times New Roman" panose="02020603050405020304" pitchFamily="18" charset="0"/>
                                    </a:rPr>
                                    <m:t>β</m:t>
                                  </m:r>
                                </m:e>
                                <m:sub>
                                  <m:r>
                                    <a:rPr lang="pt-BR" altLang="pt-BR" i="0" dirty="0">
                                      <a:solidFill>
                                        <a:schemeClr val="tx1">
                                          <a:lumMod val="85000"/>
                                          <a:lumOff val="15000"/>
                                        </a:schemeClr>
                                      </a:solidFill>
                                      <a:latin typeface="Cambria Math" panose="02040503050406030204" pitchFamily="18" charset="0"/>
                                      <a:cs typeface="Times New Roman" panose="02020603050405020304" pitchFamily="18" charset="0"/>
                                    </a:rPr>
                                    <m:t>1</m:t>
                                  </m:r>
                                </m:sub>
                              </m:sSub>
                              <m:sSub>
                                <m:sSubPr>
                                  <m:ctrlPr>
                                    <a:rPr lang="pt-BR" altLang="pt-BR" i="1" dirty="0">
                                      <a:solidFill>
                                        <a:schemeClr val="tx1">
                                          <a:lumMod val="85000"/>
                                          <a:lumOff val="15000"/>
                                        </a:schemeClr>
                                      </a:solidFill>
                                      <a:latin typeface="Cambria Math" panose="02040503050406030204" pitchFamily="18" charset="0"/>
                                      <a:cs typeface="Times New Roman" panose="02020603050405020304" pitchFamily="18" charset="0"/>
                                    </a:rPr>
                                  </m:ctrlPr>
                                </m:sSubPr>
                                <m:e>
                                  <m:r>
                                    <m:rPr>
                                      <m:sty m:val="p"/>
                                    </m:rPr>
                                    <a:rPr lang="pt-BR" altLang="pt-BR" i="0" dirty="0">
                                      <a:solidFill>
                                        <a:schemeClr val="tx1">
                                          <a:lumMod val="85000"/>
                                          <a:lumOff val="15000"/>
                                        </a:schemeClr>
                                      </a:solidFill>
                                      <a:latin typeface="Cambria Math" panose="02040503050406030204" pitchFamily="18" charset="0"/>
                                      <a:cs typeface="Times New Roman" panose="02020603050405020304" pitchFamily="18" charset="0"/>
                                    </a:rPr>
                                    <m:t>X</m:t>
                                  </m:r>
                                </m:e>
                                <m:sub>
                                  <m:r>
                                    <a:rPr lang="pt-BR" altLang="pt-BR" i="0" dirty="0">
                                      <a:solidFill>
                                        <a:schemeClr val="tx1">
                                          <a:lumMod val="85000"/>
                                          <a:lumOff val="15000"/>
                                        </a:schemeClr>
                                      </a:solidFill>
                                      <a:latin typeface="Cambria Math" panose="02040503050406030204" pitchFamily="18" charset="0"/>
                                      <a:cs typeface="Times New Roman" panose="02020603050405020304" pitchFamily="18" charset="0"/>
                                    </a:rPr>
                                    <m:t>1</m:t>
                                  </m:r>
                                </m:sub>
                              </m:sSub>
                              <m:r>
                                <a:rPr lang="pt-BR" altLang="pt-BR" i="0" dirty="0">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pt-BR" altLang="pt-BR" i="1" dirty="0">
                                      <a:solidFill>
                                        <a:schemeClr val="tx1">
                                          <a:lumMod val="85000"/>
                                          <a:lumOff val="15000"/>
                                        </a:schemeClr>
                                      </a:solidFill>
                                      <a:latin typeface="Cambria Math" panose="02040503050406030204" pitchFamily="18" charset="0"/>
                                      <a:cs typeface="Times New Roman" panose="02020603050405020304" pitchFamily="18" charset="0"/>
                                    </a:rPr>
                                  </m:ctrlPr>
                                </m:sSubPr>
                                <m:e>
                                  <m:r>
                                    <m:rPr>
                                      <m:sty m:val="p"/>
                                    </m:rPr>
                                    <a:rPr lang="pt-BR" altLang="pt-BR" i="0" dirty="0">
                                      <a:solidFill>
                                        <a:schemeClr val="tx1">
                                          <a:lumMod val="85000"/>
                                          <a:lumOff val="15000"/>
                                        </a:schemeClr>
                                      </a:solidFill>
                                      <a:latin typeface="Cambria Math" panose="02040503050406030204" pitchFamily="18" charset="0"/>
                                      <a:cs typeface="Times New Roman" panose="02020603050405020304" pitchFamily="18" charset="0"/>
                                    </a:rPr>
                                    <m:t>β</m:t>
                                  </m:r>
                                </m:e>
                                <m:sub>
                                  <m:r>
                                    <a:rPr lang="pt-BR" altLang="pt-BR" i="0" dirty="0">
                                      <a:solidFill>
                                        <a:schemeClr val="tx1">
                                          <a:lumMod val="85000"/>
                                          <a:lumOff val="15000"/>
                                        </a:schemeClr>
                                      </a:solidFill>
                                      <a:latin typeface="Cambria Math" panose="02040503050406030204" pitchFamily="18" charset="0"/>
                                      <a:cs typeface="Times New Roman" panose="02020603050405020304" pitchFamily="18" charset="0"/>
                                    </a:rPr>
                                    <m:t>2</m:t>
                                  </m:r>
                                </m:sub>
                              </m:sSub>
                              <m:sSub>
                                <m:sSubPr>
                                  <m:ctrlPr>
                                    <a:rPr lang="pt-BR" altLang="pt-BR" i="1" dirty="0">
                                      <a:solidFill>
                                        <a:schemeClr val="tx1">
                                          <a:lumMod val="85000"/>
                                          <a:lumOff val="15000"/>
                                        </a:schemeClr>
                                      </a:solidFill>
                                      <a:latin typeface="Cambria Math" panose="02040503050406030204" pitchFamily="18" charset="0"/>
                                      <a:cs typeface="Times New Roman" panose="02020603050405020304" pitchFamily="18" charset="0"/>
                                    </a:rPr>
                                  </m:ctrlPr>
                                </m:sSubPr>
                                <m:e>
                                  <m:r>
                                    <m:rPr>
                                      <m:sty m:val="p"/>
                                    </m:rPr>
                                    <a:rPr lang="pt-BR" altLang="pt-BR" i="0" dirty="0">
                                      <a:solidFill>
                                        <a:schemeClr val="tx1">
                                          <a:lumMod val="85000"/>
                                          <a:lumOff val="15000"/>
                                        </a:schemeClr>
                                      </a:solidFill>
                                      <a:latin typeface="Cambria Math" panose="02040503050406030204" pitchFamily="18" charset="0"/>
                                      <a:cs typeface="Times New Roman" panose="02020603050405020304" pitchFamily="18" charset="0"/>
                                    </a:rPr>
                                    <m:t>X</m:t>
                                  </m:r>
                                </m:e>
                                <m:sub>
                                  <m:r>
                                    <a:rPr lang="pt-BR" altLang="pt-BR" i="0" dirty="0">
                                      <a:solidFill>
                                        <a:schemeClr val="tx1">
                                          <a:lumMod val="85000"/>
                                          <a:lumOff val="15000"/>
                                        </a:schemeClr>
                                      </a:solidFill>
                                      <a:latin typeface="Cambria Math" panose="02040503050406030204" pitchFamily="18" charset="0"/>
                                      <a:cs typeface="Times New Roman" panose="02020603050405020304" pitchFamily="18" charset="0"/>
                                    </a:rPr>
                                    <m:t>2</m:t>
                                  </m:r>
                                </m:sub>
                              </m:sSub>
                              <m:r>
                                <a:rPr lang="pt-BR" altLang="pt-BR" i="0" dirty="0">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pt-BR" altLang="pt-BR" i="1" dirty="0">
                                      <a:solidFill>
                                        <a:schemeClr val="tx1">
                                          <a:lumMod val="85000"/>
                                          <a:lumOff val="15000"/>
                                        </a:schemeClr>
                                      </a:solidFill>
                                      <a:latin typeface="Cambria Math" panose="02040503050406030204" pitchFamily="18" charset="0"/>
                                      <a:cs typeface="Times New Roman" panose="02020603050405020304" pitchFamily="18" charset="0"/>
                                    </a:rPr>
                                  </m:ctrlPr>
                                </m:sSubPr>
                                <m:e>
                                  <m:r>
                                    <m:rPr>
                                      <m:sty m:val="p"/>
                                    </m:rPr>
                                    <a:rPr lang="pt-BR" altLang="pt-BR" i="0" dirty="0">
                                      <a:solidFill>
                                        <a:schemeClr val="tx1">
                                          <a:lumMod val="85000"/>
                                          <a:lumOff val="15000"/>
                                        </a:schemeClr>
                                      </a:solidFill>
                                      <a:latin typeface="Cambria Math" panose="02040503050406030204" pitchFamily="18" charset="0"/>
                                      <a:cs typeface="Times New Roman" panose="02020603050405020304" pitchFamily="18" charset="0"/>
                                    </a:rPr>
                                    <m:t>β</m:t>
                                  </m:r>
                                </m:e>
                                <m:sub>
                                  <m:r>
                                    <m:rPr>
                                      <m:sty m:val="p"/>
                                    </m:rPr>
                                    <a:rPr lang="pt-BR" altLang="pt-BR" i="0" dirty="0">
                                      <a:solidFill>
                                        <a:schemeClr val="tx1">
                                          <a:lumMod val="85000"/>
                                          <a:lumOff val="15000"/>
                                        </a:schemeClr>
                                      </a:solidFill>
                                      <a:latin typeface="Cambria Math" panose="02040503050406030204" pitchFamily="18" charset="0"/>
                                      <a:cs typeface="Times New Roman" panose="02020603050405020304" pitchFamily="18" charset="0"/>
                                    </a:rPr>
                                    <m:t>n</m:t>
                                  </m:r>
                                </m:sub>
                              </m:sSub>
                              <m:sSub>
                                <m:sSubPr>
                                  <m:ctrlPr>
                                    <a:rPr lang="pt-BR" altLang="pt-BR" i="1" dirty="0">
                                      <a:solidFill>
                                        <a:schemeClr val="tx1">
                                          <a:lumMod val="85000"/>
                                          <a:lumOff val="15000"/>
                                        </a:schemeClr>
                                      </a:solidFill>
                                      <a:latin typeface="Cambria Math" panose="02040503050406030204" pitchFamily="18" charset="0"/>
                                      <a:cs typeface="Times New Roman" panose="02020603050405020304" pitchFamily="18" charset="0"/>
                                    </a:rPr>
                                  </m:ctrlPr>
                                </m:sSubPr>
                                <m:e>
                                  <m:r>
                                    <m:rPr>
                                      <m:sty m:val="p"/>
                                    </m:rPr>
                                    <a:rPr lang="pt-BR" altLang="pt-BR" i="0" dirty="0">
                                      <a:solidFill>
                                        <a:schemeClr val="tx1">
                                          <a:lumMod val="85000"/>
                                          <a:lumOff val="15000"/>
                                        </a:schemeClr>
                                      </a:solidFill>
                                      <a:latin typeface="Cambria Math" panose="02040503050406030204" pitchFamily="18" charset="0"/>
                                      <a:cs typeface="Times New Roman" panose="02020603050405020304" pitchFamily="18" charset="0"/>
                                    </a:rPr>
                                    <m:t>X</m:t>
                                  </m:r>
                                </m:e>
                                <m:sub>
                                  <m:r>
                                    <m:rPr>
                                      <m:sty m:val="p"/>
                                    </m:rPr>
                                    <a:rPr lang="pt-BR" altLang="pt-BR" i="0" dirty="0">
                                      <a:solidFill>
                                        <a:schemeClr val="tx1">
                                          <a:lumMod val="85000"/>
                                          <a:lumOff val="15000"/>
                                        </a:schemeClr>
                                      </a:solidFill>
                                      <a:latin typeface="Cambria Math" panose="02040503050406030204" pitchFamily="18" charset="0"/>
                                      <a:cs typeface="Times New Roman" panose="02020603050405020304" pitchFamily="18" charset="0"/>
                                    </a:rPr>
                                    <m:t>n</m:t>
                                  </m:r>
                                </m:sub>
                              </m:sSub>
                              <m:r>
                                <a:rPr lang="pt-BR" altLang="pt-BR" i="0" dirty="0">
                                  <a:solidFill>
                                    <a:schemeClr val="tx1">
                                      <a:lumMod val="85000"/>
                                      <a:lumOff val="15000"/>
                                    </a:schemeClr>
                                  </a:solidFill>
                                  <a:latin typeface="Cambria Math" panose="02040503050406030204" pitchFamily="18" charset="0"/>
                                  <a:cs typeface="Times New Roman" panose="02020603050405020304" pitchFamily="18" charset="0"/>
                                </a:rPr>
                                <m:t>)</m:t>
                              </m:r>
                            </m:sup>
                          </m:sSup>
                        </m:den>
                      </m:f>
                    </m:oMath>
                  </m:oMathPara>
                </a14:m>
                <a:endParaRPr lang="pt-BR" dirty="0">
                  <a:solidFill>
                    <a:schemeClr val="tx1">
                      <a:lumMod val="85000"/>
                      <a:lumOff val="15000"/>
                    </a:schemeClr>
                  </a:solidFill>
                  <a:latin typeface="Times New Roman" panose="02020603050405020304" pitchFamily="18" charset="0"/>
                  <a:cs typeface="Times New Roman" panose="02020603050405020304" pitchFamily="18" charset="0"/>
                </a:endParaRPr>
              </a:p>
            </p:txBody>
          </p:sp>
        </mc:Choice>
        <mc:Fallback xmlns="">
          <p:sp>
            <p:nvSpPr>
              <p:cNvPr id="18" name="Retângulo 17">
                <a:extLst>
                  <a:ext uri="{FF2B5EF4-FFF2-40B4-BE49-F238E27FC236}">
                    <a16:creationId xmlns:a16="http://schemas.microsoft.com/office/drawing/2014/main" id="{959B9ED8-AF21-4343-8D4C-B193DF8CB816}"/>
                  </a:ext>
                </a:extLst>
              </p:cNvPr>
              <p:cNvSpPr>
                <a:spLocks noRot="1" noChangeAspect="1" noMove="1" noResize="1" noEditPoints="1" noAdjustHandles="1" noChangeArrowheads="1" noChangeShapeType="1" noTextEdit="1"/>
              </p:cNvSpPr>
              <p:nvPr/>
            </p:nvSpPr>
            <p:spPr>
              <a:xfrm>
                <a:off x="6592404" y="910510"/>
                <a:ext cx="3489738" cy="672685"/>
              </a:xfrm>
              <a:prstGeom prst="rect">
                <a:avLst/>
              </a:prstGeom>
              <a:blipFill>
                <a:blip r:embed="rId4"/>
                <a:stretch>
                  <a:fillRect/>
                </a:stretch>
              </a:blipFill>
            </p:spPr>
            <p:txBody>
              <a:bodyPr/>
              <a:lstStyle/>
              <a:p>
                <a:r>
                  <a:rPr lang="pt-BR">
                    <a:noFill/>
                  </a:rPr>
                  <a:t> </a:t>
                </a:r>
              </a:p>
            </p:txBody>
          </p:sp>
        </mc:Fallback>
      </mc:AlternateContent>
      <p:sp>
        <p:nvSpPr>
          <p:cNvPr id="12" name="Retângulo 11">
            <a:extLst>
              <a:ext uri="{FF2B5EF4-FFF2-40B4-BE49-F238E27FC236}">
                <a16:creationId xmlns:a16="http://schemas.microsoft.com/office/drawing/2014/main" id="{5EEE9405-F067-4CD1-9927-4F0DF36272BA}"/>
              </a:ext>
            </a:extLst>
          </p:cNvPr>
          <p:cNvSpPr/>
          <p:nvPr/>
        </p:nvSpPr>
        <p:spPr>
          <a:xfrm>
            <a:off x="92571" y="6086617"/>
            <a:ext cx="6003429" cy="369332"/>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Tabela 1: Pesos Regressão </a:t>
            </a:r>
            <a:r>
              <a:rPr lang="pt-BR" sz="900" b="1" dirty="0">
                <a:solidFill>
                  <a:srgbClr val="434343"/>
                </a:solidFill>
                <a:latin typeface="Open Sans" panose="020B0604020202020204" charset="0"/>
                <a:ea typeface="Open Sans" panose="020B0604020202020204" charset="0"/>
                <a:cs typeface="Open Sans" panose="020B0604020202020204" charset="0"/>
              </a:rPr>
              <a:t>Logística (parte 2)</a:t>
            </a:r>
            <a:endParaRPr lang="pt-BR" sz="900" dirty="0">
              <a:solidFill>
                <a:srgbClr val="434343"/>
              </a:solidFill>
              <a:latin typeface="Open Sans" panose="020B0604020202020204" charset="0"/>
              <a:ea typeface="Open Sans" panose="020B0604020202020204" charset="0"/>
              <a:cs typeface="Open Sans" panose="020B060402020202020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9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Tabela que traz os pesos e as variáveis consideradas pelo modelo de regressão logística</a:t>
            </a:r>
          </a:p>
        </p:txBody>
      </p:sp>
    </p:spTree>
    <p:extLst>
      <p:ext uri="{BB962C8B-B14F-4D97-AF65-F5344CB8AC3E}">
        <p14:creationId xmlns:p14="http://schemas.microsoft.com/office/powerpoint/2010/main" val="842707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graphicFrame>
        <p:nvGraphicFramePr>
          <p:cNvPr id="2" name="Tabela 2">
            <a:extLst>
              <a:ext uri="{FF2B5EF4-FFF2-40B4-BE49-F238E27FC236}">
                <a16:creationId xmlns:a16="http://schemas.microsoft.com/office/drawing/2014/main" id="{D704344D-754A-43E6-8FA4-948AD56A9104}"/>
              </a:ext>
            </a:extLst>
          </p:cNvPr>
          <p:cNvGraphicFramePr>
            <a:graphicFrameLocks noGrp="1"/>
          </p:cNvGraphicFramePr>
          <p:nvPr>
            <p:extLst>
              <p:ext uri="{D42A27DB-BD31-4B8C-83A1-F6EECF244321}">
                <p14:modId xmlns:p14="http://schemas.microsoft.com/office/powerpoint/2010/main" val="1373622682"/>
              </p:ext>
            </p:extLst>
          </p:nvPr>
        </p:nvGraphicFramePr>
        <p:xfrm>
          <a:off x="153438" y="1710003"/>
          <a:ext cx="9152431" cy="2348812"/>
        </p:xfrm>
        <a:graphic>
          <a:graphicData uri="http://schemas.openxmlformats.org/drawingml/2006/table">
            <a:tbl>
              <a:tblPr firstRow="1" bandRow="1">
                <a:tableStyleId>{5940675A-B579-460E-94D1-54222C63F5DA}</a:tableStyleId>
              </a:tblPr>
              <a:tblGrid>
                <a:gridCol w="1983272">
                  <a:extLst>
                    <a:ext uri="{9D8B030D-6E8A-4147-A177-3AD203B41FA5}">
                      <a16:colId xmlns:a16="http://schemas.microsoft.com/office/drawing/2014/main" val="2169752033"/>
                    </a:ext>
                  </a:extLst>
                </a:gridCol>
                <a:gridCol w="1924486">
                  <a:extLst>
                    <a:ext uri="{9D8B030D-6E8A-4147-A177-3AD203B41FA5}">
                      <a16:colId xmlns:a16="http://schemas.microsoft.com/office/drawing/2014/main" val="806538095"/>
                    </a:ext>
                  </a:extLst>
                </a:gridCol>
                <a:gridCol w="1372831">
                  <a:extLst>
                    <a:ext uri="{9D8B030D-6E8A-4147-A177-3AD203B41FA5}">
                      <a16:colId xmlns:a16="http://schemas.microsoft.com/office/drawing/2014/main" val="1922228160"/>
                    </a:ext>
                  </a:extLst>
                </a:gridCol>
                <a:gridCol w="3871842">
                  <a:extLst>
                    <a:ext uri="{9D8B030D-6E8A-4147-A177-3AD203B41FA5}">
                      <a16:colId xmlns:a16="http://schemas.microsoft.com/office/drawing/2014/main" val="1658780969"/>
                    </a:ext>
                  </a:extLst>
                </a:gridCol>
              </a:tblGrid>
              <a:tr h="262669">
                <a:tc>
                  <a:txBody>
                    <a:bodyPr/>
                    <a:lstStyle/>
                    <a:p>
                      <a:r>
                        <a:rPr lang="pt-BR" sz="1000" dirty="0">
                          <a:latin typeface="Open Sans" panose="020B0604020202020204"/>
                        </a:rPr>
                        <a:t>Variável</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ADBD9"/>
                    </a:solidFill>
                  </a:tcPr>
                </a:tc>
                <a:tc>
                  <a:txBody>
                    <a:bodyPr/>
                    <a:lstStyle/>
                    <a:p>
                      <a:r>
                        <a:rPr lang="pt-BR" sz="1000" dirty="0">
                          <a:latin typeface="Open Sans" panose="020B0604020202020204"/>
                        </a:rPr>
                        <a:t>Categoria</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ADBD9"/>
                    </a:solidFill>
                  </a:tcPr>
                </a:tc>
                <a:tc>
                  <a:txBody>
                    <a:bodyPr/>
                    <a:lstStyle/>
                    <a:p>
                      <a:pPr algn="ctr"/>
                      <a:r>
                        <a:rPr lang="pt-BR" sz="1000" dirty="0">
                          <a:latin typeface="Open Sans" panose="020B0604020202020204"/>
                        </a:rPr>
                        <a:t>Coeficiente (</a:t>
                      </a:r>
                      <a:r>
                        <a:rPr lang="pt-BR" sz="1000" dirty="0">
                          <a:latin typeface="Symbol" panose="05050102010706020507" pitchFamily="18" charset="2"/>
                        </a:rPr>
                        <a:t>b</a:t>
                      </a:r>
                      <a:r>
                        <a:rPr lang="pt-BR" sz="1000" dirty="0">
                          <a:latin typeface="Open Sans" panose="020B0604020202020204"/>
                        </a:rPr>
                        <a:t>)</a:t>
                      </a: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ADBD9"/>
                    </a:solidFill>
                  </a:tcPr>
                </a:tc>
                <a:tc>
                  <a:txBody>
                    <a:bodyPr/>
                    <a:lstStyle/>
                    <a:p>
                      <a:r>
                        <a:rPr lang="pt-BR" sz="1000" dirty="0">
                          <a:latin typeface="Open Sans" panose="020B0604020202020204"/>
                        </a:rPr>
                        <a:t>Interpretação em relação à inadimplência</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ADBD9"/>
                    </a:solidFill>
                  </a:tcPr>
                </a:tc>
                <a:extLst>
                  <a:ext uri="{0D108BD9-81ED-4DB2-BD59-A6C34878D82A}">
                    <a16:rowId xmlns:a16="http://schemas.microsoft.com/office/drawing/2014/main" val="2009349640"/>
                  </a:ext>
                </a:extLst>
              </a:tr>
              <a:tr h="259651">
                <a:tc rowSpan="4">
                  <a:txBody>
                    <a:bodyPr/>
                    <a:lstStyle/>
                    <a:p>
                      <a:pPr algn="l" fontAlgn="ctr"/>
                      <a:r>
                        <a:rPr lang="pt-BR" sz="1100" b="0" i="0" u="none" strike="noStrike" dirty="0">
                          <a:solidFill>
                            <a:srgbClr val="000000"/>
                          </a:solidFill>
                          <a:effectLst/>
                          <a:latin typeface="Open Sans" panose="020B0604020202020204"/>
                        </a:rPr>
                        <a:t>Tempo de atendimento em dias (</a:t>
                      </a:r>
                      <a:r>
                        <a:rPr lang="pt-BR" sz="1100" b="0" i="0" u="none" strike="noStrike" dirty="0" err="1">
                          <a:solidFill>
                            <a:srgbClr val="000000"/>
                          </a:solidFill>
                          <a:effectLst/>
                          <a:latin typeface="Open Sans" panose="020B0604020202020204"/>
                        </a:rPr>
                        <a:t>Dummy</a:t>
                      </a:r>
                      <a:r>
                        <a:rPr lang="pt-BR" sz="1100" b="0" i="0" u="none" strike="noStrike" dirty="0">
                          <a:solidFill>
                            <a:srgbClr val="000000"/>
                          </a:solidFill>
                          <a:effectLst/>
                          <a:latin typeface="Open Sans" panose="020B0604020202020204"/>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ctr"/>
                      <a:r>
                        <a:rPr lang="pt-BR" sz="1100" b="0" i="0" u="none" strike="noStrike" dirty="0">
                          <a:solidFill>
                            <a:srgbClr val="000000"/>
                          </a:solidFill>
                          <a:effectLst/>
                          <a:latin typeface="Open Sans" panose="020B0604020202020204"/>
                        </a:rPr>
                        <a:t>0 a 14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pt-BR" sz="1100" b="0" i="0" u="none" strike="noStrike" dirty="0">
                          <a:solidFill>
                            <a:srgbClr val="02BAB1"/>
                          </a:solidFill>
                          <a:effectLst/>
                          <a:latin typeface="Open Sans" panose="020B0604020202020204"/>
                        </a:rPr>
                        <a:t>0,24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rowSpan="4">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pt-BR" sz="1100" dirty="0">
                          <a:latin typeface="Open Sans" panose="020B0604020202020204"/>
                        </a:rPr>
                        <a:t>Em comparação com a categoria de referência, 36 a 85 dias, observa-se que atendimentos de 0 a 36 dias contribuem para o óbito e os acima do tempo de referência não alteram a probabilidade.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96387282"/>
                  </a:ext>
                </a:extLst>
              </a:tr>
              <a:tr h="259651">
                <a:tc vMerge="1">
                  <a:txBody>
                    <a:bodyPr/>
                    <a:lstStyle/>
                    <a:p>
                      <a:pPr algn="l" fontAlgn="ctr"/>
                      <a:endParaRPr lang="pt-BR" sz="1400" b="0" i="0" u="none" strike="noStrike" dirty="0">
                        <a:solidFill>
                          <a:srgbClr val="000000"/>
                        </a:solidFill>
                        <a:effectLst/>
                        <a:latin typeface="Open Sans" panose="020B0604020202020204"/>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ctr"/>
                      <a:r>
                        <a:rPr lang="pt-BR" sz="1100" b="0" i="0" u="none" strike="noStrike" dirty="0">
                          <a:solidFill>
                            <a:srgbClr val="000000"/>
                          </a:solidFill>
                          <a:effectLst/>
                          <a:latin typeface="Open Sans" panose="020B0604020202020204"/>
                        </a:rPr>
                        <a:t>14 a 36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pt-BR" sz="1100" b="0" i="0" u="none" strike="noStrike" dirty="0">
                          <a:solidFill>
                            <a:srgbClr val="02BAB1"/>
                          </a:solidFill>
                          <a:effectLst/>
                          <a:latin typeface="Open Sans" panose="020B0604020202020204"/>
                        </a:rPr>
                        <a:t>0,10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dirty="0">
                        <a:latin typeface="Open Sans" panose="020B0604020202020204"/>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28193608"/>
                  </a:ext>
                </a:extLst>
              </a:tr>
              <a:tr h="259651">
                <a:tc vMerge="1">
                  <a:txBody>
                    <a:bodyPr/>
                    <a:lstStyle/>
                    <a:p>
                      <a:pPr algn="l" fontAlgn="ctr"/>
                      <a:endParaRPr lang="pt-BR" sz="1400" b="0" i="0" u="none" strike="noStrike" dirty="0">
                        <a:solidFill>
                          <a:srgbClr val="000000"/>
                        </a:solidFill>
                        <a:effectLst/>
                        <a:latin typeface="Open Sans" panose="020B0604020202020204"/>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ctr"/>
                      <a:r>
                        <a:rPr lang="pt-BR" sz="1100" b="0" i="0" u="none" strike="noStrike" dirty="0">
                          <a:solidFill>
                            <a:srgbClr val="000000"/>
                          </a:solidFill>
                          <a:effectLst/>
                          <a:latin typeface="Open Sans" panose="020B0604020202020204"/>
                        </a:rPr>
                        <a:t>85 a 162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pt-BR" sz="1100" b="0" i="0" u="none" strike="noStrike" dirty="0">
                          <a:solidFill>
                            <a:srgbClr val="02BAB1"/>
                          </a:solidFill>
                          <a:effectLst/>
                          <a:latin typeface="Open Sans" panose="020B0604020202020204"/>
                        </a:rPr>
                        <a:t>0,00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dirty="0">
                        <a:latin typeface="Open Sans" panose="020B0604020202020204"/>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98168558"/>
                  </a:ext>
                </a:extLst>
              </a:tr>
              <a:tr h="190846">
                <a:tc vMerge="1">
                  <a:txBody>
                    <a:bodyPr/>
                    <a:lstStyle/>
                    <a:p>
                      <a:pPr algn="l" fontAlgn="ctr"/>
                      <a:endParaRPr lang="pt-BR" sz="1100" b="0" i="0" u="none" strike="noStrike" dirty="0">
                        <a:solidFill>
                          <a:srgbClr val="000000"/>
                        </a:solidFill>
                        <a:effectLst/>
                        <a:latin typeface="Open Sans" panose="020B0604020202020204"/>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ctr"/>
                      <a:r>
                        <a:rPr lang="pt-BR" sz="1100" b="0" i="0" u="none" strike="noStrike" dirty="0">
                          <a:solidFill>
                            <a:srgbClr val="000000"/>
                          </a:solidFill>
                          <a:effectLst/>
                          <a:latin typeface="Open Sans" panose="020B0604020202020204"/>
                        </a:rPr>
                        <a:t>162 a 703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pt-BR" sz="1100" b="0" i="0" u="none" strike="noStrike" dirty="0">
                          <a:solidFill>
                            <a:srgbClr val="02BAB1"/>
                          </a:solidFill>
                          <a:effectLst/>
                          <a:latin typeface="Open Sans" panose="020B0604020202020204"/>
                        </a:rPr>
                        <a:t>-0,01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dirty="0">
                        <a:latin typeface="Open Sans" panose="020B0604020202020204"/>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46814474"/>
                  </a:ext>
                </a:extLst>
              </a:tr>
              <a:tr h="279086">
                <a:tc>
                  <a:txBody>
                    <a:bodyPr/>
                    <a:lstStyle/>
                    <a:p>
                      <a:pPr algn="l" fontAlgn="ctr"/>
                      <a:r>
                        <a:rPr lang="pt-BR" sz="1100" b="0" i="0" u="none" strike="noStrike" dirty="0">
                          <a:solidFill>
                            <a:srgbClr val="000000"/>
                          </a:solidFill>
                          <a:effectLst/>
                          <a:latin typeface="Open Sans" panose="020B0604020202020204"/>
                        </a:rPr>
                        <a:t>Gravidez</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l" fontAlgn="ctr"/>
                      <a:endParaRPr lang="pt-BR" sz="1100" b="0" i="0" u="none" strike="noStrike" dirty="0">
                        <a:solidFill>
                          <a:srgbClr val="000000"/>
                        </a:solidFill>
                        <a:effectLst/>
                        <a:latin typeface="Open Sans" panose="020B0604020202020204"/>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pt-BR" sz="1100" b="0" i="0" u="none" strike="noStrike" dirty="0">
                          <a:solidFill>
                            <a:srgbClr val="02BAB1"/>
                          </a:solidFill>
                          <a:effectLst/>
                          <a:latin typeface="Open Sans" panose="020B0604020202020204"/>
                        </a:rPr>
                        <a:t>-0,30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pt-BR" sz="1100" dirty="0">
                          <a:latin typeface="Open Sans" panose="020B0604020202020204"/>
                        </a:rPr>
                        <a:t>Gravidez diminui a chance de óbito.</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94749241"/>
                  </a:ext>
                </a:extLst>
              </a:tr>
              <a:tr h="279086">
                <a:tc>
                  <a:txBody>
                    <a:bodyPr/>
                    <a:lstStyle/>
                    <a:p>
                      <a:pPr algn="l" fontAlgn="ctr"/>
                      <a:r>
                        <a:rPr lang="pt-BR" sz="1100" b="0" i="0" u="none" strike="noStrike" dirty="0">
                          <a:solidFill>
                            <a:srgbClr val="000000"/>
                          </a:solidFill>
                          <a:effectLst/>
                          <a:latin typeface="Open Sans" panose="020B0604020202020204"/>
                        </a:rPr>
                        <a:t>Puérpera</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ctr"/>
                      <a:endParaRPr lang="pt-BR" sz="1100" b="0" i="0" u="none" strike="noStrike" dirty="0">
                        <a:solidFill>
                          <a:srgbClr val="000000"/>
                        </a:solidFill>
                        <a:effectLst/>
                        <a:latin typeface="Open Sans" panose="020B0604020202020204"/>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pt-BR" sz="1100" b="0" i="0" u="none" strike="noStrike" dirty="0">
                          <a:solidFill>
                            <a:srgbClr val="02BAB1"/>
                          </a:solidFill>
                          <a:effectLst/>
                          <a:latin typeface="Open Sans" panose="020B0604020202020204"/>
                        </a:rPr>
                        <a:t>-0,10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pt-BR" sz="1100" dirty="0">
                          <a:latin typeface="Open Sans" panose="020B0604020202020204"/>
                        </a:rPr>
                        <a:t>Mulher puérpera tem menor chance de óbito.</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81348826"/>
                  </a:ext>
                </a:extLst>
              </a:tr>
              <a:tr h="279086">
                <a:tc>
                  <a:txBody>
                    <a:bodyPr/>
                    <a:lstStyle/>
                    <a:p>
                      <a:pPr algn="l" fontAlgn="ctr"/>
                      <a:r>
                        <a:rPr lang="pt-BR" sz="1100" b="0" i="0" u="none" strike="noStrike" dirty="0">
                          <a:solidFill>
                            <a:srgbClr val="000000"/>
                          </a:solidFill>
                          <a:effectLst/>
                          <a:latin typeface="Open Sans" panose="020B0604020202020204"/>
                        </a:rPr>
                        <a:t>Vacina Gripe</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l" fontAlgn="ctr"/>
                      <a:endParaRPr lang="pt-BR" sz="1100" b="0" i="0" u="none" strike="noStrike" dirty="0">
                        <a:solidFill>
                          <a:srgbClr val="000000"/>
                        </a:solidFill>
                        <a:effectLst/>
                        <a:latin typeface="Open Sans" panose="020B0604020202020204"/>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pt-BR" sz="1100" b="0" i="0" u="none" strike="noStrike" dirty="0">
                          <a:solidFill>
                            <a:srgbClr val="02BAB1"/>
                          </a:solidFill>
                          <a:effectLst/>
                          <a:latin typeface="Open Sans" panose="020B0604020202020204"/>
                        </a:rPr>
                        <a:t>-0,18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pt-BR" sz="1100" dirty="0">
                          <a:latin typeface="Open Sans" panose="020B0604020202020204"/>
                        </a:rPr>
                        <a:t>Tomar a vacina contra gripe diminui a chance de óbito.</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66023268"/>
                  </a:ext>
                </a:extLst>
              </a:tr>
              <a:tr h="279086">
                <a:tc>
                  <a:txBody>
                    <a:bodyPr/>
                    <a:lstStyle/>
                    <a:p>
                      <a:pPr algn="l" fontAlgn="ctr"/>
                      <a:r>
                        <a:rPr lang="pt-BR" sz="1100" b="0" i="0" u="none" strike="noStrike" dirty="0">
                          <a:solidFill>
                            <a:srgbClr val="000000"/>
                          </a:solidFill>
                          <a:effectLst/>
                          <a:latin typeface="Open Sans" panose="020B0604020202020204"/>
                        </a:rPr>
                        <a:t>Uso de antiviral</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ctr"/>
                      <a:r>
                        <a:rPr lang="pt-BR" sz="1100" b="0" i="0" u="none" strike="noStrike" dirty="0">
                          <a:solidFill>
                            <a:srgbClr val="000000"/>
                          </a:solidFill>
                          <a:effectLst/>
                          <a:latin typeface="Open Sans" panose="020B0604020202020204"/>
                        </a:rPr>
                        <a:t>Não tomou</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pt-BR" sz="1100" b="0" i="0" u="none" strike="noStrike" dirty="0">
                          <a:solidFill>
                            <a:srgbClr val="02BAB1"/>
                          </a:solidFill>
                          <a:effectLst/>
                          <a:latin typeface="Open Sans" panose="020B0604020202020204"/>
                        </a:rPr>
                        <a:t>-0,13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pt-BR" sz="1100" dirty="0">
                          <a:latin typeface="Open Sans" panose="020B0604020202020204"/>
                        </a:rPr>
                        <a:t>Uso de antiviral diminui a chance de óbito</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41554260"/>
                  </a:ext>
                </a:extLst>
              </a:tr>
            </a:tbl>
          </a:graphicData>
        </a:graphic>
      </p:graphicFrame>
      <p:sp>
        <p:nvSpPr>
          <p:cNvPr id="10" name="Title Placeholder 1">
            <a:extLst>
              <a:ext uri="{FF2B5EF4-FFF2-40B4-BE49-F238E27FC236}">
                <a16:creationId xmlns:a16="http://schemas.microsoft.com/office/drawing/2014/main" id="{C5BA779B-71F7-4F9E-9601-5EE09AEA1257}"/>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5.ii </a:t>
            </a:r>
            <a:r>
              <a:rPr lang="en-US" dirty="0" err="1">
                <a:solidFill>
                  <a:srgbClr val="434343"/>
                </a:solidFill>
                <a:latin typeface="Open Sans" panose="020B0604020202020204" charset="0"/>
                <a:ea typeface="Open Sans" panose="020B0604020202020204" charset="0"/>
                <a:cs typeface="Open Sans" panose="020B0604020202020204" charset="0"/>
              </a:rPr>
              <a:t>Regressão</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Logística</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MODELAGEM COM ESTATÍSTICA TRADICIONAL | </a:t>
            </a:r>
            <a:r>
              <a:rPr lang="en-US" sz="1100" dirty="0" err="1">
                <a:solidFill>
                  <a:srgbClr val="434343"/>
                </a:solidFill>
                <a:latin typeface="Open Sans" panose="020B0604020202020204" charset="0"/>
                <a:ea typeface="Open Sans" panose="020B0604020202020204" charset="0"/>
                <a:cs typeface="Open Sans" panose="020B0604020202020204" charset="0"/>
              </a:rPr>
              <a:t>Regressão</a:t>
            </a:r>
            <a:r>
              <a:rPr lang="en-US" sz="1100" dirty="0">
                <a:solidFill>
                  <a:srgbClr val="434343"/>
                </a:solidFill>
                <a:latin typeface="Open Sans" panose="020B0604020202020204" charset="0"/>
                <a:ea typeface="Open Sans" panose="020B0604020202020204" charset="0"/>
                <a:cs typeface="Open Sans" panose="020B0604020202020204" charset="0"/>
              </a:rPr>
              <a:t> </a:t>
            </a:r>
            <a:r>
              <a:rPr lang="en-US" sz="1100" dirty="0" err="1">
                <a:solidFill>
                  <a:srgbClr val="434343"/>
                </a:solidFill>
                <a:latin typeface="Open Sans" panose="020B0604020202020204" charset="0"/>
                <a:ea typeface="Open Sans" panose="020B0604020202020204" charset="0"/>
                <a:cs typeface="Open Sans" panose="020B0604020202020204" charset="0"/>
              </a:rPr>
              <a:t>logística</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sp>
        <p:nvSpPr>
          <p:cNvPr id="16" name="Retângulo 15">
            <a:extLst>
              <a:ext uri="{FF2B5EF4-FFF2-40B4-BE49-F238E27FC236}">
                <a16:creationId xmlns:a16="http://schemas.microsoft.com/office/drawing/2014/main" id="{E8B311A5-1473-4356-BA05-1936A4DCBEAE}"/>
              </a:ext>
            </a:extLst>
          </p:cNvPr>
          <p:cNvSpPr/>
          <p:nvPr/>
        </p:nvSpPr>
        <p:spPr>
          <a:xfrm>
            <a:off x="0" y="866054"/>
            <a:ext cx="10082143" cy="76105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17" name="Rectangle 29">
            <a:extLst>
              <a:ext uri="{FF2B5EF4-FFF2-40B4-BE49-F238E27FC236}">
                <a16:creationId xmlns:a16="http://schemas.microsoft.com/office/drawing/2014/main" id="{D81C4960-E628-4486-BDEA-F2849877CC64}"/>
              </a:ext>
            </a:extLst>
          </p:cNvPr>
          <p:cNvSpPr>
            <a:spLocks noChangeArrowheads="1"/>
          </p:cNvSpPr>
          <p:nvPr/>
        </p:nvSpPr>
        <p:spPr bwMode="auto">
          <a:xfrm>
            <a:off x="-347825" y="824606"/>
            <a:ext cx="6940228" cy="843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900" b="1">
                <a:solidFill>
                  <a:schemeClr val="tx1"/>
                </a:solidFill>
                <a:latin typeface="Arial" panose="020B0604020202020204" pitchFamily="34" charset="0"/>
                <a:cs typeface="Arial" panose="020B0604020202020204" pitchFamily="34" charset="0"/>
              </a:defRPr>
            </a:lvl1pPr>
            <a:lvl2pPr marL="742950" indent="-285750">
              <a:defRPr sz="900" b="1">
                <a:solidFill>
                  <a:schemeClr val="tx1"/>
                </a:solidFill>
                <a:latin typeface="Arial" panose="020B0604020202020204" pitchFamily="34" charset="0"/>
                <a:cs typeface="Arial" panose="020B0604020202020204" pitchFamily="34" charset="0"/>
              </a:defRPr>
            </a:lvl2pPr>
            <a:lvl3pPr marL="1143000" indent="-228600">
              <a:defRPr sz="900" b="1">
                <a:solidFill>
                  <a:schemeClr val="tx1"/>
                </a:solidFill>
                <a:latin typeface="Arial" panose="020B0604020202020204" pitchFamily="34" charset="0"/>
                <a:cs typeface="Arial" panose="020B0604020202020204" pitchFamily="34" charset="0"/>
              </a:defRPr>
            </a:lvl3pPr>
            <a:lvl4pPr marL="1600200" indent="-228600">
              <a:defRPr sz="900" b="1">
                <a:solidFill>
                  <a:schemeClr val="tx1"/>
                </a:solidFill>
                <a:latin typeface="Arial" panose="020B0604020202020204" pitchFamily="34" charset="0"/>
                <a:cs typeface="Arial" panose="020B0604020202020204" pitchFamily="34" charset="0"/>
              </a:defRPr>
            </a:lvl4pPr>
            <a:lvl5pPr marL="2057400" indent="-228600">
              <a:defRPr sz="900" b="1">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9pPr>
          </a:lstStyle>
          <a:p>
            <a:pPr algn="just" eaLnBrk="0" hangingPunct="0">
              <a:lnSpc>
                <a:spcPct val="110000"/>
              </a:lnSpc>
              <a:buClr>
                <a:srgbClr val="800000"/>
              </a:buClr>
            </a:pPr>
            <a:r>
              <a:rPr lang="pt-BR" altLang="pt-BR" sz="1200" b="0" dirty="0">
                <a:solidFill>
                  <a:srgbClr val="434343"/>
                </a:solidFill>
                <a:latin typeface="Open sans" panose="020B0604020202020204"/>
              </a:rPr>
              <a:t>	</a:t>
            </a:r>
            <a:r>
              <a:rPr lang="pt-BR" altLang="pt-BR" sz="1100" b="0" dirty="0">
                <a:solidFill>
                  <a:srgbClr val="434343"/>
                </a:solidFill>
                <a:latin typeface="Open sans" panose="020B0604020202020204"/>
              </a:rPr>
              <a:t>O modelo seleciona as variáveis mais relevantes e atribui um peso para cada uma de suas categorias, desse modo, pode-se calcular a probabilidade de óbito, através de uma fórmula, de um cliente baseado nas suas características. No caso de </a:t>
            </a:r>
            <a:r>
              <a:rPr lang="pt-BR" altLang="pt-BR" sz="1100" b="0" dirty="0" err="1">
                <a:solidFill>
                  <a:srgbClr val="434343"/>
                </a:solidFill>
                <a:latin typeface="Open sans" panose="020B0604020202020204"/>
              </a:rPr>
              <a:t>dummies</a:t>
            </a:r>
            <a:r>
              <a:rPr lang="pt-BR" altLang="pt-BR" sz="1100" b="0" dirty="0">
                <a:solidFill>
                  <a:srgbClr val="434343"/>
                </a:solidFill>
                <a:latin typeface="Open sans" panose="020B0604020202020204"/>
              </a:rPr>
              <a:t>, uma categoria de referência é removida.</a:t>
            </a:r>
            <a:endParaRPr lang="pt-BR" altLang="pt-BR" sz="1200" b="0" dirty="0">
              <a:solidFill>
                <a:srgbClr val="434343"/>
              </a:solidFill>
              <a:latin typeface="Open sans" panose="020B0604020202020204"/>
            </a:endParaRPr>
          </a:p>
        </p:txBody>
      </p:sp>
      <mc:AlternateContent xmlns:mc="http://schemas.openxmlformats.org/markup-compatibility/2006" xmlns:a14="http://schemas.microsoft.com/office/drawing/2010/main">
        <mc:Choice Requires="a14">
          <p:sp>
            <p:nvSpPr>
              <p:cNvPr id="18" name="Retângulo 17">
                <a:extLst>
                  <a:ext uri="{FF2B5EF4-FFF2-40B4-BE49-F238E27FC236}">
                    <a16:creationId xmlns:a16="http://schemas.microsoft.com/office/drawing/2014/main" id="{959B9ED8-AF21-4343-8D4C-B193DF8CB816}"/>
                  </a:ext>
                </a:extLst>
              </p:cNvPr>
              <p:cNvSpPr/>
              <p:nvPr/>
            </p:nvSpPr>
            <p:spPr>
              <a:xfrm>
                <a:off x="6592404" y="910510"/>
                <a:ext cx="3489738" cy="6726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pt-BR" altLang="pt-BR" i="0" dirty="0" smtClean="0">
                          <a:solidFill>
                            <a:schemeClr val="tx1">
                              <a:lumMod val="85000"/>
                              <a:lumOff val="15000"/>
                            </a:schemeClr>
                          </a:solidFill>
                          <a:latin typeface="Cambria Math" panose="02040503050406030204" pitchFamily="18" charset="0"/>
                          <a:cs typeface="Times New Roman" panose="02020603050405020304" pitchFamily="18" charset="0"/>
                        </a:rPr>
                        <m:t>p</m:t>
                      </m:r>
                      <m:r>
                        <a:rPr lang="pt-BR" altLang="pt-BR" i="0" dirty="0" smtClean="0">
                          <a:solidFill>
                            <a:schemeClr val="tx1">
                              <a:lumMod val="85000"/>
                              <a:lumOff val="15000"/>
                            </a:schemeClr>
                          </a:solidFill>
                          <a:latin typeface="Cambria Math" panose="02040503050406030204" pitchFamily="18" charset="0"/>
                          <a:cs typeface="Times New Roman" panose="02020603050405020304" pitchFamily="18" charset="0"/>
                        </a:rPr>
                        <m:t> = </m:t>
                      </m:r>
                      <m:f>
                        <m:fPr>
                          <m:ctrlPr>
                            <a:rPr lang="pt-BR" altLang="pt-BR" b="0" i="1" dirty="0" smtClean="0">
                              <a:solidFill>
                                <a:schemeClr val="tx1">
                                  <a:lumMod val="85000"/>
                                  <a:lumOff val="15000"/>
                                </a:schemeClr>
                              </a:solidFill>
                              <a:latin typeface="Cambria Math" panose="02040503050406030204" pitchFamily="18" charset="0"/>
                              <a:cs typeface="Times New Roman" panose="02020603050405020304" pitchFamily="18" charset="0"/>
                            </a:rPr>
                          </m:ctrlPr>
                        </m:fPr>
                        <m:num>
                          <m:sSup>
                            <m:sSupPr>
                              <m:ctrlPr>
                                <a:rPr lang="pt-BR" altLang="pt-BR" b="0" i="1" dirty="0" smtClean="0">
                                  <a:solidFill>
                                    <a:schemeClr val="tx1">
                                      <a:lumMod val="85000"/>
                                      <a:lumOff val="15000"/>
                                    </a:schemeClr>
                                  </a:solidFill>
                                  <a:latin typeface="Cambria Math" panose="02040503050406030204" pitchFamily="18" charset="0"/>
                                  <a:cs typeface="Times New Roman" panose="02020603050405020304" pitchFamily="18" charset="0"/>
                                </a:rPr>
                              </m:ctrlPr>
                            </m:sSupPr>
                            <m:e>
                              <m:r>
                                <m:rPr>
                                  <m:sty m:val="p"/>
                                </m:rPr>
                                <a:rPr lang="pt-BR" altLang="pt-BR" b="0" i="0" dirty="0" smtClean="0">
                                  <a:solidFill>
                                    <a:schemeClr val="tx1">
                                      <a:lumMod val="85000"/>
                                      <a:lumOff val="15000"/>
                                    </a:schemeClr>
                                  </a:solidFill>
                                  <a:latin typeface="Cambria Math" panose="02040503050406030204" pitchFamily="18" charset="0"/>
                                  <a:cs typeface="Times New Roman" panose="02020603050405020304" pitchFamily="18" charset="0"/>
                                </a:rPr>
                                <m:t>e</m:t>
                              </m:r>
                            </m:e>
                            <m:sup>
                              <m:r>
                                <a:rPr lang="pt-BR" altLang="pt-BR" b="0" i="0" dirty="0" smtClean="0">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pt-BR" altLang="pt-BR" b="0" i="1" dirty="0" smtClean="0">
                                      <a:solidFill>
                                        <a:schemeClr val="tx1">
                                          <a:lumMod val="85000"/>
                                          <a:lumOff val="15000"/>
                                        </a:schemeClr>
                                      </a:solidFill>
                                      <a:latin typeface="Cambria Math" panose="02040503050406030204" pitchFamily="18" charset="0"/>
                                      <a:cs typeface="Times New Roman" panose="02020603050405020304" pitchFamily="18" charset="0"/>
                                    </a:rPr>
                                  </m:ctrlPr>
                                </m:sSubPr>
                                <m:e>
                                  <m:r>
                                    <m:rPr>
                                      <m:sty m:val="p"/>
                                    </m:rPr>
                                    <a:rPr lang="pt-BR" altLang="pt-BR" b="0" i="0" dirty="0" smtClean="0">
                                      <a:solidFill>
                                        <a:schemeClr val="tx1">
                                          <a:lumMod val="85000"/>
                                          <a:lumOff val="15000"/>
                                        </a:schemeClr>
                                      </a:solidFill>
                                      <a:latin typeface="Cambria Math" panose="02040503050406030204" pitchFamily="18" charset="0"/>
                                      <a:cs typeface="Times New Roman" panose="02020603050405020304" pitchFamily="18" charset="0"/>
                                    </a:rPr>
                                    <m:t>β</m:t>
                                  </m:r>
                                </m:e>
                                <m:sub>
                                  <m:r>
                                    <a:rPr lang="pt-BR" altLang="pt-BR" b="0" i="0" dirty="0" smtClean="0">
                                      <a:solidFill>
                                        <a:schemeClr val="tx1">
                                          <a:lumMod val="85000"/>
                                          <a:lumOff val="15000"/>
                                        </a:schemeClr>
                                      </a:solidFill>
                                      <a:latin typeface="Cambria Math" panose="02040503050406030204" pitchFamily="18" charset="0"/>
                                      <a:cs typeface="Times New Roman" panose="02020603050405020304" pitchFamily="18" charset="0"/>
                                    </a:rPr>
                                    <m:t>0</m:t>
                                  </m:r>
                                </m:sub>
                              </m:sSub>
                              <m:r>
                                <a:rPr lang="pt-BR" altLang="pt-BR" b="0" i="0" dirty="0" smtClean="0">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pt-BR" altLang="pt-BR" b="0" i="1" dirty="0" smtClean="0">
                                      <a:solidFill>
                                        <a:schemeClr val="tx1">
                                          <a:lumMod val="85000"/>
                                          <a:lumOff val="15000"/>
                                        </a:schemeClr>
                                      </a:solidFill>
                                      <a:latin typeface="Cambria Math" panose="02040503050406030204" pitchFamily="18" charset="0"/>
                                      <a:cs typeface="Times New Roman" panose="02020603050405020304" pitchFamily="18" charset="0"/>
                                    </a:rPr>
                                  </m:ctrlPr>
                                </m:sSubPr>
                                <m:e>
                                  <m:r>
                                    <m:rPr>
                                      <m:sty m:val="p"/>
                                    </m:rPr>
                                    <a:rPr lang="pt-BR" altLang="pt-BR" b="0" i="0" dirty="0" smtClean="0">
                                      <a:solidFill>
                                        <a:schemeClr val="tx1">
                                          <a:lumMod val="85000"/>
                                          <a:lumOff val="15000"/>
                                        </a:schemeClr>
                                      </a:solidFill>
                                      <a:latin typeface="Cambria Math" panose="02040503050406030204" pitchFamily="18" charset="0"/>
                                      <a:cs typeface="Times New Roman" panose="02020603050405020304" pitchFamily="18" charset="0"/>
                                    </a:rPr>
                                    <m:t>β</m:t>
                                  </m:r>
                                </m:e>
                                <m:sub>
                                  <m:r>
                                    <a:rPr lang="pt-BR" altLang="pt-BR" b="0" i="0" dirty="0" smtClean="0">
                                      <a:solidFill>
                                        <a:schemeClr val="tx1">
                                          <a:lumMod val="85000"/>
                                          <a:lumOff val="15000"/>
                                        </a:schemeClr>
                                      </a:solidFill>
                                      <a:latin typeface="Cambria Math" panose="02040503050406030204" pitchFamily="18" charset="0"/>
                                      <a:cs typeface="Times New Roman" panose="02020603050405020304" pitchFamily="18" charset="0"/>
                                    </a:rPr>
                                    <m:t>1</m:t>
                                  </m:r>
                                </m:sub>
                              </m:sSub>
                              <m:sSub>
                                <m:sSubPr>
                                  <m:ctrlPr>
                                    <a:rPr lang="pt-BR" altLang="pt-BR" b="0" i="1" dirty="0" smtClean="0">
                                      <a:solidFill>
                                        <a:schemeClr val="tx1">
                                          <a:lumMod val="85000"/>
                                          <a:lumOff val="15000"/>
                                        </a:schemeClr>
                                      </a:solidFill>
                                      <a:latin typeface="Cambria Math" panose="02040503050406030204" pitchFamily="18" charset="0"/>
                                      <a:cs typeface="Times New Roman" panose="02020603050405020304" pitchFamily="18" charset="0"/>
                                    </a:rPr>
                                  </m:ctrlPr>
                                </m:sSubPr>
                                <m:e>
                                  <m:r>
                                    <m:rPr>
                                      <m:sty m:val="p"/>
                                    </m:rPr>
                                    <a:rPr lang="pt-BR" altLang="pt-BR" b="0" i="0" dirty="0" smtClean="0">
                                      <a:solidFill>
                                        <a:schemeClr val="tx1">
                                          <a:lumMod val="85000"/>
                                          <a:lumOff val="15000"/>
                                        </a:schemeClr>
                                      </a:solidFill>
                                      <a:latin typeface="Cambria Math" panose="02040503050406030204" pitchFamily="18" charset="0"/>
                                      <a:cs typeface="Times New Roman" panose="02020603050405020304" pitchFamily="18" charset="0"/>
                                    </a:rPr>
                                    <m:t>X</m:t>
                                  </m:r>
                                </m:e>
                                <m:sub>
                                  <m:r>
                                    <a:rPr lang="pt-BR" altLang="pt-BR" b="0" i="0" dirty="0" smtClean="0">
                                      <a:solidFill>
                                        <a:schemeClr val="tx1">
                                          <a:lumMod val="85000"/>
                                          <a:lumOff val="15000"/>
                                        </a:schemeClr>
                                      </a:solidFill>
                                      <a:latin typeface="Cambria Math" panose="02040503050406030204" pitchFamily="18" charset="0"/>
                                      <a:cs typeface="Times New Roman" panose="02020603050405020304" pitchFamily="18" charset="0"/>
                                    </a:rPr>
                                    <m:t>1</m:t>
                                  </m:r>
                                </m:sub>
                              </m:sSub>
                              <m:r>
                                <a:rPr lang="pt-BR" altLang="pt-BR" b="0" i="0" dirty="0" smtClean="0">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pt-BR" altLang="pt-BR" b="0" i="1" dirty="0" smtClean="0">
                                      <a:solidFill>
                                        <a:schemeClr val="tx1">
                                          <a:lumMod val="85000"/>
                                          <a:lumOff val="15000"/>
                                        </a:schemeClr>
                                      </a:solidFill>
                                      <a:latin typeface="Cambria Math" panose="02040503050406030204" pitchFamily="18" charset="0"/>
                                      <a:cs typeface="Times New Roman" panose="02020603050405020304" pitchFamily="18" charset="0"/>
                                    </a:rPr>
                                  </m:ctrlPr>
                                </m:sSubPr>
                                <m:e>
                                  <m:r>
                                    <m:rPr>
                                      <m:sty m:val="p"/>
                                    </m:rPr>
                                    <a:rPr lang="pt-BR" altLang="pt-BR" b="0" i="0" dirty="0" smtClean="0">
                                      <a:solidFill>
                                        <a:schemeClr val="tx1">
                                          <a:lumMod val="85000"/>
                                          <a:lumOff val="15000"/>
                                        </a:schemeClr>
                                      </a:solidFill>
                                      <a:latin typeface="Cambria Math" panose="02040503050406030204" pitchFamily="18" charset="0"/>
                                      <a:cs typeface="Times New Roman" panose="02020603050405020304" pitchFamily="18" charset="0"/>
                                    </a:rPr>
                                    <m:t>β</m:t>
                                  </m:r>
                                </m:e>
                                <m:sub>
                                  <m:r>
                                    <a:rPr lang="pt-BR" altLang="pt-BR" b="0" i="0" dirty="0" smtClean="0">
                                      <a:solidFill>
                                        <a:schemeClr val="tx1">
                                          <a:lumMod val="85000"/>
                                          <a:lumOff val="15000"/>
                                        </a:schemeClr>
                                      </a:solidFill>
                                      <a:latin typeface="Cambria Math" panose="02040503050406030204" pitchFamily="18" charset="0"/>
                                      <a:cs typeface="Times New Roman" panose="02020603050405020304" pitchFamily="18" charset="0"/>
                                    </a:rPr>
                                    <m:t>2</m:t>
                                  </m:r>
                                </m:sub>
                              </m:sSub>
                              <m:sSub>
                                <m:sSubPr>
                                  <m:ctrlPr>
                                    <a:rPr lang="pt-BR" altLang="pt-BR" b="0" i="1" dirty="0" smtClean="0">
                                      <a:solidFill>
                                        <a:schemeClr val="tx1">
                                          <a:lumMod val="85000"/>
                                          <a:lumOff val="15000"/>
                                        </a:schemeClr>
                                      </a:solidFill>
                                      <a:latin typeface="Cambria Math" panose="02040503050406030204" pitchFamily="18" charset="0"/>
                                      <a:cs typeface="Times New Roman" panose="02020603050405020304" pitchFamily="18" charset="0"/>
                                    </a:rPr>
                                  </m:ctrlPr>
                                </m:sSubPr>
                                <m:e>
                                  <m:r>
                                    <m:rPr>
                                      <m:sty m:val="p"/>
                                    </m:rPr>
                                    <a:rPr lang="pt-BR" altLang="pt-BR" b="0" i="0" dirty="0" smtClean="0">
                                      <a:solidFill>
                                        <a:schemeClr val="tx1">
                                          <a:lumMod val="85000"/>
                                          <a:lumOff val="15000"/>
                                        </a:schemeClr>
                                      </a:solidFill>
                                      <a:latin typeface="Cambria Math" panose="02040503050406030204" pitchFamily="18" charset="0"/>
                                      <a:cs typeface="Times New Roman" panose="02020603050405020304" pitchFamily="18" charset="0"/>
                                    </a:rPr>
                                    <m:t>X</m:t>
                                  </m:r>
                                </m:e>
                                <m:sub>
                                  <m:r>
                                    <a:rPr lang="pt-BR" altLang="pt-BR" b="0" i="0" dirty="0" smtClean="0">
                                      <a:solidFill>
                                        <a:schemeClr val="tx1">
                                          <a:lumMod val="85000"/>
                                          <a:lumOff val="15000"/>
                                        </a:schemeClr>
                                      </a:solidFill>
                                      <a:latin typeface="Cambria Math" panose="02040503050406030204" pitchFamily="18" charset="0"/>
                                      <a:cs typeface="Times New Roman" panose="02020603050405020304" pitchFamily="18" charset="0"/>
                                    </a:rPr>
                                    <m:t>2</m:t>
                                  </m:r>
                                </m:sub>
                              </m:sSub>
                              <m:r>
                                <a:rPr lang="pt-BR" altLang="pt-BR" b="0" i="0" dirty="0" smtClean="0">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pt-BR" altLang="pt-BR" b="0" i="1" dirty="0" smtClean="0">
                                      <a:solidFill>
                                        <a:schemeClr val="tx1">
                                          <a:lumMod val="85000"/>
                                          <a:lumOff val="15000"/>
                                        </a:schemeClr>
                                      </a:solidFill>
                                      <a:latin typeface="Cambria Math" panose="02040503050406030204" pitchFamily="18" charset="0"/>
                                      <a:cs typeface="Times New Roman" panose="02020603050405020304" pitchFamily="18" charset="0"/>
                                    </a:rPr>
                                  </m:ctrlPr>
                                </m:sSubPr>
                                <m:e>
                                  <m:r>
                                    <m:rPr>
                                      <m:sty m:val="p"/>
                                    </m:rPr>
                                    <a:rPr lang="pt-BR" altLang="pt-BR" b="0" i="0" dirty="0" smtClean="0">
                                      <a:solidFill>
                                        <a:schemeClr val="tx1">
                                          <a:lumMod val="85000"/>
                                          <a:lumOff val="15000"/>
                                        </a:schemeClr>
                                      </a:solidFill>
                                      <a:latin typeface="Cambria Math" panose="02040503050406030204" pitchFamily="18" charset="0"/>
                                      <a:cs typeface="Times New Roman" panose="02020603050405020304" pitchFamily="18" charset="0"/>
                                    </a:rPr>
                                    <m:t>β</m:t>
                                  </m:r>
                                </m:e>
                                <m:sub>
                                  <m:r>
                                    <m:rPr>
                                      <m:sty m:val="p"/>
                                    </m:rPr>
                                    <a:rPr lang="pt-BR" altLang="pt-BR" b="0" i="0" dirty="0" smtClean="0">
                                      <a:solidFill>
                                        <a:schemeClr val="tx1">
                                          <a:lumMod val="85000"/>
                                          <a:lumOff val="15000"/>
                                        </a:schemeClr>
                                      </a:solidFill>
                                      <a:latin typeface="Cambria Math" panose="02040503050406030204" pitchFamily="18" charset="0"/>
                                      <a:cs typeface="Times New Roman" panose="02020603050405020304" pitchFamily="18" charset="0"/>
                                    </a:rPr>
                                    <m:t>n</m:t>
                                  </m:r>
                                </m:sub>
                              </m:sSub>
                              <m:sSub>
                                <m:sSubPr>
                                  <m:ctrlPr>
                                    <a:rPr lang="pt-BR" altLang="pt-BR" b="0" i="1" dirty="0" smtClean="0">
                                      <a:solidFill>
                                        <a:schemeClr val="tx1">
                                          <a:lumMod val="85000"/>
                                          <a:lumOff val="15000"/>
                                        </a:schemeClr>
                                      </a:solidFill>
                                      <a:latin typeface="Cambria Math" panose="02040503050406030204" pitchFamily="18" charset="0"/>
                                      <a:cs typeface="Times New Roman" panose="02020603050405020304" pitchFamily="18" charset="0"/>
                                    </a:rPr>
                                  </m:ctrlPr>
                                </m:sSubPr>
                                <m:e>
                                  <m:r>
                                    <m:rPr>
                                      <m:sty m:val="p"/>
                                    </m:rPr>
                                    <a:rPr lang="pt-BR" altLang="pt-BR" b="0" i="0" dirty="0" smtClean="0">
                                      <a:solidFill>
                                        <a:schemeClr val="tx1">
                                          <a:lumMod val="85000"/>
                                          <a:lumOff val="15000"/>
                                        </a:schemeClr>
                                      </a:solidFill>
                                      <a:latin typeface="Cambria Math" panose="02040503050406030204" pitchFamily="18" charset="0"/>
                                      <a:cs typeface="Times New Roman" panose="02020603050405020304" pitchFamily="18" charset="0"/>
                                    </a:rPr>
                                    <m:t>X</m:t>
                                  </m:r>
                                </m:e>
                                <m:sub>
                                  <m:r>
                                    <m:rPr>
                                      <m:sty m:val="p"/>
                                    </m:rPr>
                                    <a:rPr lang="pt-BR" altLang="pt-BR" b="0" i="0" dirty="0" smtClean="0">
                                      <a:solidFill>
                                        <a:schemeClr val="tx1">
                                          <a:lumMod val="85000"/>
                                          <a:lumOff val="15000"/>
                                        </a:schemeClr>
                                      </a:solidFill>
                                      <a:latin typeface="Cambria Math" panose="02040503050406030204" pitchFamily="18" charset="0"/>
                                      <a:cs typeface="Times New Roman" panose="02020603050405020304" pitchFamily="18" charset="0"/>
                                    </a:rPr>
                                    <m:t>n</m:t>
                                  </m:r>
                                </m:sub>
                              </m:sSub>
                              <m:r>
                                <a:rPr lang="pt-BR" altLang="pt-BR" b="0" i="0" dirty="0" smtClean="0">
                                  <a:solidFill>
                                    <a:schemeClr val="tx1">
                                      <a:lumMod val="85000"/>
                                      <a:lumOff val="15000"/>
                                    </a:schemeClr>
                                  </a:solidFill>
                                  <a:latin typeface="Cambria Math" panose="02040503050406030204" pitchFamily="18" charset="0"/>
                                  <a:cs typeface="Times New Roman" panose="02020603050405020304" pitchFamily="18" charset="0"/>
                                </a:rPr>
                                <m:t>)</m:t>
                              </m:r>
                            </m:sup>
                          </m:sSup>
                        </m:num>
                        <m:den>
                          <m:r>
                            <a:rPr lang="pt-BR" altLang="pt-BR" b="0" i="0" dirty="0" smtClean="0">
                              <a:solidFill>
                                <a:schemeClr val="tx1">
                                  <a:lumMod val="85000"/>
                                  <a:lumOff val="15000"/>
                                </a:schemeClr>
                              </a:solidFill>
                              <a:latin typeface="Cambria Math" panose="02040503050406030204" pitchFamily="18" charset="0"/>
                              <a:cs typeface="Times New Roman" panose="02020603050405020304" pitchFamily="18" charset="0"/>
                            </a:rPr>
                            <m:t>1+</m:t>
                          </m:r>
                          <m:sSup>
                            <m:sSupPr>
                              <m:ctrlPr>
                                <a:rPr lang="pt-BR" altLang="pt-BR" i="1" dirty="0">
                                  <a:solidFill>
                                    <a:schemeClr val="tx1">
                                      <a:lumMod val="85000"/>
                                      <a:lumOff val="15000"/>
                                    </a:schemeClr>
                                  </a:solidFill>
                                  <a:latin typeface="Cambria Math" panose="02040503050406030204" pitchFamily="18" charset="0"/>
                                  <a:cs typeface="Times New Roman" panose="02020603050405020304" pitchFamily="18" charset="0"/>
                                </a:rPr>
                              </m:ctrlPr>
                            </m:sSupPr>
                            <m:e>
                              <m:r>
                                <m:rPr>
                                  <m:sty m:val="p"/>
                                </m:rPr>
                                <a:rPr lang="pt-BR" altLang="pt-BR" i="0" dirty="0">
                                  <a:solidFill>
                                    <a:schemeClr val="tx1">
                                      <a:lumMod val="85000"/>
                                      <a:lumOff val="15000"/>
                                    </a:schemeClr>
                                  </a:solidFill>
                                  <a:latin typeface="Cambria Math" panose="02040503050406030204" pitchFamily="18" charset="0"/>
                                  <a:cs typeface="Times New Roman" panose="02020603050405020304" pitchFamily="18" charset="0"/>
                                </a:rPr>
                                <m:t>e</m:t>
                              </m:r>
                            </m:e>
                            <m:sup>
                              <m:r>
                                <a:rPr lang="pt-BR" altLang="pt-BR" i="0" dirty="0">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pt-BR" altLang="pt-BR" i="1" dirty="0">
                                      <a:solidFill>
                                        <a:schemeClr val="tx1">
                                          <a:lumMod val="85000"/>
                                          <a:lumOff val="15000"/>
                                        </a:schemeClr>
                                      </a:solidFill>
                                      <a:latin typeface="Cambria Math" panose="02040503050406030204" pitchFamily="18" charset="0"/>
                                      <a:cs typeface="Times New Roman" panose="02020603050405020304" pitchFamily="18" charset="0"/>
                                    </a:rPr>
                                  </m:ctrlPr>
                                </m:sSubPr>
                                <m:e>
                                  <m:r>
                                    <m:rPr>
                                      <m:sty m:val="p"/>
                                    </m:rPr>
                                    <a:rPr lang="pt-BR" altLang="pt-BR" i="0" dirty="0">
                                      <a:solidFill>
                                        <a:schemeClr val="tx1">
                                          <a:lumMod val="85000"/>
                                          <a:lumOff val="15000"/>
                                        </a:schemeClr>
                                      </a:solidFill>
                                      <a:latin typeface="Cambria Math" panose="02040503050406030204" pitchFamily="18" charset="0"/>
                                      <a:cs typeface="Times New Roman" panose="02020603050405020304" pitchFamily="18" charset="0"/>
                                    </a:rPr>
                                    <m:t>β</m:t>
                                  </m:r>
                                </m:e>
                                <m:sub>
                                  <m:r>
                                    <a:rPr lang="pt-BR" altLang="pt-BR" i="0" dirty="0">
                                      <a:solidFill>
                                        <a:schemeClr val="tx1">
                                          <a:lumMod val="85000"/>
                                          <a:lumOff val="15000"/>
                                        </a:schemeClr>
                                      </a:solidFill>
                                      <a:latin typeface="Cambria Math" panose="02040503050406030204" pitchFamily="18" charset="0"/>
                                      <a:cs typeface="Times New Roman" panose="02020603050405020304" pitchFamily="18" charset="0"/>
                                    </a:rPr>
                                    <m:t>0</m:t>
                                  </m:r>
                                </m:sub>
                              </m:sSub>
                              <m:r>
                                <a:rPr lang="pt-BR" altLang="pt-BR" i="0" dirty="0">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pt-BR" altLang="pt-BR" i="1" dirty="0">
                                      <a:solidFill>
                                        <a:schemeClr val="tx1">
                                          <a:lumMod val="85000"/>
                                          <a:lumOff val="15000"/>
                                        </a:schemeClr>
                                      </a:solidFill>
                                      <a:latin typeface="Cambria Math" panose="02040503050406030204" pitchFamily="18" charset="0"/>
                                      <a:cs typeface="Times New Roman" panose="02020603050405020304" pitchFamily="18" charset="0"/>
                                    </a:rPr>
                                  </m:ctrlPr>
                                </m:sSubPr>
                                <m:e>
                                  <m:r>
                                    <m:rPr>
                                      <m:sty m:val="p"/>
                                    </m:rPr>
                                    <a:rPr lang="pt-BR" altLang="pt-BR" i="0" dirty="0">
                                      <a:solidFill>
                                        <a:schemeClr val="tx1">
                                          <a:lumMod val="85000"/>
                                          <a:lumOff val="15000"/>
                                        </a:schemeClr>
                                      </a:solidFill>
                                      <a:latin typeface="Cambria Math" panose="02040503050406030204" pitchFamily="18" charset="0"/>
                                      <a:cs typeface="Times New Roman" panose="02020603050405020304" pitchFamily="18" charset="0"/>
                                    </a:rPr>
                                    <m:t>β</m:t>
                                  </m:r>
                                </m:e>
                                <m:sub>
                                  <m:r>
                                    <a:rPr lang="pt-BR" altLang="pt-BR" i="0" dirty="0">
                                      <a:solidFill>
                                        <a:schemeClr val="tx1">
                                          <a:lumMod val="85000"/>
                                          <a:lumOff val="15000"/>
                                        </a:schemeClr>
                                      </a:solidFill>
                                      <a:latin typeface="Cambria Math" panose="02040503050406030204" pitchFamily="18" charset="0"/>
                                      <a:cs typeface="Times New Roman" panose="02020603050405020304" pitchFamily="18" charset="0"/>
                                    </a:rPr>
                                    <m:t>1</m:t>
                                  </m:r>
                                </m:sub>
                              </m:sSub>
                              <m:sSub>
                                <m:sSubPr>
                                  <m:ctrlPr>
                                    <a:rPr lang="pt-BR" altLang="pt-BR" i="1" dirty="0">
                                      <a:solidFill>
                                        <a:schemeClr val="tx1">
                                          <a:lumMod val="85000"/>
                                          <a:lumOff val="15000"/>
                                        </a:schemeClr>
                                      </a:solidFill>
                                      <a:latin typeface="Cambria Math" panose="02040503050406030204" pitchFamily="18" charset="0"/>
                                      <a:cs typeface="Times New Roman" panose="02020603050405020304" pitchFamily="18" charset="0"/>
                                    </a:rPr>
                                  </m:ctrlPr>
                                </m:sSubPr>
                                <m:e>
                                  <m:r>
                                    <m:rPr>
                                      <m:sty m:val="p"/>
                                    </m:rPr>
                                    <a:rPr lang="pt-BR" altLang="pt-BR" i="0" dirty="0">
                                      <a:solidFill>
                                        <a:schemeClr val="tx1">
                                          <a:lumMod val="85000"/>
                                          <a:lumOff val="15000"/>
                                        </a:schemeClr>
                                      </a:solidFill>
                                      <a:latin typeface="Cambria Math" panose="02040503050406030204" pitchFamily="18" charset="0"/>
                                      <a:cs typeface="Times New Roman" panose="02020603050405020304" pitchFamily="18" charset="0"/>
                                    </a:rPr>
                                    <m:t>X</m:t>
                                  </m:r>
                                </m:e>
                                <m:sub>
                                  <m:r>
                                    <a:rPr lang="pt-BR" altLang="pt-BR" i="0" dirty="0">
                                      <a:solidFill>
                                        <a:schemeClr val="tx1">
                                          <a:lumMod val="85000"/>
                                          <a:lumOff val="15000"/>
                                        </a:schemeClr>
                                      </a:solidFill>
                                      <a:latin typeface="Cambria Math" panose="02040503050406030204" pitchFamily="18" charset="0"/>
                                      <a:cs typeface="Times New Roman" panose="02020603050405020304" pitchFamily="18" charset="0"/>
                                    </a:rPr>
                                    <m:t>1</m:t>
                                  </m:r>
                                </m:sub>
                              </m:sSub>
                              <m:r>
                                <a:rPr lang="pt-BR" altLang="pt-BR" i="0" dirty="0">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pt-BR" altLang="pt-BR" i="1" dirty="0">
                                      <a:solidFill>
                                        <a:schemeClr val="tx1">
                                          <a:lumMod val="85000"/>
                                          <a:lumOff val="15000"/>
                                        </a:schemeClr>
                                      </a:solidFill>
                                      <a:latin typeface="Cambria Math" panose="02040503050406030204" pitchFamily="18" charset="0"/>
                                      <a:cs typeface="Times New Roman" panose="02020603050405020304" pitchFamily="18" charset="0"/>
                                    </a:rPr>
                                  </m:ctrlPr>
                                </m:sSubPr>
                                <m:e>
                                  <m:r>
                                    <m:rPr>
                                      <m:sty m:val="p"/>
                                    </m:rPr>
                                    <a:rPr lang="pt-BR" altLang="pt-BR" i="0" dirty="0">
                                      <a:solidFill>
                                        <a:schemeClr val="tx1">
                                          <a:lumMod val="85000"/>
                                          <a:lumOff val="15000"/>
                                        </a:schemeClr>
                                      </a:solidFill>
                                      <a:latin typeface="Cambria Math" panose="02040503050406030204" pitchFamily="18" charset="0"/>
                                      <a:cs typeface="Times New Roman" panose="02020603050405020304" pitchFamily="18" charset="0"/>
                                    </a:rPr>
                                    <m:t>β</m:t>
                                  </m:r>
                                </m:e>
                                <m:sub>
                                  <m:r>
                                    <a:rPr lang="pt-BR" altLang="pt-BR" i="0" dirty="0">
                                      <a:solidFill>
                                        <a:schemeClr val="tx1">
                                          <a:lumMod val="85000"/>
                                          <a:lumOff val="15000"/>
                                        </a:schemeClr>
                                      </a:solidFill>
                                      <a:latin typeface="Cambria Math" panose="02040503050406030204" pitchFamily="18" charset="0"/>
                                      <a:cs typeface="Times New Roman" panose="02020603050405020304" pitchFamily="18" charset="0"/>
                                    </a:rPr>
                                    <m:t>2</m:t>
                                  </m:r>
                                </m:sub>
                              </m:sSub>
                              <m:sSub>
                                <m:sSubPr>
                                  <m:ctrlPr>
                                    <a:rPr lang="pt-BR" altLang="pt-BR" i="1" dirty="0">
                                      <a:solidFill>
                                        <a:schemeClr val="tx1">
                                          <a:lumMod val="85000"/>
                                          <a:lumOff val="15000"/>
                                        </a:schemeClr>
                                      </a:solidFill>
                                      <a:latin typeface="Cambria Math" panose="02040503050406030204" pitchFamily="18" charset="0"/>
                                      <a:cs typeface="Times New Roman" panose="02020603050405020304" pitchFamily="18" charset="0"/>
                                    </a:rPr>
                                  </m:ctrlPr>
                                </m:sSubPr>
                                <m:e>
                                  <m:r>
                                    <m:rPr>
                                      <m:sty m:val="p"/>
                                    </m:rPr>
                                    <a:rPr lang="pt-BR" altLang="pt-BR" i="0" dirty="0">
                                      <a:solidFill>
                                        <a:schemeClr val="tx1">
                                          <a:lumMod val="85000"/>
                                          <a:lumOff val="15000"/>
                                        </a:schemeClr>
                                      </a:solidFill>
                                      <a:latin typeface="Cambria Math" panose="02040503050406030204" pitchFamily="18" charset="0"/>
                                      <a:cs typeface="Times New Roman" panose="02020603050405020304" pitchFamily="18" charset="0"/>
                                    </a:rPr>
                                    <m:t>X</m:t>
                                  </m:r>
                                </m:e>
                                <m:sub>
                                  <m:r>
                                    <a:rPr lang="pt-BR" altLang="pt-BR" i="0" dirty="0">
                                      <a:solidFill>
                                        <a:schemeClr val="tx1">
                                          <a:lumMod val="85000"/>
                                          <a:lumOff val="15000"/>
                                        </a:schemeClr>
                                      </a:solidFill>
                                      <a:latin typeface="Cambria Math" panose="02040503050406030204" pitchFamily="18" charset="0"/>
                                      <a:cs typeface="Times New Roman" panose="02020603050405020304" pitchFamily="18" charset="0"/>
                                    </a:rPr>
                                    <m:t>2</m:t>
                                  </m:r>
                                </m:sub>
                              </m:sSub>
                              <m:r>
                                <a:rPr lang="pt-BR" altLang="pt-BR" i="0" dirty="0">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pt-BR" altLang="pt-BR" i="1" dirty="0">
                                      <a:solidFill>
                                        <a:schemeClr val="tx1">
                                          <a:lumMod val="85000"/>
                                          <a:lumOff val="15000"/>
                                        </a:schemeClr>
                                      </a:solidFill>
                                      <a:latin typeface="Cambria Math" panose="02040503050406030204" pitchFamily="18" charset="0"/>
                                      <a:cs typeface="Times New Roman" panose="02020603050405020304" pitchFamily="18" charset="0"/>
                                    </a:rPr>
                                  </m:ctrlPr>
                                </m:sSubPr>
                                <m:e>
                                  <m:r>
                                    <m:rPr>
                                      <m:sty m:val="p"/>
                                    </m:rPr>
                                    <a:rPr lang="pt-BR" altLang="pt-BR" i="0" dirty="0">
                                      <a:solidFill>
                                        <a:schemeClr val="tx1">
                                          <a:lumMod val="85000"/>
                                          <a:lumOff val="15000"/>
                                        </a:schemeClr>
                                      </a:solidFill>
                                      <a:latin typeface="Cambria Math" panose="02040503050406030204" pitchFamily="18" charset="0"/>
                                      <a:cs typeface="Times New Roman" panose="02020603050405020304" pitchFamily="18" charset="0"/>
                                    </a:rPr>
                                    <m:t>β</m:t>
                                  </m:r>
                                </m:e>
                                <m:sub>
                                  <m:r>
                                    <m:rPr>
                                      <m:sty m:val="p"/>
                                    </m:rPr>
                                    <a:rPr lang="pt-BR" altLang="pt-BR" i="0" dirty="0">
                                      <a:solidFill>
                                        <a:schemeClr val="tx1">
                                          <a:lumMod val="85000"/>
                                          <a:lumOff val="15000"/>
                                        </a:schemeClr>
                                      </a:solidFill>
                                      <a:latin typeface="Cambria Math" panose="02040503050406030204" pitchFamily="18" charset="0"/>
                                      <a:cs typeface="Times New Roman" panose="02020603050405020304" pitchFamily="18" charset="0"/>
                                    </a:rPr>
                                    <m:t>n</m:t>
                                  </m:r>
                                </m:sub>
                              </m:sSub>
                              <m:sSub>
                                <m:sSubPr>
                                  <m:ctrlPr>
                                    <a:rPr lang="pt-BR" altLang="pt-BR" i="1" dirty="0">
                                      <a:solidFill>
                                        <a:schemeClr val="tx1">
                                          <a:lumMod val="85000"/>
                                          <a:lumOff val="15000"/>
                                        </a:schemeClr>
                                      </a:solidFill>
                                      <a:latin typeface="Cambria Math" panose="02040503050406030204" pitchFamily="18" charset="0"/>
                                      <a:cs typeface="Times New Roman" panose="02020603050405020304" pitchFamily="18" charset="0"/>
                                    </a:rPr>
                                  </m:ctrlPr>
                                </m:sSubPr>
                                <m:e>
                                  <m:r>
                                    <m:rPr>
                                      <m:sty m:val="p"/>
                                    </m:rPr>
                                    <a:rPr lang="pt-BR" altLang="pt-BR" i="0" dirty="0">
                                      <a:solidFill>
                                        <a:schemeClr val="tx1">
                                          <a:lumMod val="85000"/>
                                          <a:lumOff val="15000"/>
                                        </a:schemeClr>
                                      </a:solidFill>
                                      <a:latin typeface="Cambria Math" panose="02040503050406030204" pitchFamily="18" charset="0"/>
                                      <a:cs typeface="Times New Roman" panose="02020603050405020304" pitchFamily="18" charset="0"/>
                                    </a:rPr>
                                    <m:t>X</m:t>
                                  </m:r>
                                </m:e>
                                <m:sub>
                                  <m:r>
                                    <m:rPr>
                                      <m:sty m:val="p"/>
                                    </m:rPr>
                                    <a:rPr lang="pt-BR" altLang="pt-BR" i="0" dirty="0">
                                      <a:solidFill>
                                        <a:schemeClr val="tx1">
                                          <a:lumMod val="85000"/>
                                          <a:lumOff val="15000"/>
                                        </a:schemeClr>
                                      </a:solidFill>
                                      <a:latin typeface="Cambria Math" panose="02040503050406030204" pitchFamily="18" charset="0"/>
                                      <a:cs typeface="Times New Roman" panose="02020603050405020304" pitchFamily="18" charset="0"/>
                                    </a:rPr>
                                    <m:t>n</m:t>
                                  </m:r>
                                </m:sub>
                              </m:sSub>
                              <m:r>
                                <a:rPr lang="pt-BR" altLang="pt-BR" i="0" dirty="0">
                                  <a:solidFill>
                                    <a:schemeClr val="tx1">
                                      <a:lumMod val="85000"/>
                                      <a:lumOff val="15000"/>
                                    </a:schemeClr>
                                  </a:solidFill>
                                  <a:latin typeface="Cambria Math" panose="02040503050406030204" pitchFamily="18" charset="0"/>
                                  <a:cs typeface="Times New Roman" panose="02020603050405020304" pitchFamily="18" charset="0"/>
                                </a:rPr>
                                <m:t>)</m:t>
                              </m:r>
                            </m:sup>
                          </m:sSup>
                        </m:den>
                      </m:f>
                    </m:oMath>
                  </m:oMathPara>
                </a14:m>
                <a:endParaRPr lang="pt-BR" dirty="0">
                  <a:solidFill>
                    <a:schemeClr val="tx1">
                      <a:lumMod val="85000"/>
                      <a:lumOff val="15000"/>
                    </a:schemeClr>
                  </a:solidFill>
                  <a:latin typeface="Times New Roman" panose="02020603050405020304" pitchFamily="18" charset="0"/>
                  <a:cs typeface="Times New Roman" panose="02020603050405020304" pitchFamily="18" charset="0"/>
                </a:endParaRPr>
              </a:p>
            </p:txBody>
          </p:sp>
        </mc:Choice>
        <mc:Fallback xmlns="">
          <p:sp>
            <p:nvSpPr>
              <p:cNvPr id="18" name="Retângulo 17">
                <a:extLst>
                  <a:ext uri="{FF2B5EF4-FFF2-40B4-BE49-F238E27FC236}">
                    <a16:creationId xmlns:a16="http://schemas.microsoft.com/office/drawing/2014/main" id="{959B9ED8-AF21-4343-8D4C-B193DF8CB816}"/>
                  </a:ext>
                </a:extLst>
              </p:cNvPr>
              <p:cNvSpPr>
                <a:spLocks noRot="1" noChangeAspect="1" noMove="1" noResize="1" noEditPoints="1" noAdjustHandles="1" noChangeArrowheads="1" noChangeShapeType="1" noTextEdit="1"/>
              </p:cNvSpPr>
              <p:nvPr/>
            </p:nvSpPr>
            <p:spPr>
              <a:xfrm>
                <a:off x="6592404" y="910510"/>
                <a:ext cx="3489738" cy="672685"/>
              </a:xfrm>
              <a:prstGeom prst="rect">
                <a:avLst/>
              </a:prstGeom>
              <a:blipFill>
                <a:blip r:embed="rId4"/>
                <a:stretch>
                  <a:fillRect/>
                </a:stretch>
              </a:blipFill>
            </p:spPr>
            <p:txBody>
              <a:bodyPr/>
              <a:lstStyle/>
              <a:p>
                <a:r>
                  <a:rPr lang="pt-BR">
                    <a:noFill/>
                  </a:rPr>
                  <a:t> </a:t>
                </a:r>
              </a:p>
            </p:txBody>
          </p:sp>
        </mc:Fallback>
      </mc:AlternateContent>
      <p:sp>
        <p:nvSpPr>
          <p:cNvPr id="12" name="Retângulo 11">
            <a:extLst>
              <a:ext uri="{FF2B5EF4-FFF2-40B4-BE49-F238E27FC236}">
                <a16:creationId xmlns:a16="http://schemas.microsoft.com/office/drawing/2014/main" id="{5C8611D0-0BB9-4A45-A912-5DA0E0A1BD59}"/>
              </a:ext>
            </a:extLst>
          </p:cNvPr>
          <p:cNvSpPr/>
          <p:nvPr/>
        </p:nvSpPr>
        <p:spPr>
          <a:xfrm>
            <a:off x="153438" y="4147527"/>
            <a:ext cx="6003429" cy="369332"/>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Tabela 1: Pesos Regressão </a:t>
            </a:r>
            <a:r>
              <a:rPr lang="pt-BR" sz="900" b="1" dirty="0">
                <a:solidFill>
                  <a:srgbClr val="434343"/>
                </a:solidFill>
                <a:latin typeface="Open Sans" panose="020B0604020202020204" charset="0"/>
                <a:ea typeface="Open Sans" panose="020B0604020202020204" charset="0"/>
                <a:cs typeface="Open Sans" panose="020B0604020202020204" charset="0"/>
              </a:rPr>
              <a:t>Logística (parte 3)</a:t>
            </a:r>
            <a:endParaRPr lang="pt-BR" sz="900" dirty="0">
              <a:solidFill>
                <a:srgbClr val="434343"/>
              </a:solidFill>
              <a:latin typeface="Open Sans" panose="020B0604020202020204" charset="0"/>
              <a:ea typeface="Open Sans" panose="020B0604020202020204" charset="0"/>
              <a:cs typeface="Open Sans" panose="020B060402020202020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9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Tabela que traz os pesos e as variáveis consideradas pelo modelo de regressão logística</a:t>
            </a:r>
          </a:p>
        </p:txBody>
      </p:sp>
    </p:spTree>
    <p:extLst>
      <p:ext uri="{BB962C8B-B14F-4D97-AF65-F5344CB8AC3E}">
        <p14:creationId xmlns:p14="http://schemas.microsoft.com/office/powerpoint/2010/main" val="35434287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sp>
        <p:nvSpPr>
          <p:cNvPr id="10" name="Title Placeholder 1">
            <a:extLst>
              <a:ext uri="{FF2B5EF4-FFF2-40B4-BE49-F238E27FC236}">
                <a16:creationId xmlns:a16="http://schemas.microsoft.com/office/drawing/2014/main" id="{D01F0A18-9385-466E-BA40-5D539B381D52}"/>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5.iii </a:t>
            </a:r>
            <a:r>
              <a:rPr lang="en-US" dirty="0" err="1">
                <a:solidFill>
                  <a:srgbClr val="434343"/>
                </a:solidFill>
                <a:latin typeface="Open Sans" panose="020B0604020202020204" charset="0"/>
                <a:ea typeface="Open Sans" panose="020B0604020202020204" charset="0"/>
                <a:cs typeface="Open Sans" panose="020B0604020202020204" charset="0"/>
              </a:rPr>
              <a:t>Desempenho</a:t>
            </a:r>
            <a:r>
              <a:rPr lang="en-US" dirty="0">
                <a:solidFill>
                  <a:srgbClr val="434343"/>
                </a:solidFill>
                <a:latin typeface="Open Sans" panose="020B0604020202020204" charset="0"/>
                <a:ea typeface="Open Sans" panose="020B0604020202020204" charset="0"/>
                <a:cs typeface="Open Sans" panose="020B0604020202020204" charset="0"/>
              </a:rPr>
              <a:t> dos </a:t>
            </a:r>
            <a:r>
              <a:rPr lang="en-US" dirty="0" err="1">
                <a:solidFill>
                  <a:srgbClr val="434343"/>
                </a:solidFill>
                <a:latin typeface="Open Sans" panose="020B0604020202020204" charset="0"/>
                <a:ea typeface="Open Sans" panose="020B0604020202020204" charset="0"/>
                <a:cs typeface="Open Sans" panose="020B0604020202020204" charset="0"/>
              </a:rPr>
              <a:t>modelos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MODELAGEM COM ESTATÍSTICA TRADICIONAL | </a:t>
            </a:r>
            <a:r>
              <a:rPr lang="en-US" sz="1100" dirty="0">
                <a:solidFill>
                  <a:srgbClr val="434343"/>
                </a:solidFill>
                <a:latin typeface="Open Sans" panose="020B0604020202020204" charset="0"/>
                <a:ea typeface="Open Sans" panose="020B0604020202020204" charset="0"/>
                <a:cs typeface="Open Sans" panose="020B0604020202020204" charset="0"/>
              </a:rPr>
              <a:t>Base de teste</a:t>
            </a:r>
          </a:p>
        </p:txBody>
      </p:sp>
      <p:sp>
        <p:nvSpPr>
          <p:cNvPr id="11" name="Retângulo 10">
            <a:extLst>
              <a:ext uri="{FF2B5EF4-FFF2-40B4-BE49-F238E27FC236}">
                <a16:creationId xmlns:a16="http://schemas.microsoft.com/office/drawing/2014/main" id="{AE456669-CA43-4D09-90E9-85A8865CE744}"/>
              </a:ext>
            </a:extLst>
          </p:cNvPr>
          <p:cNvSpPr/>
          <p:nvPr/>
        </p:nvSpPr>
        <p:spPr>
          <a:xfrm>
            <a:off x="-1" y="1249102"/>
            <a:ext cx="12192001" cy="284726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12" name="Rectangle 29">
            <a:extLst>
              <a:ext uri="{FF2B5EF4-FFF2-40B4-BE49-F238E27FC236}">
                <a16:creationId xmlns:a16="http://schemas.microsoft.com/office/drawing/2014/main" id="{E7B4FBFC-8624-418F-B800-6F6867DCDA25}"/>
              </a:ext>
            </a:extLst>
          </p:cNvPr>
          <p:cNvSpPr>
            <a:spLocks noChangeArrowheads="1"/>
          </p:cNvSpPr>
          <p:nvPr/>
        </p:nvSpPr>
        <p:spPr bwMode="auto">
          <a:xfrm>
            <a:off x="4902637" y="1803552"/>
            <a:ext cx="7091664" cy="1738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900" b="1">
                <a:solidFill>
                  <a:schemeClr val="tx1"/>
                </a:solidFill>
                <a:latin typeface="Arial" panose="020B0604020202020204" pitchFamily="34" charset="0"/>
                <a:cs typeface="Arial" panose="020B0604020202020204" pitchFamily="34" charset="0"/>
              </a:defRPr>
            </a:lvl1pPr>
            <a:lvl2pPr marL="742950" indent="-285750">
              <a:defRPr sz="900" b="1">
                <a:solidFill>
                  <a:schemeClr val="tx1"/>
                </a:solidFill>
                <a:latin typeface="Arial" panose="020B0604020202020204" pitchFamily="34" charset="0"/>
                <a:cs typeface="Arial" panose="020B0604020202020204" pitchFamily="34" charset="0"/>
              </a:defRPr>
            </a:lvl2pPr>
            <a:lvl3pPr marL="1143000" indent="-228600">
              <a:defRPr sz="900" b="1">
                <a:solidFill>
                  <a:schemeClr val="tx1"/>
                </a:solidFill>
                <a:latin typeface="Arial" panose="020B0604020202020204" pitchFamily="34" charset="0"/>
                <a:cs typeface="Arial" panose="020B0604020202020204" pitchFamily="34" charset="0"/>
              </a:defRPr>
            </a:lvl3pPr>
            <a:lvl4pPr marL="1600200" indent="-228600">
              <a:defRPr sz="900" b="1">
                <a:solidFill>
                  <a:schemeClr val="tx1"/>
                </a:solidFill>
                <a:latin typeface="Arial" panose="020B0604020202020204" pitchFamily="34" charset="0"/>
                <a:cs typeface="Arial" panose="020B0604020202020204" pitchFamily="34" charset="0"/>
              </a:defRPr>
            </a:lvl4pPr>
            <a:lvl5pPr marL="2057400" indent="-228600">
              <a:defRPr sz="900" b="1">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9pPr>
          </a:lstStyle>
          <a:p>
            <a:pPr marL="171450" indent="-171450" algn="just" eaLnBrk="0" hangingPunct="0">
              <a:lnSpc>
                <a:spcPct val="110000"/>
              </a:lnSpc>
              <a:buClr>
                <a:srgbClr val="434343"/>
              </a:buClr>
              <a:buFont typeface="Arial" panose="020B0604020202020204" pitchFamily="34" charset="0"/>
              <a:buChar char="•"/>
            </a:pPr>
            <a:r>
              <a:rPr lang="pt-BR" altLang="pt-BR" sz="1400" b="0" dirty="0">
                <a:solidFill>
                  <a:srgbClr val="434343"/>
                </a:solidFill>
                <a:latin typeface="Open sans" panose="020B0604020202020204"/>
              </a:rPr>
              <a:t>Observa-se que o modelo de árvore possui maior sensibilidade, que é de nosso interesse, apensar de possuir menor acurácia. Na saúde, geralmente, o falso positivo é melhor do que o falso negativo;</a:t>
            </a:r>
          </a:p>
          <a:p>
            <a:pPr marL="171450" indent="-171450" algn="just" eaLnBrk="0" hangingPunct="0">
              <a:lnSpc>
                <a:spcPct val="110000"/>
              </a:lnSpc>
              <a:buClr>
                <a:srgbClr val="434343"/>
              </a:buClr>
              <a:buFont typeface="Arial" panose="020B0604020202020204" pitchFamily="34" charset="0"/>
              <a:buChar char="•"/>
            </a:pPr>
            <a:r>
              <a:rPr lang="pt-BR" altLang="pt-BR" sz="1400" b="0" dirty="0">
                <a:solidFill>
                  <a:srgbClr val="434343"/>
                </a:solidFill>
                <a:latin typeface="Open sans" panose="020B0604020202020204"/>
              </a:rPr>
              <a:t>Os valores de desempenho dos dois modelos é próximo, o que é indicativo de que, para melhores desempenhos, necessita-se de mais dados;</a:t>
            </a:r>
          </a:p>
          <a:p>
            <a:pPr marL="171450" indent="-171450" algn="just" eaLnBrk="0" hangingPunct="0">
              <a:lnSpc>
                <a:spcPct val="110000"/>
              </a:lnSpc>
              <a:buClr>
                <a:srgbClr val="434343"/>
              </a:buClr>
              <a:buFont typeface="Arial" panose="020B0604020202020204" pitchFamily="34" charset="0"/>
              <a:buChar char="•"/>
            </a:pPr>
            <a:r>
              <a:rPr lang="pt-BR" altLang="pt-BR" sz="1400" b="0" dirty="0">
                <a:solidFill>
                  <a:srgbClr val="434343"/>
                </a:solidFill>
                <a:latin typeface="Open sans" panose="020B0604020202020204"/>
              </a:rPr>
              <a:t>Uma sensibilidade acima de 74% foi obtida em ambos os modelos, o que é um bom indicativo de que a modelagem está no caminho certo.</a:t>
            </a:r>
          </a:p>
        </p:txBody>
      </p:sp>
      <p:graphicFrame>
        <p:nvGraphicFramePr>
          <p:cNvPr id="7" name="Gráfico 6">
            <a:extLst>
              <a:ext uri="{FF2B5EF4-FFF2-40B4-BE49-F238E27FC236}">
                <a16:creationId xmlns:a16="http://schemas.microsoft.com/office/drawing/2014/main" id="{70CD3E76-2A8C-4777-91AC-777DFE5C059F}"/>
              </a:ext>
            </a:extLst>
          </p:cNvPr>
          <p:cNvGraphicFramePr/>
          <p:nvPr>
            <p:extLst>
              <p:ext uri="{D42A27DB-BD31-4B8C-83A1-F6EECF244321}">
                <p14:modId xmlns:p14="http://schemas.microsoft.com/office/powerpoint/2010/main" val="1483532651"/>
              </p:ext>
            </p:extLst>
          </p:nvPr>
        </p:nvGraphicFramePr>
        <p:xfrm>
          <a:off x="145780" y="1306556"/>
          <a:ext cx="4756857" cy="2709333"/>
        </p:xfrm>
        <a:graphic>
          <a:graphicData uri="http://schemas.openxmlformats.org/drawingml/2006/chart">
            <c:chart xmlns:c="http://schemas.openxmlformats.org/drawingml/2006/chart" xmlns:r="http://schemas.openxmlformats.org/officeDocument/2006/relationships" r:id="rId3"/>
          </a:graphicData>
        </a:graphic>
      </p:graphicFrame>
      <p:sp>
        <p:nvSpPr>
          <p:cNvPr id="16" name="Rectangle 29">
            <a:extLst>
              <a:ext uri="{FF2B5EF4-FFF2-40B4-BE49-F238E27FC236}">
                <a16:creationId xmlns:a16="http://schemas.microsoft.com/office/drawing/2014/main" id="{F62AB696-33FB-43E5-BF12-2348A58F773B}"/>
              </a:ext>
            </a:extLst>
          </p:cNvPr>
          <p:cNvSpPr>
            <a:spLocks noChangeArrowheads="1"/>
          </p:cNvSpPr>
          <p:nvPr/>
        </p:nvSpPr>
        <p:spPr bwMode="auto">
          <a:xfrm>
            <a:off x="145779" y="4230717"/>
            <a:ext cx="2628805" cy="316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900" b="1">
                <a:solidFill>
                  <a:schemeClr val="tx1"/>
                </a:solidFill>
                <a:latin typeface="Arial" panose="020B0604020202020204" pitchFamily="34" charset="0"/>
                <a:cs typeface="Arial" panose="020B0604020202020204" pitchFamily="34" charset="0"/>
              </a:defRPr>
            </a:lvl1pPr>
            <a:lvl2pPr marL="742950" indent="-285750">
              <a:defRPr sz="900" b="1">
                <a:solidFill>
                  <a:schemeClr val="tx1"/>
                </a:solidFill>
                <a:latin typeface="Arial" panose="020B0604020202020204" pitchFamily="34" charset="0"/>
                <a:cs typeface="Arial" panose="020B0604020202020204" pitchFamily="34" charset="0"/>
              </a:defRPr>
            </a:lvl2pPr>
            <a:lvl3pPr marL="1143000" indent="-228600">
              <a:defRPr sz="900" b="1">
                <a:solidFill>
                  <a:schemeClr val="tx1"/>
                </a:solidFill>
                <a:latin typeface="Arial" panose="020B0604020202020204" pitchFamily="34" charset="0"/>
                <a:cs typeface="Arial" panose="020B0604020202020204" pitchFamily="34" charset="0"/>
              </a:defRPr>
            </a:lvl3pPr>
            <a:lvl4pPr marL="1600200" indent="-228600">
              <a:defRPr sz="900" b="1">
                <a:solidFill>
                  <a:schemeClr val="tx1"/>
                </a:solidFill>
                <a:latin typeface="Arial" panose="020B0604020202020204" pitchFamily="34" charset="0"/>
                <a:cs typeface="Arial" panose="020B0604020202020204" pitchFamily="34" charset="0"/>
              </a:defRPr>
            </a:lvl4pPr>
            <a:lvl5pPr marL="2057400" indent="-228600">
              <a:defRPr sz="900" b="1">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9pPr>
          </a:lstStyle>
          <a:p>
            <a:pPr marL="0" indent="0" eaLnBrk="0" hangingPunct="0">
              <a:lnSpc>
                <a:spcPct val="110000"/>
              </a:lnSpc>
              <a:buClr>
                <a:srgbClr val="434343"/>
              </a:buClr>
            </a:pPr>
            <a:r>
              <a:rPr lang="pt-BR" altLang="pt-BR" sz="1400" b="0" dirty="0">
                <a:solidFill>
                  <a:srgbClr val="434343"/>
                </a:solidFill>
                <a:latin typeface="Open sans" panose="020B0604020202020204"/>
              </a:rPr>
              <a:t>Fórmulas das métricas</a:t>
            </a:r>
          </a:p>
        </p:txBody>
      </p:sp>
      <p:sp>
        <p:nvSpPr>
          <p:cNvPr id="4" name="CaixaDeTexto 3">
            <a:extLst>
              <a:ext uri="{FF2B5EF4-FFF2-40B4-BE49-F238E27FC236}">
                <a16:creationId xmlns:a16="http://schemas.microsoft.com/office/drawing/2014/main" id="{C106A6CD-C7C6-408B-83FE-0357A5238E80}"/>
              </a:ext>
            </a:extLst>
          </p:cNvPr>
          <p:cNvSpPr txBox="1"/>
          <p:nvPr/>
        </p:nvSpPr>
        <p:spPr>
          <a:xfrm>
            <a:off x="10498023" y="4338812"/>
            <a:ext cx="1391728" cy="784830"/>
          </a:xfrm>
          <a:prstGeom prst="rect">
            <a:avLst/>
          </a:prstGeom>
          <a:noFill/>
        </p:spPr>
        <p:txBody>
          <a:bodyPr wrap="none" rtlCol="0">
            <a:spAutoFit/>
          </a:bodyPr>
          <a:lstStyle/>
          <a:p>
            <a:r>
              <a:rPr lang="pt-BR" sz="900" dirty="0">
                <a:solidFill>
                  <a:schemeClr val="tx1">
                    <a:lumMod val="75000"/>
                    <a:lumOff val="25000"/>
                  </a:schemeClr>
                </a:solidFill>
              </a:rPr>
              <a:t>Legenda:</a:t>
            </a:r>
          </a:p>
          <a:p>
            <a:r>
              <a:rPr lang="pt-BR" sz="900" dirty="0">
                <a:solidFill>
                  <a:schemeClr val="tx1">
                    <a:lumMod val="75000"/>
                    <a:lumOff val="25000"/>
                  </a:schemeClr>
                </a:solidFill>
              </a:rPr>
              <a:t>VP = Verdadeiro positivo</a:t>
            </a:r>
          </a:p>
          <a:p>
            <a:r>
              <a:rPr lang="pt-BR" sz="900" dirty="0">
                <a:solidFill>
                  <a:schemeClr val="tx1">
                    <a:lumMod val="75000"/>
                    <a:lumOff val="25000"/>
                  </a:schemeClr>
                </a:solidFill>
              </a:rPr>
              <a:t>VN = Verdadeiro negativo</a:t>
            </a:r>
          </a:p>
          <a:p>
            <a:r>
              <a:rPr lang="pt-BR" sz="900" dirty="0">
                <a:solidFill>
                  <a:schemeClr val="tx1">
                    <a:lumMod val="75000"/>
                    <a:lumOff val="25000"/>
                  </a:schemeClr>
                </a:solidFill>
              </a:rPr>
              <a:t>FP = Falso positivo</a:t>
            </a:r>
          </a:p>
          <a:p>
            <a:r>
              <a:rPr lang="pt-BR" sz="900" dirty="0">
                <a:solidFill>
                  <a:schemeClr val="tx1">
                    <a:lumMod val="75000"/>
                    <a:lumOff val="25000"/>
                  </a:schemeClr>
                </a:solidFill>
              </a:rPr>
              <a:t>FN = Falso negativo</a:t>
            </a:r>
          </a:p>
        </p:txBody>
      </p:sp>
      <p:pic>
        <p:nvPicPr>
          <p:cNvPr id="18" name="Imagem 17">
            <a:extLst>
              <a:ext uri="{FF2B5EF4-FFF2-40B4-BE49-F238E27FC236}">
                <a16:creationId xmlns:a16="http://schemas.microsoft.com/office/drawing/2014/main" id="{17A4A285-FF59-4AD5-B64A-783D6C674F8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mc:AlternateContent xmlns:mc="http://schemas.openxmlformats.org/markup-compatibility/2006">
        <mc:Choice xmlns:a14="http://schemas.microsoft.com/office/drawing/2010/main" Requires="a14">
          <p:sp>
            <p:nvSpPr>
              <p:cNvPr id="19" name="CaixaDeTexto 18">
                <a:extLst>
                  <a:ext uri="{FF2B5EF4-FFF2-40B4-BE49-F238E27FC236}">
                    <a16:creationId xmlns:a16="http://schemas.microsoft.com/office/drawing/2014/main" id="{B5659ECF-3149-4AB8-A39B-1F01EE7BADED}"/>
                  </a:ext>
                </a:extLst>
              </p:cNvPr>
              <p:cNvSpPr txBox="1"/>
              <p:nvPr/>
            </p:nvSpPr>
            <p:spPr>
              <a:xfrm>
                <a:off x="920725" y="5366091"/>
                <a:ext cx="2829942" cy="61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b="0" i="1" smtClean="0">
                          <a:solidFill>
                            <a:schemeClr val="tx1">
                              <a:lumMod val="75000"/>
                              <a:lumOff val="25000"/>
                            </a:schemeClr>
                          </a:solidFill>
                          <a:latin typeface="Cambria Math" panose="02040503050406030204" pitchFamily="18" charset="0"/>
                        </a:rPr>
                        <m:t>𝑆𝑒𝑛𝑠𝑖𝑏𝑖𝑙𝑖𝑑𝑎𝑑𝑒</m:t>
                      </m:r>
                      <m:r>
                        <a:rPr lang="pt-BR" b="0" i="1" smtClean="0">
                          <a:solidFill>
                            <a:schemeClr val="tx1">
                              <a:lumMod val="75000"/>
                              <a:lumOff val="25000"/>
                            </a:schemeClr>
                          </a:solidFill>
                          <a:latin typeface="Cambria Math" panose="02040503050406030204" pitchFamily="18" charset="0"/>
                        </a:rPr>
                        <m:t>=</m:t>
                      </m:r>
                      <m:f>
                        <m:fPr>
                          <m:ctrlPr>
                            <a:rPr lang="pt-BR" b="0" i="1" smtClean="0">
                              <a:solidFill>
                                <a:schemeClr val="tx1">
                                  <a:lumMod val="75000"/>
                                  <a:lumOff val="25000"/>
                                </a:schemeClr>
                              </a:solidFill>
                              <a:latin typeface="Cambria Math" panose="02040503050406030204" pitchFamily="18" charset="0"/>
                            </a:rPr>
                          </m:ctrlPr>
                        </m:fPr>
                        <m:num>
                          <m:r>
                            <a:rPr lang="pt-BR" b="0" i="1" smtClean="0">
                              <a:solidFill>
                                <a:schemeClr val="tx1">
                                  <a:lumMod val="75000"/>
                                  <a:lumOff val="25000"/>
                                </a:schemeClr>
                              </a:solidFill>
                              <a:latin typeface="Cambria Math" panose="02040503050406030204" pitchFamily="18" charset="0"/>
                            </a:rPr>
                            <m:t>𝑉𝑃</m:t>
                          </m:r>
                        </m:num>
                        <m:den>
                          <m:r>
                            <a:rPr lang="pt-BR" b="0" i="1" smtClean="0">
                              <a:solidFill>
                                <a:schemeClr val="tx1">
                                  <a:lumMod val="75000"/>
                                  <a:lumOff val="25000"/>
                                </a:schemeClr>
                              </a:solidFill>
                              <a:latin typeface="Cambria Math" panose="02040503050406030204" pitchFamily="18" charset="0"/>
                            </a:rPr>
                            <m:t>𝑉𝑃</m:t>
                          </m:r>
                          <m:r>
                            <a:rPr lang="pt-BR" b="0" i="1" smtClean="0">
                              <a:solidFill>
                                <a:schemeClr val="tx1">
                                  <a:lumMod val="75000"/>
                                  <a:lumOff val="25000"/>
                                </a:schemeClr>
                              </a:solidFill>
                              <a:latin typeface="Cambria Math" panose="02040503050406030204" pitchFamily="18" charset="0"/>
                            </a:rPr>
                            <m:t>+</m:t>
                          </m:r>
                          <m:r>
                            <a:rPr lang="pt-BR" b="0" i="1" smtClean="0">
                              <a:solidFill>
                                <a:schemeClr val="tx1">
                                  <a:lumMod val="75000"/>
                                  <a:lumOff val="25000"/>
                                </a:schemeClr>
                              </a:solidFill>
                              <a:latin typeface="Cambria Math" panose="02040503050406030204" pitchFamily="18" charset="0"/>
                            </a:rPr>
                            <m:t>𝐹𝑁</m:t>
                          </m:r>
                        </m:den>
                      </m:f>
                    </m:oMath>
                  </m:oMathPara>
                </a14:m>
                <a:endParaRPr lang="pt-BR" dirty="0">
                  <a:solidFill>
                    <a:schemeClr val="tx1">
                      <a:lumMod val="75000"/>
                      <a:lumOff val="25000"/>
                    </a:schemeClr>
                  </a:solidFill>
                </a:endParaRPr>
              </a:p>
            </p:txBody>
          </p:sp>
        </mc:Choice>
        <mc:Fallback>
          <p:sp>
            <p:nvSpPr>
              <p:cNvPr id="19" name="CaixaDeTexto 18">
                <a:extLst>
                  <a:ext uri="{FF2B5EF4-FFF2-40B4-BE49-F238E27FC236}">
                    <a16:creationId xmlns:a16="http://schemas.microsoft.com/office/drawing/2014/main" id="{B5659ECF-3149-4AB8-A39B-1F01EE7BADED}"/>
                  </a:ext>
                </a:extLst>
              </p:cNvPr>
              <p:cNvSpPr txBox="1">
                <a:spLocks noRot="1" noChangeAspect="1" noMove="1" noResize="1" noEditPoints="1" noAdjustHandles="1" noChangeArrowheads="1" noChangeShapeType="1" noTextEdit="1"/>
              </p:cNvSpPr>
              <p:nvPr/>
            </p:nvSpPr>
            <p:spPr>
              <a:xfrm>
                <a:off x="920725" y="5366091"/>
                <a:ext cx="2829942" cy="61549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22" name="CaixaDeTexto 21">
                <a:extLst>
                  <a:ext uri="{FF2B5EF4-FFF2-40B4-BE49-F238E27FC236}">
                    <a16:creationId xmlns:a16="http://schemas.microsoft.com/office/drawing/2014/main" id="{E25765FF-2165-4C20-AFC2-95DA4D73230B}"/>
                  </a:ext>
                </a:extLst>
              </p:cNvPr>
              <p:cNvSpPr txBox="1"/>
              <p:nvPr/>
            </p:nvSpPr>
            <p:spPr>
              <a:xfrm>
                <a:off x="4353461" y="5366091"/>
                <a:ext cx="2988639" cy="61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b="0" i="1" smtClean="0">
                          <a:solidFill>
                            <a:schemeClr val="tx1">
                              <a:lumMod val="75000"/>
                              <a:lumOff val="25000"/>
                            </a:schemeClr>
                          </a:solidFill>
                          <a:latin typeface="Cambria Math" panose="02040503050406030204" pitchFamily="18" charset="0"/>
                        </a:rPr>
                        <m:t>𝐸𝑠𝑝𝑒𝑐𝑖𝑓𝑖𝑐𝑖𝑑𝑎𝑑𝑒</m:t>
                      </m:r>
                      <m:r>
                        <a:rPr lang="pt-BR" b="0" i="1" smtClean="0">
                          <a:solidFill>
                            <a:schemeClr val="tx1">
                              <a:lumMod val="75000"/>
                              <a:lumOff val="25000"/>
                            </a:schemeClr>
                          </a:solidFill>
                          <a:latin typeface="Cambria Math" panose="02040503050406030204" pitchFamily="18" charset="0"/>
                        </a:rPr>
                        <m:t>=</m:t>
                      </m:r>
                      <m:f>
                        <m:fPr>
                          <m:ctrlPr>
                            <a:rPr lang="pt-BR" b="0" i="1" smtClean="0">
                              <a:solidFill>
                                <a:schemeClr val="tx1">
                                  <a:lumMod val="75000"/>
                                  <a:lumOff val="25000"/>
                                </a:schemeClr>
                              </a:solidFill>
                              <a:latin typeface="Cambria Math" panose="02040503050406030204" pitchFamily="18" charset="0"/>
                            </a:rPr>
                          </m:ctrlPr>
                        </m:fPr>
                        <m:num>
                          <m:r>
                            <a:rPr lang="pt-BR" b="0" i="1" smtClean="0">
                              <a:solidFill>
                                <a:schemeClr val="tx1">
                                  <a:lumMod val="75000"/>
                                  <a:lumOff val="25000"/>
                                </a:schemeClr>
                              </a:solidFill>
                              <a:latin typeface="Cambria Math" panose="02040503050406030204" pitchFamily="18" charset="0"/>
                            </a:rPr>
                            <m:t>𝑉𝑁</m:t>
                          </m:r>
                        </m:num>
                        <m:den>
                          <m:r>
                            <a:rPr lang="pt-BR" b="0" i="1" smtClean="0">
                              <a:solidFill>
                                <a:schemeClr val="tx1">
                                  <a:lumMod val="75000"/>
                                  <a:lumOff val="25000"/>
                                </a:schemeClr>
                              </a:solidFill>
                              <a:latin typeface="Cambria Math" panose="02040503050406030204" pitchFamily="18" charset="0"/>
                            </a:rPr>
                            <m:t>𝑉𝑁</m:t>
                          </m:r>
                          <m:r>
                            <a:rPr lang="pt-BR" b="0" i="1" smtClean="0">
                              <a:solidFill>
                                <a:schemeClr val="tx1">
                                  <a:lumMod val="75000"/>
                                  <a:lumOff val="25000"/>
                                </a:schemeClr>
                              </a:solidFill>
                              <a:latin typeface="Cambria Math" panose="02040503050406030204" pitchFamily="18" charset="0"/>
                            </a:rPr>
                            <m:t>+</m:t>
                          </m:r>
                          <m:r>
                            <a:rPr lang="pt-BR" b="0" i="1" smtClean="0">
                              <a:solidFill>
                                <a:schemeClr val="tx1">
                                  <a:lumMod val="75000"/>
                                  <a:lumOff val="25000"/>
                                </a:schemeClr>
                              </a:solidFill>
                              <a:latin typeface="Cambria Math" panose="02040503050406030204" pitchFamily="18" charset="0"/>
                            </a:rPr>
                            <m:t>𝐹𝑃</m:t>
                          </m:r>
                        </m:den>
                      </m:f>
                    </m:oMath>
                  </m:oMathPara>
                </a14:m>
                <a:endParaRPr lang="pt-BR" dirty="0">
                  <a:solidFill>
                    <a:schemeClr val="tx1">
                      <a:lumMod val="75000"/>
                      <a:lumOff val="25000"/>
                    </a:schemeClr>
                  </a:solidFill>
                </a:endParaRPr>
              </a:p>
            </p:txBody>
          </p:sp>
        </mc:Choice>
        <mc:Fallback>
          <p:sp>
            <p:nvSpPr>
              <p:cNvPr id="22" name="CaixaDeTexto 21">
                <a:extLst>
                  <a:ext uri="{FF2B5EF4-FFF2-40B4-BE49-F238E27FC236}">
                    <a16:creationId xmlns:a16="http://schemas.microsoft.com/office/drawing/2014/main" id="{E25765FF-2165-4C20-AFC2-95DA4D73230B}"/>
                  </a:ext>
                </a:extLst>
              </p:cNvPr>
              <p:cNvSpPr txBox="1">
                <a:spLocks noRot="1" noChangeAspect="1" noMove="1" noResize="1" noEditPoints="1" noAdjustHandles="1" noChangeArrowheads="1" noChangeShapeType="1" noTextEdit="1"/>
              </p:cNvSpPr>
              <p:nvPr/>
            </p:nvSpPr>
            <p:spPr>
              <a:xfrm>
                <a:off x="4353461" y="5366091"/>
                <a:ext cx="2988639" cy="615490"/>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23" name="CaixaDeTexto 22">
                <a:extLst>
                  <a:ext uri="{FF2B5EF4-FFF2-40B4-BE49-F238E27FC236}">
                    <a16:creationId xmlns:a16="http://schemas.microsoft.com/office/drawing/2014/main" id="{87E546C8-AD6A-4ADB-A8AA-401FFF8DB5E0}"/>
                  </a:ext>
                </a:extLst>
              </p:cNvPr>
              <p:cNvSpPr txBox="1"/>
              <p:nvPr/>
            </p:nvSpPr>
            <p:spPr>
              <a:xfrm>
                <a:off x="2013253" y="4611645"/>
                <a:ext cx="3500638" cy="61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b="0" i="1" smtClean="0">
                          <a:solidFill>
                            <a:schemeClr val="tx1">
                              <a:lumMod val="75000"/>
                              <a:lumOff val="25000"/>
                            </a:schemeClr>
                          </a:solidFill>
                          <a:latin typeface="Cambria Math" panose="02040503050406030204" pitchFamily="18" charset="0"/>
                        </a:rPr>
                        <m:t>𝐴𝑐𝑢𝑟</m:t>
                      </m:r>
                      <m:r>
                        <a:rPr lang="pt-BR" b="0" i="1" smtClean="0">
                          <a:solidFill>
                            <a:schemeClr val="tx1">
                              <a:lumMod val="75000"/>
                              <a:lumOff val="25000"/>
                            </a:schemeClr>
                          </a:solidFill>
                          <a:latin typeface="Cambria Math" panose="02040503050406030204" pitchFamily="18" charset="0"/>
                        </a:rPr>
                        <m:t>á</m:t>
                      </m:r>
                      <m:r>
                        <a:rPr lang="pt-BR" b="0" i="1" smtClean="0">
                          <a:solidFill>
                            <a:schemeClr val="tx1">
                              <a:lumMod val="75000"/>
                              <a:lumOff val="25000"/>
                            </a:schemeClr>
                          </a:solidFill>
                          <a:latin typeface="Cambria Math" panose="02040503050406030204" pitchFamily="18" charset="0"/>
                        </a:rPr>
                        <m:t>𝑐𝑖𝑎</m:t>
                      </m:r>
                      <m:r>
                        <a:rPr lang="pt-BR" b="0" i="1" smtClean="0">
                          <a:solidFill>
                            <a:schemeClr val="tx1">
                              <a:lumMod val="75000"/>
                              <a:lumOff val="25000"/>
                            </a:schemeClr>
                          </a:solidFill>
                          <a:latin typeface="Cambria Math" panose="02040503050406030204" pitchFamily="18" charset="0"/>
                        </a:rPr>
                        <m:t>=</m:t>
                      </m:r>
                      <m:f>
                        <m:fPr>
                          <m:ctrlPr>
                            <a:rPr lang="pt-BR" b="0" i="1" smtClean="0">
                              <a:solidFill>
                                <a:schemeClr val="tx1">
                                  <a:lumMod val="75000"/>
                                  <a:lumOff val="25000"/>
                                </a:schemeClr>
                              </a:solidFill>
                              <a:latin typeface="Cambria Math" panose="02040503050406030204" pitchFamily="18" charset="0"/>
                            </a:rPr>
                          </m:ctrlPr>
                        </m:fPr>
                        <m:num>
                          <m:r>
                            <a:rPr lang="pt-BR" b="0" i="1" smtClean="0">
                              <a:solidFill>
                                <a:schemeClr val="tx1">
                                  <a:lumMod val="75000"/>
                                  <a:lumOff val="25000"/>
                                </a:schemeClr>
                              </a:solidFill>
                              <a:latin typeface="Cambria Math" panose="02040503050406030204" pitchFamily="18" charset="0"/>
                            </a:rPr>
                            <m:t>𝑉𝑃</m:t>
                          </m:r>
                          <m:r>
                            <a:rPr lang="pt-BR" b="0" i="1" smtClean="0">
                              <a:solidFill>
                                <a:schemeClr val="tx1">
                                  <a:lumMod val="75000"/>
                                  <a:lumOff val="25000"/>
                                </a:schemeClr>
                              </a:solidFill>
                              <a:latin typeface="Cambria Math" panose="02040503050406030204" pitchFamily="18" charset="0"/>
                            </a:rPr>
                            <m:t>+</m:t>
                          </m:r>
                          <m:r>
                            <a:rPr lang="pt-BR" b="0" i="1" smtClean="0">
                              <a:solidFill>
                                <a:schemeClr val="tx1">
                                  <a:lumMod val="75000"/>
                                  <a:lumOff val="25000"/>
                                </a:schemeClr>
                              </a:solidFill>
                              <a:latin typeface="Cambria Math" panose="02040503050406030204" pitchFamily="18" charset="0"/>
                            </a:rPr>
                            <m:t>𝑉𝑁</m:t>
                          </m:r>
                        </m:num>
                        <m:den>
                          <m:r>
                            <a:rPr lang="pt-BR" b="0" i="1" smtClean="0">
                              <a:solidFill>
                                <a:schemeClr val="tx1">
                                  <a:lumMod val="75000"/>
                                  <a:lumOff val="25000"/>
                                </a:schemeClr>
                              </a:solidFill>
                              <a:latin typeface="Cambria Math" panose="02040503050406030204" pitchFamily="18" charset="0"/>
                            </a:rPr>
                            <m:t>𝑉𝑃</m:t>
                          </m:r>
                          <m:r>
                            <a:rPr lang="pt-BR" b="0" i="1" smtClean="0">
                              <a:solidFill>
                                <a:schemeClr val="tx1">
                                  <a:lumMod val="75000"/>
                                  <a:lumOff val="25000"/>
                                </a:schemeClr>
                              </a:solidFill>
                              <a:latin typeface="Cambria Math" panose="02040503050406030204" pitchFamily="18" charset="0"/>
                            </a:rPr>
                            <m:t>+</m:t>
                          </m:r>
                          <m:r>
                            <a:rPr lang="pt-BR" b="0" i="1" smtClean="0">
                              <a:solidFill>
                                <a:schemeClr val="tx1">
                                  <a:lumMod val="75000"/>
                                  <a:lumOff val="25000"/>
                                </a:schemeClr>
                              </a:solidFill>
                              <a:latin typeface="Cambria Math" panose="02040503050406030204" pitchFamily="18" charset="0"/>
                            </a:rPr>
                            <m:t>𝑉𝑁</m:t>
                          </m:r>
                          <m:r>
                            <a:rPr lang="pt-BR" b="0" i="1" smtClean="0">
                              <a:solidFill>
                                <a:schemeClr val="tx1">
                                  <a:lumMod val="75000"/>
                                  <a:lumOff val="25000"/>
                                </a:schemeClr>
                              </a:solidFill>
                              <a:latin typeface="Cambria Math" panose="02040503050406030204" pitchFamily="18" charset="0"/>
                            </a:rPr>
                            <m:t>+</m:t>
                          </m:r>
                          <m:r>
                            <a:rPr lang="pt-BR" b="0" i="1" smtClean="0">
                              <a:solidFill>
                                <a:schemeClr val="tx1">
                                  <a:lumMod val="75000"/>
                                  <a:lumOff val="25000"/>
                                </a:schemeClr>
                              </a:solidFill>
                              <a:latin typeface="Cambria Math" panose="02040503050406030204" pitchFamily="18" charset="0"/>
                            </a:rPr>
                            <m:t>𝐹𝑃</m:t>
                          </m:r>
                          <m:r>
                            <a:rPr lang="pt-BR" b="0" i="1" smtClean="0">
                              <a:solidFill>
                                <a:schemeClr val="tx1">
                                  <a:lumMod val="75000"/>
                                  <a:lumOff val="25000"/>
                                </a:schemeClr>
                              </a:solidFill>
                              <a:latin typeface="Cambria Math" panose="02040503050406030204" pitchFamily="18" charset="0"/>
                            </a:rPr>
                            <m:t>+</m:t>
                          </m:r>
                          <m:r>
                            <a:rPr lang="pt-BR" b="0" i="1" smtClean="0">
                              <a:solidFill>
                                <a:schemeClr val="tx1">
                                  <a:lumMod val="75000"/>
                                  <a:lumOff val="25000"/>
                                </a:schemeClr>
                              </a:solidFill>
                              <a:latin typeface="Cambria Math" panose="02040503050406030204" pitchFamily="18" charset="0"/>
                            </a:rPr>
                            <m:t>𝐹𝑁</m:t>
                          </m:r>
                        </m:den>
                      </m:f>
                    </m:oMath>
                  </m:oMathPara>
                </a14:m>
                <a:endParaRPr lang="pt-BR" dirty="0">
                  <a:solidFill>
                    <a:schemeClr val="tx1">
                      <a:lumMod val="75000"/>
                      <a:lumOff val="25000"/>
                    </a:schemeClr>
                  </a:solidFill>
                </a:endParaRPr>
              </a:p>
            </p:txBody>
          </p:sp>
        </mc:Choice>
        <mc:Fallback>
          <p:sp>
            <p:nvSpPr>
              <p:cNvPr id="23" name="CaixaDeTexto 22">
                <a:extLst>
                  <a:ext uri="{FF2B5EF4-FFF2-40B4-BE49-F238E27FC236}">
                    <a16:creationId xmlns:a16="http://schemas.microsoft.com/office/drawing/2014/main" id="{87E546C8-AD6A-4ADB-A8AA-401FFF8DB5E0}"/>
                  </a:ext>
                </a:extLst>
              </p:cNvPr>
              <p:cNvSpPr txBox="1">
                <a:spLocks noRot="1" noChangeAspect="1" noMove="1" noResize="1" noEditPoints="1" noAdjustHandles="1" noChangeArrowheads="1" noChangeShapeType="1" noTextEdit="1"/>
              </p:cNvSpPr>
              <p:nvPr/>
            </p:nvSpPr>
            <p:spPr>
              <a:xfrm>
                <a:off x="2013253" y="4611645"/>
                <a:ext cx="3500638" cy="615490"/>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24" name="CaixaDeTexto 23">
                <a:extLst>
                  <a:ext uri="{FF2B5EF4-FFF2-40B4-BE49-F238E27FC236}">
                    <a16:creationId xmlns:a16="http://schemas.microsoft.com/office/drawing/2014/main" id="{96537944-8635-4A3A-9642-FBF5C613630F}"/>
                  </a:ext>
                </a:extLst>
              </p:cNvPr>
              <p:cNvSpPr txBox="1"/>
              <p:nvPr/>
            </p:nvSpPr>
            <p:spPr>
              <a:xfrm>
                <a:off x="7944894" y="5366091"/>
                <a:ext cx="2289729" cy="61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b="0" i="1" smtClean="0">
                          <a:solidFill>
                            <a:schemeClr val="tx1">
                              <a:lumMod val="75000"/>
                              <a:lumOff val="25000"/>
                            </a:schemeClr>
                          </a:solidFill>
                          <a:latin typeface="Cambria Math" panose="02040503050406030204" pitchFamily="18" charset="0"/>
                        </a:rPr>
                        <m:t>𝑃𝑟𝑒𝑐𝑖𝑠</m:t>
                      </m:r>
                      <m:r>
                        <a:rPr lang="pt-BR" b="0" i="1" smtClean="0">
                          <a:solidFill>
                            <a:schemeClr val="tx1">
                              <a:lumMod val="75000"/>
                              <a:lumOff val="25000"/>
                            </a:schemeClr>
                          </a:solidFill>
                          <a:latin typeface="Cambria Math" panose="02040503050406030204" pitchFamily="18" charset="0"/>
                        </a:rPr>
                        <m:t>ã</m:t>
                      </m:r>
                      <m:r>
                        <a:rPr lang="pt-BR" b="0" i="1" smtClean="0">
                          <a:solidFill>
                            <a:schemeClr val="tx1">
                              <a:lumMod val="75000"/>
                              <a:lumOff val="25000"/>
                            </a:schemeClr>
                          </a:solidFill>
                          <a:latin typeface="Cambria Math" panose="02040503050406030204" pitchFamily="18" charset="0"/>
                        </a:rPr>
                        <m:t>𝑜</m:t>
                      </m:r>
                      <m:r>
                        <a:rPr lang="pt-BR" b="0" i="1" smtClean="0">
                          <a:solidFill>
                            <a:schemeClr val="tx1">
                              <a:lumMod val="75000"/>
                              <a:lumOff val="25000"/>
                            </a:schemeClr>
                          </a:solidFill>
                          <a:latin typeface="Cambria Math" panose="02040503050406030204" pitchFamily="18" charset="0"/>
                        </a:rPr>
                        <m:t>=</m:t>
                      </m:r>
                      <m:f>
                        <m:fPr>
                          <m:ctrlPr>
                            <a:rPr lang="pt-BR" b="0" i="1" smtClean="0">
                              <a:solidFill>
                                <a:schemeClr val="tx1">
                                  <a:lumMod val="75000"/>
                                  <a:lumOff val="25000"/>
                                </a:schemeClr>
                              </a:solidFill>
                              <a:latin typeface="Cambria Math" panose="02040503050406030204" pitchFamily="18" charset="0"/>
                            </a:rPr>
                          </m:ctrlPr>
                        </m:fPr>
                        <m:num>
                          <m:r>
                            <a:rPr lang="pt-BR" b="0" i="1" smtClean="0">
                              <a:solidFill>
                                <a:schemeClr val="tx1">
                                  <a:lumMod val="75000"/>
                                  <a:lumOff val="25000"/>
                                </a:schemeClr>
                              </a:solidFill>
                              <a:latin typeface="Cambria Math" panose="02040503050406030204" pitchFamily="18" charset="0"/>
                            </a:rPr>
                            <m:t>𝑉𝑃</m:t>
                          </m:r>
                        </m:num>
                        <m:den>
                          <m:r>
                            <a:rPr lang="pt-BR" b="0" i="1" smtClean="0">
                              <a:solidFill>
                                <a:schemeClr val="tx1">
                                  <a:lumMod val="75000"/>
                                  <a:lumOff val="25000"/>
                                </a:schemeClr>
                              </a:solidFill>
                              <a:latin typeface="Cambria Math" panose="02040503050406030204" pitchFamily="18" charset="0"/>
                            </a:rPr>
                            <m:t>𝑉𝑃</m:t>
                          </m:r>
                          <m:r>
                            <a:rPr lang="pt-BR" b="0" i="1" smtClean="0">
                              <a:solidFill>
                                <a:schemeClr val="tx1">
                                  <a:lumMod val="75000"/>
                                  <a:lumOff val="25000"/>
                                </a:schemeClr>
                              </a:solidFill>
                              <a:latin typeface="Cambria Math" panose="02040503050406030204" pitchFamily="18" charset="0"/>
                            </a:rPr>
                            <m:t>+</m:t>
                          </m:r>
                          <m:r>
                            <a:rPr lang="pt-BR" b="0" i="1" smtClean="0">
                              <a:solidFill>
                                <a:schemeClr val="tx1">
                                  <a:lumMod val="75000"/>
                                  <a:lumOff val="25000"/>
                                </a:schemeClr>
                              </a:solidFill>
                              <a:latin typeface="Cambria Math" panose="02040503050406030204" pitchFamily="18" charset="0"/>
                            </a:rPr>
                            <m:t>𝐹𝑃</m:t>
                          </m:r>
                        </m:den>
                      </m:f>
                    </m:oMath>
                  </m:oMathPara>
                </a14:m>
                <a:endParaRPr lang="pt-BR" dirty="0">
                  <a:solidFill>
                    <a:schemeClr val="tx1">
                      <a:lumMod val="75000"/>
                      <a:lumOff val="25000"/>
                    </a:schemeClr>
                  </a:solidFill>
                </a:endParaRPr>
              </a:p>
            </p:txBody>
          </p:sp>
        </mc:Choice>
        <mc:Fallback>
          <p:sp>
            <p:nvSpPr>
              <p:cNvPr id="24" name="CaixaDeTexto 23">
                <a:extLst>
                  <a:ext uri="{FF2B5EF4-FFF2-40B4-BE49-F238E27FC236}">
                    <a16:creationId xmlns:a16="http://schemas.microsoft.com/office/drawing/2014/main" id="{96537944-8635-4A3A-9642-FBF5C613630F}"/>
                  </a:ext>
                </a:extLst>
              </p:cNvPr>
              <p:cNvSpPr txBox="1">
                <a:spLocks noRot="1" noChangeAspect="1" noMove="1" noResize="1" noEditPoints="1" noAdjustHandles="1" noChangeArrowheads="1" noChangeShapeType="1" noTextEdit="1"/>
              </p:cNvSpPr>
              <p:nvPr/>
            </p:nvSpPr>
            <p:spPr>
              <a:xfrm>
                <a:off x="7944894" y="5366091"/>
                <a:ext cx="2289729" cy="615490"/>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25" name="CaixaDeTexto 24">
                <a:extLst>
                  <a:ext uri="{FF2B5EF4-FFF2-40B4-BE49-F238E27FC236}">
                    <a16:creationId xmlns:a16="http://schemas.microsoft.com/office/drawing/2014/main" id="{FBE4CA2C-4A4A-4F7B-A862-04EC68A096A3}"/>
                  </a:ext>
                </a:extLst>
              </p:cNvPr>
              <p:cNvSpPr txBox="1"/>
              <p:nvPr/>
            </p:nvSpPr>
            <p:spPr>
              <a:xfrm>
                <a:off x="5906408" y="4602713"/>
                <a:ext cx="3666901" cy="6228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b="0" i="1" smtClean="0">
                          <a:solidFill>
                            <a:schemeClr val="tx1">
                              <a:lumMod val="75000"/>
                              <a:lumOff val="25000"/>
                            </a:schemeClr>
                          </a:solidFill>
                          <a:latin typeface="Cambria Math" panose="02040503050406030204" pitchFamily="18" charset="0"/>
                        </a:rPr>
                        <m:t>𝐹</m:t>
                      </m:r>
                      <m:r>
                        <a:rPr lang="pt-BR" b="0" i="1" smtClean="0">
                          <a:solidFill>
                            <a:schemeClr val="tx1">
                              <a:lumMod val="75000"/>
                              <a:lumOff val="25000"/>
                            </a:schemeClr>
                          </a:solidFill>
                          <a:latin typeface="Cambria Math" panose="02040503050406030204" pitchFamily="18" charset="0"/>
                        </a:rPr>
                        <m:t>1=</m:t>
                      </m:r>
                      <m:f>
                        <m:fPr>
                          <m:ctrlPr>
                            <a:rPr lang="pt-BR" b="0" i="1" smtClean="0">
                              <a:solidFill>
                                <a:schemeClr val="tx1">
                                  <a:lumMod val="75000"/>
                                  <a:lumOff val="25000"/>
                                </a:schemeClr>
                              </a:solidFill>
                              <a:latin typeface="Cambria Math" panose="02040503050406030204" pitchFamily="18" charset="0"/>
                            </a:rPr>
                          </m:ctrlPr>
                        </m:fPr>
                        <m:num>
                          <m:r>
                            <a:rPr lang="pt-BR" b="0" i="1" smtClean="0">
                              <a:solidFill>
                                <a:schemeClr val="tx1">
                                  <a:lumMod val="75000"/>
                                  <a:lumOff val="25000"/>
                                </a:schemeClr>
                              </a:solidFill>
                              <a:latin typeface="Cambria Math" panose="02040503050406030204" pitchFamily="18" charset="0"/>
                            </a:rPr>
                            <m:t>2∗</m:t>
                          </m:r>
                          <m:r>
                            <a:rPr lang="pt-BR" b="0" i="1" smtClean="0">
                              <a:solidFill>
                                <a:schemeClr val="tx1">
                                  <a:lumMod val="75000"/>
                                  <a:lumOff val="25000"/>
                                </a:schemeClr>
                              </a:solidFill>
                              <a:latin typeface="Cambria Math" panose="02040503050406030204" pitchFamily="18" charset="0"/>
                            </a:rPr>
                            <m:t>𝑃𝑟𝑒𝑐𝑖𝑠</m:t>
                          </m:r>
                          <m:r>
                            <a:rPr lang="pt-BR" b="0" i="1" smtClean="0">
                              <a:solidFill>
                                <a:schemeClr val="tx1">
                                  <a:lumMod val="75000"/>
                                  <a:lumOff val="25000"/>
                                </a:schemeClr>
                              </a:solidFill>
                              <a:latin typeface="Cambria Math" panose="02040503050406030204" pitchFamily="18" charset="0"/>
                            </a:rPr>
                            <m:t>ã</m:t>
                          </m:r>
                          <m:r>
                            <a:rPr lang="pt-BR" b="0" i="1" smtClean="0">
                              <a:solidFill>
                                <a:schemeClr val="tx1">
                                  <a:lumMod val="75000"/>
                                  <a:lumOff val="25000"/>
                                </a:schemeClr>
                              </a:solidFill>
                              <a:latin typeface="Cambria Math" panose="02040503050406030204" pitchFamily="18" charset="0"/>
                            </a:rPr>
                            <m:t>𝑜</m:t>
                          </m:r>
                          <m:r>
                            <a:rPr lang="pt-BR" b="0" i="1" smtClean="0">
                              <a:solidFill>
                                <a:schemeClr val="tx1">
                                  <a:lumMod val="75000"/>
                                  <a:lumOff val="25000"/>
                                </a:schemeClr>
                              </a:solidFill>
                              <a:latin typeface="Cambria Math" panose="02040503050406030204" pitchFamily="18" charset="0"/>
                            </a:rPr>
                            <m:t>∗</m:t>
                          </m:r>
                          <m:r>
                            <a:rPr lang="pt-BR" b="0" i="1" smtClean="0">
                              <a:solidFill>
                                <a:schemeClr val="tx1">
                                  <a:lumMod val="75000"/>
                                  <a:lumOff val="25000"/>
                                </a:schemeClr>
                              </a:solidFill>
                              <a:latin typeface="Cambria Math" panose="02040503050406030204" pitchFamily="18" charset="0"/>
                            </a:rPr>
                            <m:t>𝑆𝑒𝑛𝑠𝑖𝑏𝑖𝑙𝑖𝑑𝑎𝑑𝑒</m:t>
                          </m:r>
                        </m:num>
                        <m:den>
                          <m:r>
                            <a:rPr lang="pt-BR" b="0" i="1" smtClean="0">
                              <a:solidFill>
                                <a:schemeClr val="tx1">
                                  <a:lumMod val="75000"/>
                                  <a:lumOff val="25000"/>
                                </a:schemeClr>
                              </a:solidFill>
                              <a:latin typeface="Cambria Math" panose="02040503050406030204" pitchFamily="18" charset="0"/>
                            </a:rPr>
                            <m:t>𝑃𝑟𝑒𝑐𝑖𝑠</m:t>
                          </m:r>
                          <m:r>
                            <a:rPr lang="pt-BR" b="0" i="1" smtClean="0">
                              <a:solidFill>
                                <a:schemeClr val="tx1">
                                  <a:lumMod val="75000"/>
                                  <a:lumOff val="25000"/>
                                </a:schemeClr>
                              </a:solidFill>
                              <a:latin typeface="Cambria Math" panose="02040503050406030204" pitchFamily="18" charset="0"/>
                            </a:rPr>
                            <m:t>ã</m:t>
                          </m:r>
                          <m:r>
                            <a:rPr lang="pt-BR" b="0" i="1" smtClean="0">
                              <a:solidFill>
                                <a:schemeClr val="tx1">
                                  <a:lumMod val="75000"/>
                                  <a:lumOff val="25000"/>
                                </a:schemeClr>
                              </a:solidFill>
                              <a:latin typeface="Cambria Math" panose="02040503050406030204" pitchFamily="18" charset="0"/>
                            </a:rPr>
                            <m:t>𝑜</m:t>
                          </m:r>
                          <m:r>
                            <a:rPr lang="pt-BR" b="0" i="1" smtClean="0">
                              <a:solidFill>
                                <a:schemeClr val="tx1">
                                  <a:lumMod val="75000"/>
                                  <a:lumOff val="25000"/>
                                </a:schemeClr>
                              </a:solidFill>
                              <a:latin typeface="Cambria Math" panose="02040503050406030204" pitchFamily="18" charset="0"/>
                            </a:rPr>
                            <m:t>+</m:t>
                          </m:r>
                          <m:r>
                            <a:rPr lang="pt-BR" b="0" i="1" smtClean="0">
                              <a:solidFill>
                                <a:schemeClr val="tx1">
                                  <a:lumMod val="75000"/>
                                  <a:lumOff val="25000"/>
                                </a:schemeClr>
                              </a:solidFill>
                              <a:latin typeface="Cambria Math" panose="02040503050406030204" pitchFamily="18" charset="0"/>
                            </a:rPr>
                            <m:t>𝑆𝑒𝑛𝑠𝑖𝑏𝑖𝑙𝑖𝑑𝑎𝑑𝑒</m:t>
                          </m:r>
                        </m:den>
                      </m:f>
                    </m:oMath>
                  </m:oMathPara>
                </a14:m>
                <a:endParaRPr lang="pt-BR" dirty="0">
                  <a:solidFill>
                    <a:schemeClr val="tx1">
                      <a:lumMod val="75000"/>
                      <a:lumOff val="25000"/>
                    </a:schemeClr>
                  </a:solidFill>
                </a:endParaRPr>
              </a:p>
            </p:txBody>
          </p:sp>
        </mc:Choice>
        <mc:Fallback>
          <p:sp>
            <p:nvSpPr>
              <p:cNvPr id="25" name="CaixaDeTexto 24">
                <a:extLst>
                  <a:ext uri="{FF2B5EF4-FFF2-40B4-BE49-F238E27FC236}">
                    <a16:creationId xmlns:a16="http://schemas.microsoft.com/office/drawing/2014/main" id="{FBE4CA2C-4A4A-4F7B-A862-04EC68A096A3}"/>
                  </a:ext>
                </a:extLst>
              </p:cNvPr>
              <p:cNvSpPr txBox="1">
                <a:spLocks noRot="1" noChangeAspect="1" noMove="1" noResize="1" noEditPoints="1" noAdjustHandles="1" noChangeArrowheads="1" noChangeShapeType="1" noTextEdit="1"/>
              </p:cNvSpPr>
              <p:nvPr/>
            </p:nvSpPr>
            <p:spPr>
              <a:xfrm>
                <a:off x="5906408" y="4602713"/>
                <a:ext cx="3666901" cy="622863"/>
              </a:xfrm>
              <a:prstGeom prst="rect">
                <a:avLst/>
              </a:prstGeom>
              <a:blipFill>
                <a:blip r:embed="rId9"/>
                <a:stretch>
                  <a:fillRect/>
                </a:stretch>
              </a:blipFill>
            </p:spPr>
            <p:txBody>
              <a:bodyPr/>
              <a:lstStyle/>
              <a:p>
                <a:r>
                  <a:rPr lang="pt-BR">
                    <a:noFill/>
                  </a:rPr>
                  <a:t> </a:t>
                </a:r>
              </a:p>
            </p:txBody>
          </p:sp>
        </mc:Fallback>
      </mc:AlternateContent>
      <p:sp>
        <p:nvSpPr>
          <p:cNvPr id="26" name="Retângulo 25">
            <a:extLst>
              <a:ext uri="{FF2B5EF4-FFF2-40B4-BE49-F238E27FC236}">
                <a16:creationId xmlns:a16="http://schemas.microsoft.com/office/drawing/2014/main" id="{153F1151-1C96-4816-B470-1C05A021B0B4}"/>
              </a:ext>
            </a:extLst>
          </p:cNvPr>
          <p:cNvSpPr/>
          <p:nvPr/>
        </p:nvSpPr>
        <p:spPr>
          <a:xfrm>
            <a:off x="4943179" y="1306556"/>
            <a:ext cx="6003429" cy="369332"/>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pt-BR" sz="900" b="1" dirty="0">
                <a:solidFill>
                  <a:srgbClr val="434343"/>
                </a:solidFill>
                <a:latin typeface="Open Sans" panose="020B0604020202020204" charset="0"/>
                <a:ea typeface="Open Sans" panose="020B0604020202020204" charset="0"/>
                <a:cs typeface="Open Sans" panose="020B0604020202020204" charset="0"/>
              </a:rPr>
              <a:t>Figura 8</a:t>
            </a:r>
            <a:r>
              <a:rPr kumimoji="0" lang="pt-BR" sz="9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Métricas dos modelos estatísticos</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9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Árvore de Decisão e Regressão Logística</a:t>
            </a:r>
          </a:p>
        </p:txBody>
      </p:sp>
    </p:spTree>
    <p:extLst>
      <p:ext uri="{BB962C8B-B14F-4D97-AF65-F5344CB8AC3E}">
        <p14:creationId xmlns:p14="http://schemas.microsoft.com/office/powerpoint/2010/main" val="19725567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graphicFrame>
        <p:nvGraphicFramePr>
          <p:cNvPr id="2" name="Diagrama 1">
            <a:extLst>
              <a:ext uri="{FF2B5EF4-FFF2-40B4-BE49-F238E27FC236}">
                <a16:creationId xmlns:a16="http://schemas.microsoft.com/office/drawing/2014/main" id="{CB95FEA1-C38C-4438-AEAD-CF55A042FA4C}"/>
              </a:ext>
            </a:extLst>
          </p:cNvPr>
          <p:cNvGraphicFramePr/>
          <p:nvPr>
            <p:extLst>
              <p:ext uri="{D42A27DB-BD31-4B8C-83A1-F6EECF244321}">
                <p14:modId xmlns:p14="http://schemas.microsoft.com/office/powerpoint/2010/main" val="433739803"/>
              </p:ext>
            </p:extLst>
          </p:nvPr>
        </p:nvGraphicFramePr>
        <p:xfrm>
          <a:off x="757811" y="195779"/>
          <a:ext cx="10071652" cy="4400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Google Shape;115;p18">
            <a:extLst>
              <a:ext uri="{FF2B5EF4-FFF2-40B4-BE49-F238E27FC236}">
                <a16:creationId xmlns:a16="http://schemas.microsoft.com/office/drawing/2014/main" id="{7CC50689-F2ED-4732-B53F-AD0B114B8E9E}"/>
              </a:ext>
            </a:extLst>
          </p:cNvPr>
          <p:cNvSpPr txBox="1"/>
          <p:nvPr/>
        </p:nvSpPr>
        <p:spPr>
          <a:xfrm>
            <a:off x="4876492" y="2987959"/>
            <a:ext cx="1834290" cy="2116753"/>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Avaliação das técnicas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DDDDDD"/>
                </a:solidFill>
                <a:latin typeface="Open Sans"/>
                <a:ea typeface="Open Sans"/>
                <a:cs typeface="Open Sans"/>
                <a:sym typeface="Open Sans"/>
              </a:rPr>
              <a:t>Árvore de Decisão</a:t>
            </a:r>
            <a:endPar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mn-ea"/>
                <a:cs typeface="+mn-cs"/>
                <a:sym typeface="Open Sans"/>
              </a:rPr>
              <a:t>Regressão Logística</a:t>
            </a:r>
            <a:endParaRPr kumimoji="0" lang="pt-BR" sz="1800" b="0" i="0" u="none" strike="noStrike" kern="1200" cap="none" spc="0" normalizeH="0" baseline="0" noProof="0" dirty="0">
              <a:ln>
                <a:noFill/>
              </a:ln>
              <a:solidFill>
                <a:srgbClr val="DDDDDD"/>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3" name="Google Shape;115;p18">
            <a:extLst>
              <a:ext uri="{FF2B5EF4-FFF2-40B4-BE49-F238E27FC236}">
                <a16:creationId xmlns:a16="http://schemas.microsoft.com/office/drawing/2014/main" id="{1AB15A37-AE08-4C9E-BCC7-7D574DF19B47}"/>
              </a:ext>
            </a:extLst>
          </p:cNvPr>
          <p:cNvSpPr txBox="1"/>
          <p:nvPr/>
        </p:nvSpPr>
        <p:spPr>
          <a:xfrm>
            <a:off x="8830930" y="2987964"/>
            <a:ext cx="1763760" cy="2116748"/>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Definição da técnica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rPr>
              <a:t>Escolha da técnica que melhor se adequa ao contexto de aplicação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DDDDDD"/>
                </a:solidFill>
                <a:latin typeface="Open Sans"/>
                <a:sym typeface="Open Sans"/>
              </a:rPr>
              <a:t>Conclusões da análise</a:t>
            </a:r>
            <a:endParaRPr kumimoji="0" sz="1800" b="0" i="0" u="none" strike="noStrike" kern="1200" cap="none" spc="0" normalizeH="0" baseline="0" noProof="0" dirty="0">
              <a:ln>
                <a:noFill/>
              </a:ln>
              <a:solidFill>
                <a:srgbClr val="DDDDDD"/>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5" name="Espaço Reservado para Data 5">
            <a:extLst>
              <a:ext uri="{FF2B5EF4-FFF2-40B4-BE49-F238E27FC236}">
                <a16:creationId xmlns:a16="http://schemas.microsoft.com/office/drawing/2014/main" id="{CFD695E7-181C-46B2-911D-897ECEF89B0F}"/>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6" name="Imagem 15"/>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8" name="Title Placeholder 1">
            <a:extLst>
              <a:ext uri="{FF2B5EF4-FFF2-40B4-BE49-F238E27FC236}">
                <a16:creationId xmlns:a16="http://schemas.microsoft.com/office/drawing/2014/main" id="{A7D9B2E2-5E15-4005-B2C6-D2A3CDFA3E6F}"/>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Metodologia</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de dados</a:t>
            </a:r>
          </a:p>
        </p:txBody>
      </p:sp>
      <p:sp>
        <p:nvSpPr>
          <p:cNvPr id="19" name="Google Shape;115;p18">
            <a:extLst>
              <a:ext uri="{FF2B5EF4-FFF2-40B4-BE49-F238E27FC236}">
                <a16:creationId xmlns:a16="http://schemas.microsoft.com/office/drawing/2014/main" id="{C7653D6A-8ACA-417F-AFF4-E33C10C3F7D1}"/>
              </a:ext>
            </a:extLst>
          </p:cNvPr>
          <p:cNvSpPr txBox="1"/>
          <p:nvPr/>
        </p:nvSpPr>
        <p:spPr>
          <a:xfrm>
            <a:off x="6849804" y="2987959"/>
            <a:ext cx="1834290" cy="2116753"/>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434343"/>
                </a:solidFill>
                <a:effectLst/>
                <a:uLnTx/>
                <a:uFillTx/>
                <a:latin typeface="Open Sans"/>
                <a:ea typeface="Open Sans"/>
                <a:cs typeface="Open Sans"/>
              </a:rPr>
              <a:t>Avaliação das técnicas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434343"/>
                </a:solidFill>
                <a:latin typeface="Open Sans"/>
                <a:ea typeface="Open Sans"/>
                <a:cs typeface="Open Sans"/>
                <a:sym typeface="Open Sans"/>
              </a:rPr>
              <a:t>15 modelos Baseline</a:t>
            </a:r>
            <a:endParaRPr kumimoji="0" lang="pt-BR"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err="1">
                <a:solidFill>
                  <a:srgbClr val="434343"/>
                </a:solidFill>
                <a:latin typeface="Open Sans"/>
                <a:ea typeface="Open Sans"/>
                <a:cs typeface="Open Sans"/>
                <a:sym typeface="Open Sans"/>
              </a:rPr>
              <a:t>LightGBM</a:t>
            </a:r>
            <a:endParaRPr lang="pt-BR" sz="1200" dirty="0">
              <a:solidFill>
                <a:srgbClr val="434343"/>
              </a:solidFill>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err="1">
                <a:solidFill>
                  <a:srgbClr val="434343"/>
                </a:solidFill>
                <a:latin typeface="Open Sans"/>
                <a:ea typeface="Open Sans"/>
                <a:cs typeface="Open Sans"/>
                <a:sym typeface="Open Sans"/>
              </a:rPr>
              <a:t>Voting</a:t>
            </a:r>
            <a:r>
              <a:rPr lang="pt-BR" sz="1200" dirty="0">
                <a:solidFill>
                  <a:srgbClr val="434343"/>
                </a:solidFill>
                <a:latin typeface="Open Sans"/>
                <a:ea typeface="Open Sans"/>
                <a:cs typeface="Open Sans"/>
                <a:sym typeface="Open Sans"/>
              </a:rPr>
              <a:t> </a:t>
            </a:r>
            <a:r>
              <a:rPr lang="pt-BR" sz="1200" dirty="0" err="1">
                <a:solidFill>
                  <a:srgbClr val="434343"/>
                </a:solidFill>
                <a:latin typeface="Open Sans"/>
                <a:ea typeface="Open Sans"/>
                <a:cs typeface="Open Sans"/>
                <a:sym typeface="Open Sans"/>
              </a:rPr>
              <a:t>Classifiers</a:t>
            </a:r>
            <a:endParaRPr lang="pt-BR" sz="1200" dirty="0">
              <a:solidFill>
                <a:srgbClr val="434343"/>
              </a:solidFill>
              <a:latin typeface="Open Sans"/>
              <a:ea typeface="Open Sans"/>
              <a:cs typeface="Open Sans"/>
              <a:sym typeface="Open Sans"/>
            </a:endParaRPr>
          </a:p>
          <a:p>
            <a:pPr marL="354013" lvl="1" indent="-171450">
              <a:buFont typeface="Arial" panose="020B0604020202020204" pitchFamily="34" charset="0"/>
              <a:buChar char="•"/>
              <a:defRPr/>
            </a:pPr>
            <a:r>
              <a:rPr kumimoji="0" lang="pt-BR" sz="1200" b="0" i="0" u="none" strike="noStrike" kern="1200" cap="none" spc="0" normalizeH="0" baseline="0" noProof="0" dirty="0">
                <a:ln>
                  <a:noFill/>
                </a:ln>
                <a:solidFill>
                  <a:srgbClr val="434343"/>
                </a:solidFill>
                <a:effectLst/>
                <a:uLnTx/>
                <a:uFillTx/>
                <a:latin typeface="Open Sans"/>
                <a:ea typeface="Open Sans"/>
                <a:cs typeface="Open Sans"/>
                <a:sym typeface="Open Sans"/>
              </a:rPr>
              <a:t>Blend 5 modelos</a:t>
            </a:r>
          </a:p>
          <a:p>
            <a:pPr marL="354013" lvl="1" indent="-171450">
              <a:buFont typeface="Arial" panose="020B0604020202020204" pitchFamily="34" charset="0"/>
              <a:buChar char="•"/>
              <a:defRPr/>
            </a:pPr>
            <a:r>
              <a:rPr lang="pt-BR" sz="1200" dirty="0">
                <a:solidFill>
                  <a:srgbClr val="434343"/>
                </a:solidFill>
                <a:latin typeface="Open Sans"/>
                <a:ea typeface="Open Sans"/>
                <a:cs typeface="Open Sans"/>
                <a:sym typeface="Open Sans"/>
              </a:rPr>
              <a:t>Blend 13 modelos</a:t>
            </a:r>
            <a:endParaRPr kumimoji="0" lang="pt-BR"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
        <p:nvSpPr>
          <p:cNvPr id="14" name="Google Shape;115;p18">
            <a:extLst>
              <a:ext uri="{FF2B5EF4-FFF2-40B4-BE49-F238E27FC236}">
                <a16:creationId xmlns:a16="http://schemas.microsoft.com/office/drawing/2014/main" id="{A5FB3CA9-33AC-43DE-A1A6-22AA62D0EC8A}"/>
              </a:ext>
            </a:extLst>
          </p:cNvPr>
          <p:cNvSpPr txBox="1"/>
          <p:nvPr/>
        </p:nvSpPr>
        <p:spPr>
          <a:xfrm>
            <a:off x="783943" y="2987959"/>
            <a:ext cx="1920362" cy="2116754"/>
          </a:xfrm>
          <a:prstGeom prst="rect">
            <a:avLst/>
          </a:prstGeom>
          <a:noFill/>
          <a:ln>
            <a:noFill/>
          </a:ln>
        </p:spPr>
        <p:txBody>
          <a:bodyPr spcFirstLastPara="1" wrap="square" lIns="91425" tIns="91425" rIns="91425" bIns="91425" anchor="t" anchorCtr="0">
            <a:noAutofit/>
          </a:bodyPr>
          <a:lstStyle/>
          <a:p>
            <a:pPr>
              <a:defRPr/>
            </a:pPr>
            <a:r>
              <a:rPr lang="da-DK" sz="1200" b="1" dirty="0">
                <a:solidFill>
                  <a:srgbClr val="DDDDDD"/>
                </a:solidFill>
                <a:latin typeface="Open Sans"/>
                <a:ea typeface="Open Sans"/>
                <a:cs typeface="Open Sans"/>
              </a:rPr>
              <a:t>Definição do problema</a:t>
            </a:r>
          </a:p>
          <a:p>
            <a:pPr marL="0" marR="0" lvl="0" indent="0" algn="l" defTabSz="914400" rtl="0" eaLnBrk="1" fontAlgn="auto" latinLnBrk="0" hangingPunct="1">
              <a:lnSpc>
                <a:spcPct val="100000"/>
              </a:lnSpc>
              <a:spcBef>
                <a:spcPts val="0"/>
              </a:spcBef>
              <a:spcAft>
                <a:spcPts val="0"/>
              </a:spcAft>
              <a:buClrTx/>
              <a:buSzTx/>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indent="-171450">
              <a:buFont typeface="Arial" panose="020B0604020202020204" pitchFamily="34" charset="0"/>
              <a:buChar char="•"/>
            </a:pPr>
            <a:r>
              <a:rPr lang="en-US" sz="1200" dirty="0" err="1">
                <a:solidFill>
                  <a:srgbClr val="DDDDDD"/>
                </a:solidFill>
                <a:latin typeface="Open Sans"/>
              </a:rPr>
              <a:t>Objetivos</a:t>
            </a:r>
            <a:endParaRPr lang="en-US" sz="1200" dirty="0">
              <a:solidFill>
                <a:srgbClr val="DDDDDD"/>
              </a:solidFill>
              <a:latin typeface="Open Sans"/>
            </a:endParaRPr>
          </a:p>
          <a:p>
            <a:pPr marL="171450" indent="-171450">
              <a:buFont typeface="Arial" panose="020B0604020202020204" pitchFamily="34" charset="0"/>
              <a:buChar char="•"/>
            </a:pPr>
            <a:r>
              <a:rPr lang="en-US" sz="1200" dirty="0" err="1">
                <a:solidFill>
                  <a:srgbClr val="DDDDDD"/>
                </a:solidFill>
                <a:latin typeface="Open Sans"/>
              </a:rPr>
              <a:t>Contextualização</a:t>
            </a:r>
            <a:endParaRPr lang="en-US" sz="1200" dirty="0">
              <a:solidFill>
                <a:srgbClr val="DDDDDD"/>
              </a:solidFill>
              <a:latin typeface="Open Sans"/>
            </a:endParaRPr>
          </a:p>
          <a:p>
            <a:pPr marL="171450" indent="-171450">
              <a:buFont typeface="Arial" panose="020B0604020202020204" pitchFamily="34" charset="0"/>
              <a:buChar char="•"/>
            </a:pPr>
            <a:r>
              <a:rPr lang="en-US" sz="1200" dirty="0">
                <a:solidFill>
                  <a:srgbClr val="DDDDDD"/>
                </a:solidFill>
                <a:latin typeface="Open Sans"/>
              </a:rPr>
              <a:t>Base de dados</a:t>
            </a:r>
          </a:p>
          <a:p>
            <a:pPr marL="171450" indent="-171450">
              <a:buFont typeface="Arial" panose="020B0604020202020204" pitchFamily="34" charset="0"/>
              <a:buChar char="•"/>
            </a:pPr>
            <a:r>
              <a:rPr lang="en-US" sz="1200" dirty="0" err="1">
                <a:solidFill>
                  <a:srgbClr val="DDDDDD"/>
                </a:solidFill>
                <a:latin typeface="Open Sans"/>
              </a:rPr>
              <a:t>Filtros</a:t>
            </a:r>
            <a:r>
              <a:rPr lang="en-US" sz="1200" dirty="0">
                <a:solidFill>
                  <a:srgbClr val="DDDDDD"/>
                </a:solidFill>
                <a:latin typeface="Open Sans"/>
              </a:rPr>
              <a:t> </a:t>
            </a:r>
            <a:r>
              <a:rPr lang="en-US" sz="1200" dirty="0" err="1">
                <a:solidFill>
                  <a:srgbClr val="DDDDDD"/>
                </a:solidFill>
                <a:latin typeface="Open Sans"/>
              </a:rPr>
              <a:t>aplicados</a:t>
            </a:r>
            <a:endParaRPr lang="en-US" sz="1200" dirty="0">
              <a:solidFill>
                <a:srgbClr val="DDDDDD"/>
              </a:solidFill>
              <a:latin typeface="Open Sans"/>
            </a:endParaRPr>
          </a:p>
          <a:p>
            <a:pPr marL="0" marR="0" lvl="0" indent="0" algn="l" defTabSz="914400" rtl="0" eaLnBrk="1" fontAlgn="auto" latinLnBrk="0" hangingPunct="1">
              <a:lnSpc>
                <a:spcPct val="100000"/>
              </a:lnSpc>
              <a:spcBef>
                <a:spcPts val="0"/>
              </a:spcBef>
              <a:spcAft>
                <a:spcPts val="0"/>
              </a:spcAft>
              <a:buClrTx/>
              <a:buSzTx/>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7" name="Google Shape;115;p18">
            <a:extLst>
              <a:ext uri="{FF2B5EF4-FFF2-40B4-BE49-F238E27FC236}">
                <a16:creationId xmlns:a16="http://schemas.microsoft.com/office/drawing/2014/main" id="{2AA814CE-1BEB-4542-BBA8-13C5E1BFF1E8}"/>
              </a:ext>
            </a:extLst>
          </p:cNvPr>
          <p:cNvSpPr txBox="1"/>
          <p:nvPr/>
        </p:nvSpPr>
        <p:spPr>
          <a:xfrm>
            <a:off x="2773791" y="2987959"/>
            <a:ext cx="1920362" cy="2400725"/>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Análise preliminar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DDDDDD"/>
                </a:solidFill>
                <a:latin typeface="Open Sans"/>
                <a:ea typeface="Open Sans"/>
                <a:cs typeface="Open Sans"/>
                <a:sym typeface="Open Sans"/>
              </a:rPr>
              <a:t>Análise das principais variáveis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DDDDDD"/>
                </a:solidFill>
                <a:latin typeface="Open Sans"/>
                <a:ea typeface="Open Sans"/>
                <a:cs typeface="Open Sans"/>
                <a:sym typeface="Open Sans"/>
              </a:rPr>
              <a:t>Análise de valores faltantes</a:t>
            </a:r>
            <a:endPar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DDDDDD"/>
                </a:solidFill>
                <a:latin typeface="Open Sans"/>
                <a:sym typeface="Open Sans"/>
              </a:rPr>
              <a:t>Análise </a:t>
            </a:r>
            <a:r>
              <a:rPr lang="pt-BR" sz="1200" dirty="0" err="1">
                <a:solidFill>
                  <a:srgbClr val="DDDDDD"/>
                </a:solidFill>
                <a:latin typeface="Open Sans"/>
                <a:sym typeface="Open Sans"/>
              </a:rPr>
              <a:t>univariada</a:t>
            </a:r>
            <a:endParaRPr lang="pt-BR" sz="1200" dirty="0">
              <a:solidFill>
                <a:srgbClr val="DDDDDD"/>
              </a:solidFill>
              <a:latin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mn-ea"/>
                <a:cs typeface="+mn-cs"/>
                <a:sym typeface="Open Sans"/>
              </a:rPr>
              <a:t>Análise bivariada</a:t>
            </a:r>
            <a:endParaRPr kumimoji="0" sz="1800" b="0" i="0" u="none" strike="noStrike" kern="1200" cap="none" spc="0" normalizeH="0" baseline="0" noProof="0" dirty="0">
              <a:ln>
                <a:noFill/>
              </a:ln>
              <a:solidFill>
                <a:srgbClr val="DDDDDD"/>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Tree>
    <p:extLst>
      <p:ext uri="{BB962C8B-B14F-4D97-AF65-F5344CB8AC3E}">
        <p14:creationId xmlns:p14="http://schemas.microsoft.com/office/powerpoint/2010/main" val="2853130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DFCD4E80-B3C3-4C02-BE52-6A1E40E35098}"/>
              </a:ext>
            </a:extLst>
          </p:cNvPr>
          <p:cNvSpPr/>
          <p:nvPr/>
        </p:nvSpPr>
        <p:spPr>
          <a:xfrm>
            <a:off x="4776776" y="217095"/>
            <a:ext cx="5166320" cy="6423810"/>
          </a:xfrm>
          <a:prstGeom prst="rect">
            <a:avLst/>
          </a:prstGeom>
          <a:solidFill>
            <a:schemeClr val="bg1"/>
          </a:solidFill>
        </p:spPr>
        <p:txBody>
          <a:bodyPr wrap="square">
            <a:spAutoFit/>
          </a:bodyPr>
          <a:lstStyle/>
          <a:p>
            <a:pPr marL="342900" indent="-342900">
              <a:lnSpc>
                <a:spcPct val="200000"/>
              </a:lnSpc>
              <a:buFont typeface="+mj-lt"/>
              <a:buAutoNum type="arabicPeriod"/>
            </a:pPr>
            <a:r>
              <a:rPr lang="pt-BR" sz="900" dirty="0">
                <a:solidFill>
                  <a:srgbClr val="434343"/>
                </a:solidFill>
                <a:latin typeface="Open Sans" panose="020B0604020202020204" charset="0"/>
                <a:ea typeface="Open Sans" panose="020B0604020202020204" charset="0"/>
                <a:cs typeface="Open Sans" panose="020B0604020202020204" charset="0"/>
              </a:rPr>
              <a:t>Objetivo do Trabalho</a:t>
            </a:r>
          </a:p>
          <a:p>
            <a:pPr marL="342900" indent="-342900">
              <a:lnSpc>
                <a:spcPct val="200000"/>
              </a:lnSpc>
              <a:buFont typeface="+mj-lt"/>
              <a:buAutoNum type="arabicPeriod"/>
            </a:pPr>
            <a:r>
              <a:rPr lang="pt-BR" sz="900" dirty="0">
                <a:solidFill>
                  <a:srgbClr val="434343"/>
                </a:solidFill>
                <a:latin typeface="Open Sans" panose="020B0604020202020204" charset="0"/>
                <a:ea typeface="Open Sans" panose="020B0604020202020204" charset="0"/>
                <a:cs typeface="Open Sans" panose="020B0604020202020204" charset="0"/>
              </a:rPr>
              <a:t>Contextualização do Problema</a:t>
            </a:r>
          </a:p>
          <a:p>
            <a:pPr marL="342900" indent="-342900">
              <a:lnSpc>
                <a:spcPct val="200000"/>
              </a:lnSpc>
              <a:buFont typeface="+mj-lt"/>
              <a:buAutoNum type="arabicPeriod"/>
            </a:pPr>
            <a:r>
              <a:rPr lang="pt-BR" sz="900" dirty="0">
                <a:solidFill>
                  <a:srgbClr val="434343"/>
                </a:solidFill>
                <a:latin typeface="Open Sans" panose="020B0604020202020204" charset="0"/>
                <a:ea typeface="Open Sans" panose="020B0604020202020204" charset="0"/>
                <a:cs typeface="Open Sans" panose="020B0604020202020204" charset="0"/>
              </a:rPr>
              <a:t>Base de Dados</a:t>
            </a:r>
          </a:p>
          <a:p>
            <a:pPr marL="857250" lvl="1" indent="-400050">
              <a:lnSpc>
                <a:spcPct val="200000"/>
              </a:lnSpc>
              <a:buFont typeface="+mj-lt"/>
              <a:buAutoNum type="romanLcPeriod"/>
            </a:pPr>
            <a:r>
              <a:rPr lang="pt-BR" sz="900" dirty="0">
                <a:solidFill>
                  <a:srgbClr val="434343"/>
                </a:solidFill>
                <a:latin typeface="Open Sans" panose="020B0604020202020204" charset="0"/>
                <a:ea typeface="Open Sans" panose="020B0604020202020204" charset="0"/>
                <a:cs typeface="Open Sans" panose="020B0604020202020204" charset="0"/>
              </a:rPr>
              <a:t>Base original </a:t>
            </a:r>
          </a:p>
          <a:p>
            <a:pPr marL="857250" lvl="1" indent="-400050">
              <a:lnSpc>
                <a:spcPct val="200000"/>
              </a:lnSpc>
              <a:buFont typeface="+mj-lt"/>
              <a:buAutoNum type="romanLcPeriod"/>
            </a:pPr>
            <a:r>
              <a:rPr lang="pt-BR" sz="900" dirty="0">
                <a:solidFill>
                  <a:srgbClr val="434343"/>
                </a:solidFill>
                <a:latin typeface="Open Sans" panose="020B0604020202020204" charset="0"/>
                <a:ea typeface="Open Sans" panose="020B0604020202020204" charset="0"/>
                <a:cs typeface="Open Sans" panose="020B0604020202020204" charset="0"/>
              </a:rPr>
              <a:t>Filtros</a:t>
            </a:r>
          </a:p>
          <a:p>
            <a:pPr marL="342900" indent="-342900">
              <a:lnSpc>
                <a:spcPct val="200000"/>
              </a:lnSpc>
              <a:buFont typeface="+mj-lt"/>
              <a:buAutoNum type="arabicPeriod"/>
            </a:pPr>
            <a:r>
              <a:rPr lang="pt-BR" sz="900" dirty="0">
                <a:solidFill>
                  <a:srgbClr val="434343"/>
                </a:solidFill>
                <a:latin typeface="Open Sans" panose="020B0604020202020204" charset="0"/>
                <a:ea typeface="Open Sans" panose="020B0604020202020204" charset="0"/>
                <a:cs typeface="Open Sans" panose="020B0604020202020204" charset="0"/>
              </a:rPr>
              <a:t>Análise Exploratória de Dados</a:t>
            </a:r>
          </a:p>
          <a:p>
            <a:pPr marL="857250" lvl="1" indent="-400050">
              <a:lnSpc>
                <a:spcPct val="200000"/>
              </a:lnSpc>
              <a:buFont typeface="+mj-lt"/>
              <a:buAutoNum type="romanLcPeriod"/>
            </a:pPr>
            <a:r>
              <a:rPr lang="pt-BR" sz="900" dirty="0">
                <a:solidFill>
                  <a:srgbClr val="434343"/>
                </a:solidFill>
                <a:latin typeface="Open Sans" panose="020B0604020202020204" charset="0"/>
                <a:ea typeface="Open Sans" panose="020B0604020202020204" charset="0"/>
                <a:cs typeface="Open Sans" panose="020B0604020202020204" charset="0"/>
              </a:rPr>
              <a:t>Principais variáveis</a:t>
            </a:r>
          </a:p>
          <a:p>
            <a:pPr marL="857250" lvl="1" indent="-400050">
              <a:lnSpc>
                <a:spcPct val="200000"/>
              </a:lnSpc>
              <a:buFont typeface="+mj-lt"/>
              <a:buAutoNum type="romanLcPeriod"/>
            </a:pPr>
            <a:r>
              <a:rPr lang="pt-BR" sz="900" dirty="0">
                <a:solidFill>
                  <a:srgbClr val="434343"/>
                </a:solidFill>
                <a:latin typeface="Open Sans" panose="020B0604020202020204" charset="0"/>
                <a:ea typeface="Open Sans" panose="020B0604020202020204" charset="0"/>
                <a:cs typeface="Open Sans" panose="020B0604020202020204" charset="0"/>
              </a:rPr>
              <a:t>Raio-X da base</a:t>
            </a:r>
          </a:p>
          <a:p>
            <a:pPr marL="1314450" lvl="2" indent="-400050">
              <a:lnSpc>
                <a:spcPct val="200000"/>
              </a:lnSpc>
              <a:buFont typeface="+mj-lt"/>
              <a:buAutoNum type="alphaLcParenR"/>
            </a:pPr>
            <a:r>
              <a:rPr lang="pt-BR" sz="900" dirty="0">
                <a:solidFill>
                  <a:srgbClr val="434343"/>
                </a:solidFill>
                <a:latin typeface="Open Sans" panose="020B0604020202020204" charset="0"/>
                <a:ea typeface="Open Sans" panose="020B0604020202020204" charset="0"/>
                <a:cs typeface="Open Sans" panose="020B0604020202020204" charset="0"/>
              </a:rPr>
              <a:t>Valores faltantes e categoria “Ignorado”</a:t>
            </a:r>
          </a:p>
          <a:p>
            <a:pPr marL="1314450" lvl="2" indent="-400050">
              <a:lnSpc>
                <a:spcPct val="200000"/>
              </a:lnSpc>
              <a:buFont typeface="+mj-lt"/>
              <a:buAutoNum type="alphaLcParenR"/>
            </a:pPr>
            <a:r>
              <a:rPr lang="pt-BR" sz="900" dirty="0">
                <a:solidFill>
                  <a:srgbClr val="434343"/>
                </a:solidFill>
                <a:latin typeface="Open Sans" panose="020B0604020202020204" charset="0"/>
                <a:ea typeface="Open Sans" panose="020B0604020202020204" charset="0"/>
                <a:cs typeface="Open Sans" panose="020B0604020202020204" charset="0"/>
              </a:rPr>
              <a:t>Análise </a:t>
            </a:r>
            <a:r>
              <a:rPr lang="pt-BR" sz="900" dirty="0" err="1">
                <a:solidFill>
                  <a:srgbClr val="434343"/>
                </a:solidFill>
                <a:latin typeface="Open Sans" panose="020B0604020202020204" charset="0"/>
                <a:ea typeface="Open Sans" panose="020B0604020202020204" charset="0"/>
                <a:cs typeface="Open Sans" panose="020B0604020202020204" charset="0"/>
              </a:rPr>
              <a:t>univariada</a:t>
            </a:r>
            <a:endParaRPr lang="pt-BR" sz="900" dirty="0">
              <a:solidFill>
                <a:srgbClr val="434343"/>
              </a:solidFill>
              <a:latin typeface="Open Sans" panose="020B0604020202020204" charset="0"/>
              <a:ea typeface="Open Sans" panose="020B0604020202020204" charset="0"/>
              <a:cs typeface="Open Sans" panose="020B0604020202020204" charset="0"/>
            </a:endParaRPr>
          </a:p>
          <a:p>
            <a:pPr marL="1314450" lvl="2" indent="-400050">
              <a:lnSpc>
                <a:spcPct val="200000"/>
              </a:lnSpc>
              <a:buFont typeface="+mj-lt"/>
              <a:buAutoNum type="alphaLcParenR"/>
            </a:pPr>
            <a:r>
              <a:rPr lang="pt-BR" sz="900" dirty="0">
                <a:solidFill>
                  <a:srgbClr val="434343"/>
                </a:solidFill>
                <a:latin typeface="Open Sans" panose="020B0604020202020204" charset="0"/>
                <a:ea typeface="Open Sans" panose="020B0604020202020204" charset="0"/>
                <a:cs typeface="Open Sans" panose="020B0604020202020204" charset="0"/>
              </a:rPr>
              <a:t>Análise bivariada</a:t>
            </a:r>
          </a:p>
          <a:p>
            <a:pPr marL="342900" indent="-342900">
              <a:lnSpc>
                <a:spcPct val="200000"/>
              </a:lnSpc>
              <a:buFont typeface="+mj-lt"/>
              <a:buAutoNum type="arabicPeriod"/>
            </a:pPr>
            <a:r>
              <a:rPr lang="pt-BR" sz="900" dirty="0">
                <a:solidFill>
                  <a:srgbClr val="434343"/>
                </a:solidFill>
                <a:latin typeface="Open Sans" panose="020B0604020202020204" charset="0"/>
                <a:ea typeface="Open Sans" panose="020B0604020202020204" charset="0"/>
                <a:cs typeface="Open Sans" panose="020B0604020202020204" charset="0"/>
              </a:rPr>
              <a:t>Modelagem Estatística Tradicional</a:t>
            </a:r>
          </a:p>
          <a:p>
            <a:pPr marL="800100" lvl="1" indent="-342900">
              <a:lnSpc>
                <a:spcPct val="200000"/>
              </a:lnSpc>
              <a:buFont typeface="+mj-lt"/>
              <a:buAutoNum type="romanLcPeriod"/>
            </a:pPr>
            <a:r>
              <a:rPr lang="pt-BR" sz="900" dirty="0">
                <a:solidFill>
                  <a:srgbClr val="434343"/>
                </a:solidFill>
                <a:latin typeface="Open Sans" panose="020B0604020202020204" charset="0"/>
                <a:ea typeface="Open Sans" panose="020B0604020202020204" charset="0"/>
                <a:cs typeface="Open Sans" panose="020B0604020202020204" charset="0"/>
              </a:rPr>
              <a:t>Árvore de Decisão</a:t>
            </a:r>
          </a:p>
          <a:p>
            <a:pPr marL="800100" lvl="1" indent="-342900">
              <a:lnSpc>
                <a:spcPct val="200000"/>
              </a:lnSpc>
              <a:buFont typeface="+mj-lt"/>
              <a:buAutoNum type="romanLcPeriod"/>
            </a:pPr>
            <a:r>
              <a:rPr lang="pt-BR" sz="900" dirty="0">
                <a:solidFill>
                  <a:srgbClr val="434343"/>
                </a:solidFill>
                <a:latin typeface="Open Sans" panose="020B0604020202020204" charset="0"/>
                <a:ea typeface="Open Sans" panose="020B0604020202020204" charset="0"/>
                <a:cs typeface="Open Sans" panose="020B0604020202020204" charset="0"/>
              </a:rPr>
              <a:t>Regressão Logística</a:t>
            </a:r>
          </a:p>
          <a:p>
            <a:pPr marL="800100" lvl="1" indent="-342900">
              <a:lnSpc>
                <a:spcPct val="200000"/>
              </a:lnSpc>
              <a:buFont typeface="+mj-lt"/>
              <a:buAutoNum type="romanLcPeriod"/>
            </a:pPr>
            <a:r>
              <a:rPr lang="pt-BR" sz="900" dirty="0">
                <a:solidFill>
                  <a:srgbClr val="434343"/>
                </a:solidFill>
                <a:latin typeface="Open Sans" panose="020B0604020202020204" charset="0"/>
                <a:ea typeface="Open Sans" panose="020B0604020202020204" charset="0"/>
                <a:cs typeface="Open Sans" panose="020B0604020202020204" charset="0"/>
              </a:rPr>
              <a:t>Desempenho dos modelos</a:t>
            </a:r>
          </a:p>
          <a:p>
            <a:pPr marL="342900" indent="-342900">
              <a:lnSpc>
                <a:spcPct val="200000"/>
              </a:lnSpc>
              <a:buFont typeface="+mj-lt"/>
              <a:buAutoNum type="arabicPeriod"/>
            </a:pPr>
            <a:r>
              <a:rPr lang="pt-BR" sz="900" dirty="0">
                <a:solidFill>
                  <a:srgbClr val="434343"/>
                </a:solidFill>
                <a:latin typeface="Open Sans" panose="020B0604020202020204" charset="0"/>
                <a:ea typeface="Open Sans" panose="020B0604020202020204" charset="0"/>
                <a:cs typeface="Open Sans" panose="020B0604020202020204" charset="0"/>
              </a:rPr>
              <a:t>Modelagem com Inteligência Artificial</a:t>
            </a:r>
          </a:p>
          <a:p>
            <a:pPr marL="800100" lvl="1" indent="-342900">
              <a:lnSpc>
                <a:spcPct val="200000"/>
              </a:lnSpc>
              <a:buFont typeface="+mj-lt"/>
              <a:buAutoNum type="romanLcPeriod"/>
            </a:pPr>
            <a:r>
              <a:rPr lang="pt-BR" sz="900" dirty="0">
                <a:solidFill>
                  <a:srgbClr val="434343"/>
                </a:solidFill>
                <a:latin typeface="Open Sans" panose="020B0604020202020204" charset="0"/>
                <a:ea typeface="Open Sans" panose="020B0604020202020204" charset="0"/>
                <a:cs typeface="Open Sans" panose="020B0604020202020204" charset="0"/>
              </a:rPr>
              <a:t>Modelos Baseline</a:t>
            </a:r>
          </a:p>
          <a:p>
            <a:pPr marL="800100" lvl="1" indent="-342900">
              <a:lnSpc>
                <a:spcPct val="200000"/>
              </a:lnSpc>
              <a:buFont typeface="+mj-lt"/>
              <a:buAutoNum type="romanLcPeriod"/>
            </a:pPr>
            <a:r>
              <a:rPr lang="pt-BR" sz="900" dirty="0" err="1">
                <a:solidFill>
                  <a:srgbClr val="434343"/>
                </a:solidFill>
                <a:latin typeface="Open Sans" panose="020B0604020202020204" charset="0"/>
                <a:ea typeface="Open Sans" panose="020B0604020202020204" charset="0"/>
                <a:cs typeface="Open Sans" panose="020B0604020202020204" charset="0"/>
              </a:rPr>
              <a:t>LightGBM</a:t>
            </a:r>
            <a:endParaRPr lang="pt-BR" sz="900" dirty="0">
              <a:solidFill>
                <a:srgbClr val="434343"/>
              </a:solidFill>
              <a:latin typeface="Open Sans" panose="020B0604020202020204" charset="0"/>
              <a:ea typeface="Open Sans" panose="020B0604020202020204" charset="0"/>
              <a:cs typeface="Open Sans" panose="020B0604020202020204" charset="0"/>
            </a:endParaRPr>
          </a:p>
          <a:p>
            <a:pPr marL="800100" lvl="1" indent="-342900">
              <a:lnSpc>
                <a:spcPct val="200000"/>
              </a:lnSpc>
              <a:buFont typeface="+mj-lt"/>
              <a:buAutoNum type="romanLcPeriod"/>
            </a:pPr>
            <a:r>
              <a:rPr lang="pt-BR" sz="900" dirty="0">
                <a:solidFill>
                  <a:srgbClr val="434343"/>
                </a:solidFill>
                <a:latin typeface="Open Sans" panose="020B0604020202020204" charset="0"/>
                <a:ea typeface="Open Sans" panose="020B0604020202020204" charset="0"/>
                <a:cs typeface="Open Sans" panose="020B0604020202020204" charset="0"/>
              </a:rPr>
              <a:t>Classificador por Votação </a:t>
            </a:r>
            <a:r>
              <a:rPr lang="pt-BR" sz="900" dirty="0">
                <a:solidFill>
                  <a:srgbClr val="434343"/>
                </a:solidFill>
                <a:latin typeface="Open Sans" panose="020B0604020202020204" charset="0"/>
                <a:ea typeface="Open Sans" panose="020B0604020202020204" charset="0"/>
                <a:cs typeface="Open Sans" panose="020B0604020202020204" charset="0"/>
                <a:sym typeface="Wingdings" panose="05000000000000000000" pitchFamily="2" charset="2"/>
              </a:rPr>
              <a:t> 5 modelos</a:t>
            </a:r>
          </a:p>
          <a:p>
            <a:pPr marL="800100" lvl="1" indent="-342900">
              <a:lnSpc>
                <a:spcPct val="200000"/>
              </a:lnSpc>
              <a:buFont typeface="+mj-lt"/>
              <a:buAutoNum type="romanLcPeriod"/>
            </a:pPr>
            <a:r>
              <a:rPr lang="pt-BR" sz="900" dirty="0">
                <a:solidFill>
                  <a:srgbClr val="434343"/>
                </a:solidFill>
                <a:latin typeface="Open Sans" panose="020B0604020202020204" charset="0"/>
                <a:ea typeface="Open Sans" panose="020B0604020202020204" charset="0"/>
                <a:cs typeface="Open Sans" panose="020B0604020202020204" charset="0"/>
                <a:sym typeface="Wingdings" panose="05000000000000000000" pitchFamily="2" charset="2"/>
              </a:rPr>
              <a:t>Classificador por Votação  13 modelos</a:t>
            </a:r>
          </a:p>
          <a:p>
            <a:pPr marL="800100" lvl="1" indent="-342900">
              <a:lnSpc>
                <a:spcPct val="200000"/>
              </a:lnSpc>
              <a:buFont typeface="+mj-lt"/>
              <a:buAutoNum type="romanLcPeriod"/>
            </a:pPr>
            <a:r>
              <a:rPr lang="pt-BR" sz="900" dirty="0">
                <a:solidFill>
                  <a:srgbClr val="434343"/>
                </a:solidFill>
                <a:latin typeface="Open Sans" panose="020B0604020202020204" charset="0"/>
                <a:ea typeface="Open Sans" panose="020B0604020202020204" charset="0"/>
                <a:cs typeface="Open Sans" panose="020B0604020202020204" charset="0"/>
                <a:sym typeface="Wingdings" panose="05000000000000000000" pitchFamily="2" charset="2"/>
              </a:rPr>
              <a:t>Desempenho dos modelos</a:t>
            </a:r>
            <a:endParaRPr lang="pt-BR" sz="900" dirty="0">
              <a:solidFill>
                <a:srgbClr val="434343"/>
              </a:solidFill>
              <a:latin typeface="Open Sans" panose="020B0604020202020204" charset="0"/>
              <a:ea typeface="Open Sans" panose="020B0604020202020204" charset="0"/>
              <a:cs typeface="Open Sans" panose="020B0604020202020204" charset="0"/>
            </a:endParaRPr>
          </a:p>
          <a:p>
            <a:pPr marL="342900" indent="-342900">
              <a:lnSpc>
                <a:spcPct val="200000"/>
              </a:lnSpc>
              <a:buFont typeface="+mj-lt"/>
              <a:buAutoNum type="arabicPeriod"/>
            </a:pPr>
            <a:r>
              <a:rPr lang="pt-BR" sz="900" dirty="0">
                <a:solidFill>
                  <a:srgbClr val="434343"/>
                </a:solidFill>
                <a:latin typeface="Open Sans" panose="020B0604020202020204" charset="0"/>
                <a:ea typeface="Open Sans" panose="020B0604020202020204" charset="0"/>
                <a:cs typeface="Open Sans" panose="020B0604020202020204" charset="0"/>
              </a:rPr>
              <a:t>Definição da Técnica</a:t>
            </a:r>
          </a:p>
          <a:p>
            <a:pPr marL="342900" indent="-342900">
              <a:lnSpc>
                <a:spcPct val="200000"/>
              </a:lnSpc>
              <a:buFont typeface="+mj-lt"/>
              <a:buAutoNum type="arabicPeriod"/>
            </a:pPr>
            <a:r>
              <a:rPr lang="pt-BR" sz="900" dirty="0">
                <a:solidFill>
                  <a:srgbClr val="434343"/>
                </a:solidFill>
                <a:latin typeface="Open Sans" panose="020B0604020202020204" charset="0"/>
                <a:ea typeface="Open Sans" panose="020B0604020202020204" charset="0"/>
                <a:cs typeface="Open Sans" panose="020B0604020202020204" charset="0"/>
              </a:rPr>
              <a:t>Conclusões</a:t>
            </a:r>
            <a:endParaRPr lang="pt-BR" sz="1000" dirty="0">
              <a:solidFill>
                <a:srgbClr val="434343"/>
              </a:solidFill>
              <a:latin typeface="Open Sans" panose="020B0604020202020204" charset="0"/>
              <a:ea typeface="Open Sans" panose="020B0604020202020204" charset="0"/>
              <a:cs typeface="Open Sans" panose="020B0604020202020204" charset="0"/>
            </a:endParaRPr>
          </a:p>
        </p:txBody>
      </p:sp>
      <p:sp>
        <p:nvSpPr>
          <p:cNvPr id="10" name="Title Placeholder 1">
            <a:extLst>
              <a:ext uri="{FF2B5EF4-FFF2-40B4-BE49-F238E27FC236}">
                <a16:creationId xmlns:a16="http://schemas.microsoft.com/office/drawing/2014/main" id="{E366D41B-C93F-47E9-8910-B3ED36B5B583}"/>
              </a:ext>
            </a:extLst>
          </p:cNvPr>
          <p:cNvSpPr txBox="1">
            <a:spLocks/>
          </p:cNvSpPr>
          <p:nvPr/>
        </p:nvSpPr>
        <p:spPr>
          <a:xfrm>
            <a:off x="2620215" y="334685"/>
            <a:ext cx="6624736" cy="71323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dirty="0">
                <a:solidFill>
                  <a:srgbClr val="6ADBD9"/>
                </a:solidFill>
                <a:latin typeface="Open Sans" panose="020B0604020202020204" charset="0"/>
                <a:ea typeface="Open Sans" panose="020B0604020202020204" charset="0"/>
                <a:cs typeface="Open Sans" panose="020B0604020202020204" charset="0"/>
              </a:rPr>
              <a:t>Agenda</a:t>
            </a:r>
          </a:p>
        </p:txBody>
      </p:sp>
      <p:cxnSp>
        <p:nvCxnSpPr>
          <p:cNvPr id="12" name="Conector reto 11">
            <a:extLst>
              <a:ext uri="{FF2B5EF4-FFF2-40B4-BE49-F238E27FC236}">
                <a16:creationId xmlns:a16="http://schemas.microsoft.com/office/drawing/2014/main" id="{F7930CF3-BFC0-49B5-B624-FCF47341D5DC}"/>
              </a:ext>
            </a:extLst>
          </p:cNvPr>
          <p:cNvCxnSpPr>
            <a:cxnSpLocks/>
            <a:endCxn id="26" idx="4"/>
          </p:cNvCxnSpPr>
          <p:nvPr/>
        </p:nvCxnSpPr>
        <p:spPr>
          <a:xfrm>
            <a:off x="4631064" y="642358"/>
            <a:ext cx="0" cy="4781662"/>
          </a:xfrm>
          <a:prstGeom prst="line">
            <a:avLst/>
          </a:prstGeom>
          <a:ln>
            <a:solidFill>
              <a:srgbClr val="434343"/>
            </a:solidFill>
          </a:ln>
        </p:spPr>
        <p:style>
          <a:lnRef idx="1">
            <a:schemeClr val="accent1"/>
          </a:lnRef>
          <a:fillRef idx="0">
            <a:schemeClr val="accent1"/>
          </a:fillRef>
          <a:effectRef idx="0">
            <a:schemeClr val="accent1"/>
          </a:effectRef>
          <a:fontRef idx="minor">
            <a:schemeClr val="tx1"/>
          </a:fontRef>
        </p:style>
      </p:cxnSp>
      <p:sp>
        <p:nvSpPr>
          <p:cNvPr id="13" name="Elipse 12">
            <a:extLst>
              <a:ext uri="{FF2B5EF4-FFF2-40B4-BE49-F238E27FC236}">
                <a16:creationId xmlns:a16="http://schemas.microsoft.com/office/drawing/2014/main" id="{3FAE197E-B230-43A7-BFD6-755E781038C3}"/>
              </a:ext>
            </a:extLst>
          </p:cNvPr>
          <p:cNvSpPr/>
          <p:nvPr/>
        </p:nvSpPr>
        <p:spPr>
          <a:xfrm>
            <a:off x="4558208" y="598971"/>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14" name="Elipse 13">
            <a:extLst>
              <a:ext uri="{FF2B5EF4-FFF2-40B4-BE49-F238E27FC236}">
                <a16:creationId xmlns:a16="http://schemas.microsoft.com/office/drawing/2014/main" id="{DB6EB9D9-7F35-4C56-9960-B08A84F9FE06}"/>
              </a:ext>
            </a:extLst>
          </p:cNvPr>
          <p:cNvSpPr/>
          <p:nvPr/>
        </p:nvSpPr>
        <p:spPr>
          <a:xfrm>
            <a:off x="4558208" y="1523213"/>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19" name="Elipse 18">
            <a:extLst>
              <a:ext uri="{FF2B5EF4-FFF2-40B4-BE49-F238E27FC236}">
                <a16:creationId xmlns:a16="http://schemas.microsoft.com/office/drawing/2014/main" id="{A1FD3738-3BA8-43DD-BDEA-43513556BCB3}"/>
              </a:ext>
            </a:extLst>
          </p:cNvPr>
          <p:cNvSpPr/>
          <p:nvPr/>
        </p:nvSpPr>
        <p:spPr>
          <a:xfrm>
            <a:off x="4558208" y="1928832"/>
            <a:ext cx="145712" cy="145774"/>
          </a:xfrm>
          <a:prstGeom prst="ellipse">
            <a:avLst/>
          </a:prstGeom>
          <a:solidFill>
            <a:schemeClr val="bg1"/>
          </a:solidFill>
          <a:ln w="635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0" name="Elipse 19">
            <a:extLst>
              <a:ext uri="{FF2B5EF4-FFF2-40B4-BE49-F238E27FC236}">
                <a16:creationId xmlns:a16="http://schemas.microsoft.com/office/drawing/2014/main" id="{E8FD2CCA-FA6C-4142-9B0D-E4E25F50DDB7}"/>
              </a:ext>
            </a:extLst>
          </p:cNvPr>
          <p:cNvSpPr/>
          <p:nvPr/>
        </p:nvSpPr>
        <p:spPr>
          <a:xfrm>
            <a:off x="4558208" y="2348679"/>
            <a:ext cx="145712" cy="145774"/>
          </a:xfrm>
          <a:prstGeom prst="ellipse">
            <a:avLst/>
          </a:prstGeom>
          <a:solidFill>
            <a:schemeClr val="bg1"/>
          </a:solidFill>
          <a:ln w="635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1" name="Elipse 20">
            <a:extLst>
              <a:ext uri="{FF2B5EF4-FFF2-40B4-BE49-F238E27FC236}">
                <a16:creationId xmlns:a16="http://schemas.microsoft.com/office/drawing/2014/main" id="{20F007FE-3C45-4C50-96EF-E95FF61957B6}"/>
              </a:ext>
            </a:extLst>
          </p:cNvPr>
          <p:cNvSpPr/>
          <p:nvPr/>
        </p:nvSpPr>
        <p:spPr>
          <a:xfrm>
            <a:off x="4558208" y="2792579"/>
            <a:ext cx="145712" cy="145774"/>
          </a:xfrm>
          <a:prstGeom prst="ellipse">
            <a:avLst/>
          </a:prstGeom>
          <a:solidFill>
            <a:schemeClr val="bg1"/>
          </a:solidFill>
          <a:ln w="28575">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7" name="Espaço Reservado para Número de Slide 4">
            <a:extLst>
              <a:ext uri="{FF2B5EF4-FFF2-40B4-BE49-F238E27FC236}">
                <a16:creationId xmlns:a16="http://schemas.microsoft.com/office/drawing/2014/main" id="{22B111D7-6513-4977-A767-A5AF2542645F}"/>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rPr>
              <a:pPr/>
              <a:t>3</a:t>
            </a:fld>
            <a:endParaRPr lang="pt-BR" dirty="0">
              <a:solidFill>
                <a:srgbClr val="6ADBD9"/>
              </a:solidFill>
            </a:endParaRPr>
          </a:p>
        </p:txBody>
      </p:sp>
      <p:sp>
        <p:nvSpPr>
          <p:cNvPr id="28" name="Pentágono 27">
            <a:extLst>
              <a:ext uri="{FF2B5EF4-FFF2-40B4-BE49-F238E27FC236}">
                <a16:creationId xmlns:a16="http://schemas.microsoft.com/office/drawing/2014/main" id="{2AD141AF-5A45-4FCB-ACAC-33EB4EBC55A4}"/>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6ADBD9"/>
              </a:solidFill>
            </a:endParaRPr>
          </a:p>
        </p:txBody>
      </p:sp>
      <p:sp>
        <p:nvSpPr>
          <p:cNvPr id="18" name="Elipse 17">
            <a:extLst>
              <a:ext uri="{FF2B5EF4-FFF2-40B4-BE49-F238E27FC236}">
                <a16:creationId xmlns:a16="http://schemas.microsoft.com/office/drawing/2014/main" id="{43901B07-45B4-4E86-84D2-99A00E832B84}"/>
              </a:ext>
            </a:extLst>
          </p:cNvPr>
          <p:cNvSpPr/>
          <p:nvPr/>
        </p:nvSpPr>
        <p:spPr>
          <a:xfrm>
            <a:off x="4558208" y="1095925"/>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15" name="Elipse 14">
            <a:extLst>
              <a:ext uri="{FF2B5EF4-FFF2-40B4-BE49-F238E27FC236}">
                <a16:creationId xmlns:a16="http://schemas.microsoft.com/office/drawing/2014/main" id="{539B0DFA-8F15-49B6-BFF8-08611FB7392C}"/>
              </a:ext>
            </a:extLst>
          </p:cNvPr>
          <p:cNvSpPr/>
          <p:nvPr/>
        </p:nvSpPr>
        <p:spPr>
          <a:xfrm>
            <a:off x="4558208" y="3213653"/>
            <a:ext cx="145712" cy="145774"/>
          </a:xfrm>
          <a:prstGeom prst="ellipse">
            <a:avLst/>
          </a:prstGeom>
          <a:solidFill>
            <a:schemeClr val="bg1"/>
          </a:solidFill>
          <a:ln w="635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2" name="Elipse 21">
            <a:extLst>
              <a:ext uri="{FF2B5EF4-FFF2-40B4-BE49-F238E27FC236}">
                <a16:creationId xmlns:a16="http://schemas.microsoft.com/office/drawing/2014/main" id="{720E669F-5389-4DCE-864B-761AF2A4B25A}"/>
              </a:ext>
            </a:extLst>
          </p:cNvPr>
          <p:cNvSpPr/>
          <p:nvPr/>
        </p:nvSpPr>
        <p:spPr>
          <a:xfrm>
            <a:off x="4558208" y="3634727"/>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3" name="Elipse 22">
            <a:extLst>
              <a:ext uri="{FF2B5EF4-FFF2-40B4-BE49-F238E27FC236}">
                <a16:creationId xmlns:a16="http://schemas.microsoft.com/office/drawing/2014/main" id="{6E71B8F3-6326-4C0C-A58D-B01B7517A5E8}"/>
              </a:ext>
            </a:extLst>
          </p:cNvPr>
          <p:cNvSpPr/>
          <p:nvPr/>
        </p:nvSpPr>
        <p:spPr>
          <a:xfrm>
            <a:off x="4558208" y="4078627"/>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4" name="Elipse 23">
            <a:extLst>
              <a:ext uri="{FF2B5EF4-FFF2-40B4-BE49-F238E27FC236}">
                <a16:creationId xmlns:a16="http://schemas.microsoft.com/office/drawing/2014/main" id="{53784E7B-AFD7-4F97-B13C-E9B157E9F7A4}"/>
              </a:ext>
            </a:extLst>
          </p:cNvPr>
          <p:cNvSpPr/>
          <p:nvPr/>
        </p:nvSpPr>
        <p:spPr>
          <a:xfrm>
            <a:off x="4558208" y="4498474"/>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5" name="Elipse 24">
            <a:extLst>
              <a:ext uri="{FF2B5EF4-FFF2-40B4-BE49-F238E27FC236}">
                <a16:creationId xmlns:a16="http://schemas.microsoft.com/office/drawing/2014/main" id="{57B781B4-9F29-4E99-A21D-D2D6918B7233}"/>
              </a:ext>
            </a:extLst>
          </p:cNvPr>
          <p:cNvSpPr/>
          <p:nvPr/>
        </p:nvSpPr>
        <p:spPr>
          <a:xfrm>
            <a:off x="4558208" y="4888360"/>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6" name="Elipse 25">
            <a:extLst>
              <a:ext uri="{FF2B5EF4-FFF2-40B4-BE49-F238E27FC236}">
                <a16:creationId xmlns:a16="http://schemas.microsoft.com/office/drawing/2014/main" id="{EB9DEA45-155F-4A0F-869F-9487D0CCF3DD}"/>
              </a:ext>
            </a:extLst>
          </p:cNvPr>
          <p:cNvSpPr/>
          <p:nvPr/>
        </p:nvSpPr>
        <p:spPr>
          <a:xfrm>
            <a:off x="4558208" y="5278246"/>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30" name="Espaço Reservado para Data 5">
            <a:extLst>
              <a:ext uri="{FF2B5EF4-FFF2-40B4-BE49-F238E27FC236}">
                <a16:creationId xmlns:a16="http://schemas.microsoft.com/office/drawing/2014/main" id="{591287D2-17D8-4386-8D13-98D3DA751F3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9" name="Imagem 28"/>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Tree>
    <p:extLst>
      <p:ext uri="{BB962C8B-B14F-4D97-AF65-F5344CB8AC3E}">
        <p14:creationId xmlns:p14="http://schemas.microsoft.com/office/powerpoint/2010/main" val="35997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1B4D3651-9CFD-4206-BA8E-32EF9787A86F}"/>
              </a:ext>
            </a:extLst>
          </p:cNvPr>
          <p:cNvSpPr/>
          <p:nvPr/>
        </p:nvSpPr>
        <p:spPr>
          <a:xfrm>
            <a:off x="0" y="1002669"/>
            <a:ext cx="6842440" cy="76105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119A2CB7-B11C-4B81-8A8A-CC1F0A49AC96}"/>
              </a:ext>
            </a:extLst>
          </p:cNvPr>
          <p:cNvSpPr txBox="1">
            <a:spLocks/>
          </p:cNvSpPr>
          <p:nvPr/>
        </p:nvSpPr>
        <p:spPr>
          <a:xfrm>
            <a:off x="359999" y="165600"/>
            <a:ext cx="9446473"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6.i. </a:t>
            </a:r>
            <a:r>
              <a:rPr lang="en-US" dirty="0" err="1">
                <a:solidFill>
                  <a:srgbClr val="434343"/>
                </a:solidFill>
                <a:latin typeface="Open Sans" panose="020B0604020202020204" charset="0"/>
                <a:ea typeface="Open Sans" panose="020B0604020202020204" charset="0"/>
                <a:cs typeface="Open Sans" panose="020B0604020202020204" charset="0"/>
              </a:rPr>
              <a:t>Modelagem</a:t>
            </a:r>
            <a:r>
              <a:rPr lang="en-US" dirty="0">
                <a:solidFill>
                  <a:srgbClr val="434343"/>
                </a:solidFill>
                <a:latin typeface="Open Sans" panose="020B0604020202020204" charset="0"/>
                <a:ea typeface="Open Sans" panose="020B0604020202020204" charset="0"/>
                <a:cs typeface="Open Sans" panose="020B0604020202020204" charset="0"/>
              </a:rPr>
              <a:t> com </a:t>
            </a:r>
            <a:r>
              <a:rPr lang="en-US" dirty="0" err="1">
                <a:solidFill>
                  <a:srgbClr val="434343"/>
                </a:solidFill>
                <a:latin typeface="Open Sans" panose="020B0604020202020204" charset="0"/>
                <a:ea typeface="Open Sans" panose="020B0604020202020204" charset="0"/>
                <a:cs typeface="Open Sans" panose="020B0604020202020204" charset="0"/>
              </a:rPr>
              <a:t>Inteligência</a:t>
            </a:r>
            <a:r>
              <a:rPr lang="en-US" dirty="0">
                <a:solidFill>
                  <a:srgbClr val="434343"/>
                </a:solidFill>
                <a:latin typeface="Open Sans" panose="020B0604020202020204" charset="0"/>
                <a:ea typeface="Open Sans" panose="020B0604020202020204" charset="0"/>
                <a:cs typeface="Open Sans" panose="020B0604020202020204" charset="0"/>
              </a:rPr>
              <a:t> Artificial – </a:t>
            </a:r>
            <a:r>
              <a:rPr lang="en-US" dirty="0" err="1">
                <a:solidFill>
                  <a:srgbClr val="434343"/>
                </a:solidFill>
                <a:latin typeface="Open Sans" panose="020B0604020202020204" charset="0"/>
                <a:ea typeface="Open Sans" panose="020B0604020202020204" charset="0"/>
                <a:cs typeface="Open Sans" panose="020B0604020202020204" charset="0"/>
              </a:rPr>
              <a:t>Modelos</a:t>
            </a:r>
            <a:r>
              <a:rPr lang="en-US" dirty="0">
                <a:solidFill>
                  <a:srgbClr val="434343"/>
                </a:solidFill>
                <a:latin typeface="Open Sans" panose="020B0604020202020204" charset="0"/>
                <a:ea typeface="Open Sans" panose="020B0604020202020204" charset="0"/>
                <a:cs typeface="Open Sans" panose="020B0604020202020204" charset="0"/>
              </a:rPr>
              <a:t> Baseline</a:t>
            </a:r>
          </a:p>
          <a:p>
            <a:r>
              <a:rPr lang="en-US" sz="1100" dirty="0">
                <a:solidFill>
                  <a:srgbClr val="6ADBD9"/>
                </a:solidFill>
                <a:latin typeface="Open Sans" panose="020B0604020202020204" charset="0"/>
                <a:ea typeface="Open Sans" panose="020B0604020202020204" charset="0"/>
                <a:cs typeface="Open Sans" panose="020B0604020202020204" charset="0"/>
              </a:rPr>
              <a:t>MODELAGEM COM MACHINE LEARNING| </a:t>
            </a:r>
            <a:r>
              <a:rPr lang="en-US" sz="1100" dirty="0" err="1">
                <a:solidFill>
                  <a:srgbClr val="434343"/>
                </a:solidFill>
                <a:latin typeface="Open Sans" panose="020B0604020202020204" charset="0"/>
                <a:ea typeface="Open Sans" panose="020B0604020202020204" charset="0"/>
                <a:cs typeface="Open Sans" panose="020B0604020202020204" charset="0"/>
              </a:rPr>
              <a:t>Análise</a:t>
            </a:r>
            <a:r>
              <a:rPr lang="en-US" sz="1100" dirty="0">
                <a:solidFill>
                  <a:srgbClr val="434343"/>
                </a:solidFill>
                <a:latin typeface="Open Sans" panose="020B0604020202020204" charset="0"/>
                <a:ea typeface="Open Sans" panose="020B0604020202020204" charset="0"/>
                <a:cs typeface="Open Sans" panose="020B0604020202020204" charset="0"/>
              </a:rPr>
              <a:t> de </a:t>
            </a:r>
            <a:r>
              <a:rPr lang="en-US" sz="1100" dirty="0" err="1">
                <a:solidFill>
                  <a:srgbClr val="434343"/>
                </a:solidFill>
                <a:latin typeface="Open Sans" panose="020B0604020202020204" charset="0"/>
                <a:ea typeface="Open Sans" panose="020B0604020202020204" charset="0"/>
                <a:cs typeface="Open Sans" panose="020B0604020202020204" charset="0"/>
              </a:rPr>
              <a:t>modelos</a:t>
            </a:r>
            <a:r>
              <a:rPr lang="en-US" sz="1100" dirty="0">
                <a:solidFill>
                  <a:srgbClr val="434343"/>
                </a:solidFill>
                <a:latin typeface="Open Sans" panose="020B0604020202020204" charset="0"/>
                <a:ea typeface="Open Sans" panose="020B0604020202020204" charset="0"/>
                <a:cs typeface="Open Sans" panose="020B0604020202020204" charset="0"/>
              </a:rPr>
              <a:t> baseline</a:t>
            </a:r>
          </a:p>
        </p:txBody>
      </p:sp>
      <p:sp>
        <p:nvSpPr>
          <p:cNvPr id="13" name="Retângulo 12">
            <a:extLst>
              <a:ext uri="{FF2B5EF4-FFF2-40B4-BE49-F238E27FC236}">
                <a16:creationId xmlns:a16="http://schemas.microsoft.com/office/drawing/2014/main" id="{35F47299-7615-4100-B6B3-DD08E74F009D}"/>
              </a:ext>
            </a:extLst>
          </p:cNvPr>
          <p:cNvSpPr/>
          <p:nvPr/>
        </p:nvSpPr>
        <p:spPr>
          <a:xfrm>
            <a:off x="0" y="1039922"/>
            <a:ext cx="6758897" cy="646331"/>
          </a:xfrm>
          <a:prstGeom prst="rect">
            <a:avLst/>
          </a:prstGeom>
        </p:spPr>
        <p:txBody>
          <a:bodyPr wrap="square">
            <a:spAutoFit/>
          </a:bodyPr>
          <a:lstStyle/>
          <a:p>
            <a:r>
              <a:rPr lang="pt-BR" sz="1200" dirty="0">
                <a:solidFill>
                  <a:srgbClr val="434343"/>
                </a:solidFill>
                <a:latin typeface="Open Sans" panose="020B0604020202020204"/>
              </a:rPr>
              <a:t>A execução de modelos baseline é necessária para podermos decidir quais modelos iremos analisar mais a fundo para obter um melhor resultado. No caso, o </a:t>
            </a:r>
            <a:r>
              <a:rPr lang="pt-BR" sz="1200" dirty="0" err="1">
                <a:solidFill>
                  <a:srgbClr val="434343"/>
                </a:solidFill>
                <a:latin typeface="Open Sans" panose="020B0604020202020204"/>
              </a:rPr>
              <a:t>LightGBM</a:t>
            </a:r>
            <a:r>
              <a:rPr lang="pt-BR" sz="1200" dirty="0">
                <a:solidFill>
                  <a:srgbClr val="434343"/>
                </a:solidFill>
                <a:latin typeface="Open Sans" panose="020B0604020202020204"/>
              </a:rPr>
              <a:t> se mostrou o modelo com melhor F1 e, portanto, é o melhor modelo para se continuar analisando.</a:t>
            </a:r>
          </a:p>
        </p:txBody>
      </p:sp>
      <p:sp>
        <p:nvSpPr>
          <p:cNvPr id="3" name="Retângulo 2">
            <a:extLst>
              <a:ext uri="{FF2B5EF4-FFF2-40B4-BE49-F238E27FC236}">
                <a16:creationId xmlns:a16="http://schemas.microsoft.com/office/drawing/2014/main" id="{F6EC44CE-DCEF-4E56-A036-E963AC3A4E7B}"/>
              </a:ext>
            </a:extLst>
          </p:cNvPr>
          <p:cNvSpPr/>
          <p:nvPr/>
        </p:nvSpPr>
        <p:spPr>
          <a:xfrm>
            <a:off x="7209920" y="1994271"/>
            <a:ext cx="4004180" cy="4154984"/>
          </a:xfrm>
          <a:prstGeom prst="rect">
            <a:avLst/>
          </a:prstGeom>
        </p:spPr>
        <p:txBody>
          <a:bodyPr wrap="square">
            <a:spAutoFit/>
          </a:bodyPr>
          <a:lstStyle/>
          <a:p>
            <a:pPr algn="just"/>
            <a:r>
              <a:rPr lang="pt-BR" sz="1400" b="1" dirty="0">
                <a:solidFill>
                  <a:srgbClr val="434343"/>
                </a:solidFill>
                <a:latin typeface="Open Sans" panose="020B0604020202020204"/>
              </a:rPr>
              <a:t>Comentários:</a:t>
            </a:r>
          </a:p>
          <a:p>
            <a:pPr algn="just"/>
            <a:endParaRPr lang="pt-BR" sz="1400" dirty="0">
              <a:solidFill>
                <a:srgbClr val="434343"/>
              </a:solidFill>
              <a:latin typeface="Open Sans" panose="020B0604020202020204"/>
            </a:endParaRPr>
          </a:p>
          <a:p>
            <a:pPr marL="171450" indent="-171450" algn="just">
              <a:buFont typeface="Arial" panose="020B0604020202020204" pitchFamily="34" charset="0"/>
              <a:buChar char="•"/>
            </a:pPr>
            <a:r>
              <a:rPr lang="pt-BR" sz="1400" dirty="0">
                <a:solidFill>
                  <a:srgbClr val="434343"/>
                </a:solidFill>
                <a:latin typeface="Open Sans" panose="020B0604020202020204"/>
              </a:rPr>
              <a:t>O modelo com maior Sensibilidade é o </a:t>
            </a:r>
            <a:r>
              <a:rPr lang="pt-BR" sz="1400" dirty="0" err="1">
                <a:solidFill>
                  <a:srgbClr val="434343"/>
                </a:solidFill>
                <a:latin typeface="Open Sans" panose="020B0604020202020204"/>
              </a:rPr>
              <a:t>Naive</a:t>
            </a:r>
            <a:r>
              <a:rPr lang="pt-BR" sz="1400" dirty="0">
                <a:solidFill>
                  <a:srgbClr val="434343"/>
                </a:solidFill>
                <a:latin typeface="Open Sans" panose="020B0604020202020204"/>
              </a:rPr>
              <a:t> </a:t>
            </a:r>
            <a:r>
              <a:rPr lang="pt-BR" sz="1400" dirty="0" err="1">
                <a:solidFill>
                  <a:srgbClr val="434343"/>
                </a:solidFill>
                <a:latin typeface="Open Sans" panose="020B0604020202020204"/>
              </a:rPr>
              <a:t>Bayes</a:t>
            </a:r>
            <a:r>
              <a:rPr lang="pt-BR" sz="1400" dirty="0">
                <a:solidFill>
                  <a:srgbClr val="434343"/>
                </a:solidFill>
                <a:latin typeface="Open Sans" panose="020B0604020202020204"/>
              </a:rPr>
              <a:t>, porém sua precisão é baixa demais, o que indica falsos positivos demais, que inutilizariam o modelo;</a:t>
            </a:r>
          </a:p>
          <a:p>
            <a:pPr marL="171450" indent="-171450" algn="just">
              <a:buFont typeface="Arial" panose="020B0604020202020204" pitchFamily="34" charset="0"/>
              <a:buChar char="•"/>
            </a:pPr>
            <a:r>
              <a:rPr lang="pt-BR" sz="1400" dirty="0">
                <a:solidFill>
                  <a:srgbClr val="434343"/>
                </a:solidFill>
                <a:latin typeface="Open Sans" panose="020B0604020202020204"/>
              </a:rPr>
              <a:t>O modelo com melhor F1 e o que será utilizado para modelagem e interpretação dos resultados é o </a:t>
            </a:r>
            <a:r>
              <a:rPr lang="pt-BR" sz="1400" dirty="0" err="1">
                <a:solidFill>
                  <a:srgbClr val="434343"/>
                </a:solidFill>
                <a:latin typeface="Open Sans" panose="020B0604020202020204"/>
              </a:rPr>
              <a:t>LightGBM</a:t>
            </a:r>
            <a:r>
              <a:rPr lang="pt-BR" sz="1400" dirty="0">
                <a:solidFill>
                  <a:srgbClr val="434343"/>
                </a:solidFill>
                <a:latin typeface="Open Sans" panose="020B0604020202020204"/>
              </a:rPr>
              <a:t>;</a:t>
            </a:r>
          </a:p>
          <a:p>
            <a:pPr marL="171450" indent="-171450" algn="just">
              <a:buFont typeface="Arial" panose="020B0604020202020204" pitchFamily="34" charset="0"/>
              <a:buChar char="•"/>
            </a:pPr>
            <a:r>
              <a:rPr lang="pt-BR" sz="1400" dirty="0">
                <a:solidFill>
                  <a:srgbClr val="434343"/>
                </a:solidFill>
                <a:latin typeface="Open Sans" panose="020B0604020202020204"/>
              </a:rPr>
              <a:t>De modo a tentar aproveitar o máximo de todos os modelos, um Classificador por votação (</a:t>
            </a:r>
            <a:r>
              <a:rPr lang="pt-BR" sz="1400" dirty="0" err="1">
                <a:solidFill>
                  <a:srgbClr val="434343"/>
                </a:solidFill>
                <a:latin typeface="Open Sans" panose="020B0604020202020204"/>
              </a:rPr>
              <a:t>Voting</a:t>
            </a:r>
            <a:r>
              <a:rPr lang="pt-BR" sz="1400" dirty="0">
                <a:solidFill>
                  <a:srgbClr val="434343"/>
                </a:solidFill>
                <a:latin typeface="Open Sans" panose="020B0604020202020204"/>
              </a:rPr>
              <a:t> </a:t>
            </a:r>
            <a:r>
              <a:rPr lang="pt-BR" sz="1400" dirty="0" err="1">
                <a:solidFill>
                  <a:srgbClr val="434343"/>
                </a:solidFill>
                <a:latin typeface="Open Sans" panose="020B0604020202020204"/>
              </a:rPr>
              <a:t>classifier</a:t>
            </a:r>
            <a:r>
              <a:rPr lang="pt-BR" sz="1400" dirty="0">
                <a:solidFill>
                  <a:srgbClr val="434343"/>
                </a:solidFill>
                <a:latin typeface="Open Sans" panose="020B0604020202020204"/>
              </a:rPr>
              <a:t>) pode ser um bom recurso para tentar otimizar a Sensibilidade, especificidade e precisão dos modelos, desse modo, modelei dois classificadores por votação, um com 5 modelos e outro com 13</a:t>
            </a:r>
          </a:p>
          <a:p>
            <a:pPr marL="171450" indent="-171450" algn="just">
              <a:buFont typeface="Arial" panose="020B0604020202020204" pitchFamily="34" charset="0"/>
              <a:buChar char="•"/>
            </a:pPr>
            <a:endParaRPr lang="pt-BR" sz="1400" dirty="0">
              <a:solidFill>
                <a:srgbClr val="434343"/>
              </a:solidFill>
              <a:latin typeface="Open Sans" panose="020B0604020202020204"/>
            </a:endParaRPr>
          </a:p>
          <a:p>
            <a:pPr algn="just"/>
            <a:endParaRPr lang="pt-BR" sz="1200" dirty="0">
              <a:solidFill>
                <a:srgbClr val="434343"/>
              </a:solidFill>
              <a:latin typeface="Open Sans" panose="020B0604020202020204"/>
            </a:endParaRPr>
          </a:p>
        </p:txBody>
      </p:sp>
      <p:graphicFrame>
        <p:nvGraphicFramePr>
          <p:cNvPr id="6" name="Tabela 5">
            <a:extLst>
              <a:ext uri="{FF2B5EF4-FFF2-40B4-BE49-F238E27FC236}">
                <a16:creationId xmlns:a16="http://schemas.microsoft.com/office/drawing/2014/main" id="{75809287-B670-40AE-99C6-26799AE7D0E7}"/>
              </a:ext>
            </a:extLst>
          </p:cNvPr>
          <p:cNvGraphicFramePr>
            <a:graphicFrameLocks noGrp="1"/>
          </p:cNvGraphicFramePr>
          <p:nvPr>
            <p:extLst>
              <p:ext uri="{D42A27DB-BD31-4B8C-83A1-F6EECF244321}">
                <p14:modId xmlns:p14="http://schemas.microsoft.com/office/powerpoint/2010/main" val="3834697997"/>
              </p:ext>
            </p:extLst>
          </p:nvPr>
        </p:nvGraphicFramePr>
        <p:xfrm>
          <a:off x="278296" y="1941488"/>
          <a:ext cx="6358041" cy="3553424"/>
        </p:xfrm>
        <a:graphic>
          <a:graphicData uri="http://schemas.openxmlformats.org/drawingml/2006/table">
            <a:tbl>
              <a:tblPr/>
              <a:tblGrid>
                <a:gridCol w="2321425">
                  <a:extLst>
                    <a:ext uri="{9D8B030D-6E8A-4147-A177-3AD203B41FA5}">
                      <a16:colId xmlns:a16="http://schemas.microsoft.com/office/drawing/2014/main" val="984512155"/>
                    </a:ext>
                  </a:extLst>
                </a:gridCol>
                <a:gridCol w="768879">
                  <a:extLst>
                    <a:ext uri="{9D8B030D-6E8A-4147-A177-3AD203B41FA5}">
                      <a16:colId xmlns:a16="http://schemas.microsoft.com/office/drawing/2014/main" val="2439772622"/>
                    </a:ext>
                  </a:extLst>
                </a:gridCol>
                <a:gridCol w="754093">
                  <a:extLst>
                    <a:ext uri="{9D8B030D-6E8A-4147-A177-3AD203B41FA5}">
                      <a16:colId xmlns:a16="http://schemas.microsoft.com/office/drawing/2014/main" val="3983758639"/>
                    </a:ext>
                  </a:extLst>
                </a:gridCol>
                <a:gridCol w="1035030">
                  <a:extLst>
                    <a:ext uri="{9D8B030D-6E8A-4147-A177-3AD203B41FA5}">
                      <a16:colId xmlns:a16="http://schemas.microsoft.com/office/drawing/2014/main" val="682617494"/>
                    </a:ext>
                  </a:extLst>
                </a:gridCol>
                <a:gridCol w="724521">
                  <a:extLst>
                    <a:ext uri="{9D8B030D-6E8A-4147-A177-3AD203B41FA5}">
                      <a16:colId xmlns:a16="http://schemas.microsoft.com/office/drawing/2014/main" val="1346155404"/>
                    </a:ext>
                  </a:extLst>
                </a:gridCol>
                <a:gridCol w="754093">
                  <a:extLst>
                    <a:ext uri="{9D8B030D-6E8A-4147-A177-3AD203B41FA5}">
                      <a16:colId xmlns:a16="http://schemas.microsoft.com/office/drawing/2014/main" val="4003545791"/>
                    </a:ext>
                  </a:extLst>
                </a:gridCol>
              </a:tblGrid>
              <a:tr h="222089">
                <a:tc>
                  <a:txBody>
                    <a:bodyPr/>
                    <a:lstStyle/>
                    <a:p>
                      <a:pPr algn="ctr" fontAlgn="ctr"/>
                      <a:r>
                        <a:rPr lang="pt-BR" sz="1000" b="1" i="0" u="none" strike="noStrike" dirty="0">
                          <a:solidFill>
                            <a:srgbClr val="000000"/>
                          </a:solidFill>
                          <a:effectLst/>
                          <a:latin typeface="Arial" panose="020B0604020202020204" pitchFamily="34" charset="0"/>
                        </a:rPr>
                        <a:t>Modelo</a:t>
                      </a:r>
                    </a:p>
                  </a:txBody>
                  <a:tcPr marL="9525" marR="9525" marT="9525" marB="0" anchor="ctr">
                    <a:lnL>
                      <a:noFill/>
                    </a:lnL>
                    <a:lnR>
                      <a:noFill/>
                    </a:lnR>
                    <a:lnT>
                      <a:noFill/>
                    </a:lnT>
                    <a:lnB>
                      <a:noFill/>
                    </a:lnB>
                    <a:solidFill>
                      <a:schemeClr val="bg2">
                        <a:lumMod val="75000"/>
                      </a:schemeClr>
                    </a:solidFill>
                  </a:tcPr>
                </a:tc>
                <a:tc>
                  <a:txBody>
                    <a:bodyPr/>
                    <a:lstStyle/>
                    <a:p>
                      <a:pPr algn="ctr" fontAlgn="ctr"/>
                      <a:r>
                        <a:rPr lang="pt-BR" sz="1000" b="1" i="0" u="none" strike="noStrike" dirty="0">
                          <a:solidFill>
                            <a:srgbClr val="000000"/>
                          </a:solidFill>
                          <a:effectLst/>
                          <a:latin typeface="Arial" panose="020B0604020202020204" pitchFamily="34" charset="0"/>
                        </a:rPr>
                        <a:t>Acurácia</a:t>
                      </a:r>
                    </a:p>
                  </a:txBody>
                  <a:tcPr marL="9525" marR="9525" marT="9525" marB="0" anchor="ctr">
                    <a:lnL>
                      <a:noFill/>
                    </a:lnL>
                    <a:lnR>
                      <a:noFill/>
                    </a:lnR>
                    <a:lnT>
                      <a:noFill/>
                    </a:lnT>
                    <a:lnB>
                      <a:noFill/>
                    </a:lnB>
                    <a:solidFill>
                      <a:schemeClr val="bg2">
                        <a:lumMod val="75000"/>
                      </a:schemeClr>
                    </a:solidFill>
                  </a:tcPr>
                </a:tc>
                <a:tc>
                  <a:txBody>
                    <a:bodyPr/>
                    <a:lstStyle/>
                    <a:p>
                      <a:pPr algn="ctr" fontAlgn="ctr"/>
                      <a:r>
                        <a:rPr lang="pt-BR" sz="1000" b="1" i="0" u="none" strike="noStrike" dirty="0">
                          <a:solidFill>
                            <a:srgbClr val="000000"/>
                          </a:solidFill>
                          <a:effectLst/>
                          <a:latin typeface="Arial" panose="020B0604020202020204" pitchFamily="34" charset="0"/>
                        </a:rPr>
                        <a:t>AUC</a:t>
                      </a:r>
                    </a:p>
                  </a:txBody>
                  <a:tcPr marL="9525" marR="9525" marT="9525" marB="0" anchor="ctr">
                    <a:lnL>
                      <a:noFill/>
                    </a:lnL>
                    <a:lnR>
                      <a:noFill/>
                    </a:lnR>
                    <a:lnT>
                      <a:noFill/>
                    </a:lnT>
                    <a:lnB>
                      <a:noFill/>
                    </a:lnB>
                    <a:solidFill>
                      <a:schemeClr val="bg2">
                        <a:lumMod val="75000"/>
                      </a:schemeClr>
                    </a:solidFill>
                  </a:tcPr>
                </a:tc>
                <a:tc>
                  <a:txBody>
                    <a:bodyPr/>
                    <a:lstStyle/>
                    <a:p>
                      <a:pPr algn="ctr" fontAlgn="ctr"/>
                      <a:r>
                        <a:rPr lang="pt-BR" sz="1000" b="1" i="0" u="none" strike="noStrike" dirty="0">
                          <a:solidFill>
                            <a:srgbClr val="000000"/>
                          </a:solidFill>
                          <a:effectLst/>
                          <a:latin typeface="Arial" panose="020B0604020202020204" pitchFamily="34" charset="0"/>
                        </a:rPr>
                        <a:t>Sensibilidade</a:t>
                      </a:r>
                    </a:p>
                  </a:txBody>
                  <a:tcPr marL="9525" marR="9525" marT="9525" marB="0" anchor="ctr">
                    <a:lnL>
                      <a:noFill/>
                    </a:lnL>
                    <a:lnR>
                      <a:noFill/>
                    </a:lnR>
                    <a:lnT>
                      <a:noFill/>
                    </a:lnT>
                    <a:lnB>
                      <a:noFill/>
                    </a:lnB>
                    <a:solidFill>
                      <a:schemeClr val="bg2">
                        <a:lumMod val="75000"/>
                      </a:schemeClr>
                    </a:solidFill>
                  </a:tcPr>
                </a:tc>
                <a:tc>
                  <a:txBody>
                    <a:bodyPr/>
                    <a:lstStyle/>
                    <a:p>
                      <a:pPr algn="ctr" fontAlgn="ctr"/>
                      <a:r>
                        <a:rPr lang="pt-BR" sz="1000" b="1" i="0" u="none" strike="noStrike">
                          <a:solidFill>
                            <a:srgbClr val="000000"/>
                          </a:solidFill>
                          <a:effectLst/>
                          <a:latin typeface="Arial" panose="020B0604020202020204" pitchFamily="34" charset="0"/>
                        </a:rPr>
                        <a:t>Precisão</a:t>
                      </a:r>
                    </a:p>
                  </a:txBody>
                  <a:tcPr marL="9525" marR="9525" marT="9525" marB="0" anchor="ctr">
                    <a:lnL>
                      <a:noFill/>
                    </a:lnL>
                    <a:lnR>
                      <a:noFill/>
                    </a:lnR>
                    <a:lnT>
                      <a:noFill/>
                    </a:lnT>
                    <a:lnB>
                      <a:noFill/>
                    </a:lnB>
                    <a:solidFill>
                      <a:schemeClr val="bg2">
                        <a:lumMod val="75000"/>
                      </a:schemeClr>
                    </a:solidFill>
                  </a:tcPr>
                </a:tc>
                <a:tc>
                  <a:txBody>
                    <a:bodyPr/>
                    <a:lstStyle/>
                    <a:p>
                      <a:pPr algn="ctr" fontAlgn="ctr"/>
                      <a:r>
                        <a:rPr lang="pt-BR" sz="1000" b="1" i="0" u="none" strike="noStrike" dirty="0">
                          <a:solidFill>
                            <a:srgbClr val="000000"/>
                          </a:solidFill>
                          <a:effectLst/>
                          <a:latin typeface="Arial" panose="020B0604020202020204" pitchFamily="34" charset="0"/>
                        </a:rPr>
                        <a:t>F1</a:t>
                      </a:r>
                    </a:p>
                  </a:txBody>
                  <a:tcPr marL="9525" marR="9525" marT="9525" marB="0" anchor="ctr">
                    <a:lnL>
                      <a:noFill/>
                    </a:lnL>
                    <a:lnR>
                      <a:noFill/>
                    </a:lnR>
                    <a:lnT>
                      <a:noFill/>
                    </a:lnT>
                    <a:lnB>
                      <a:noFill/>
                    </a:lnB>
                    <a:solidFill>
                      <a:schemeClr val="bg2">
                        <a:lumMod val="75000"/>
                      </a:schemeClr>
                    </a:solidFill>
                  </a:tcPr>
                </a:tc>
                <a:extLst>
                  <a:ext uri="{0D108BD9-81ED-4DB2-BD59-A6C34878D82A}">
                    <a16:rowId xmlns:a16="http://schemas.microsoft.com/office/drawing/2014/main" val="3047568276"/>
                  </a:ext>
                </a:extLst>
              </a:tr>
              <a:tr h="222089">
                <a:tc>
                  <a:txBody>
                    <a:bodyPr/>
                    <a:lstStyle/>
                    <a:p>
                      <a:pPr algn="ctr" fontAlgn="ctr"/>
                      <a:r>
                        <a:rPr lang="pt-BR" sz="900" b="0" i="0" u="none" strike="noStrike">
                          <a:solidFill>
                            <a:srgbClr val="000000"/>
                          </a:solidFill>
                          <a:effectLst/>
                          <a:latin typeface="Arial" panose="020B0604020202020204" pitchFamily="34" charset="0"/>
                        </a:rPr>
                        <a:t>Light Gradient Boosting Machine</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0,806</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0,845</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0,597</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dirty="0">
                          <a:solidFill>
                            <a:srgbClr val="000000"/>
                          </a:solidFill>
                          <a:effectLst/>
                          <a:latin typeface="Arial" panose="020B0604020202020204" pitchFamily="34" charset="0"/>
                        </a:rPr>
                        <a:t>0,717</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dirty="0">
                          <a:solidFill>
                            <a:srgbClr val="000000"/>
                          </a:solidFill>
                          <a:effectLst/>
                          <a:latin typeface="Arial" panose="020B0604020202020204" pitchFamily="34" charset="0"/>
                        </a:rPr>
                        <a:t>0,652</a:t>
                      </a:r>
                    </a:p>
                  </a:txBody>
                  <a:tcPr marL="9525" marR="9525" marT="9525" marB="0" anchor="ctr">
                    <a:lnL>
                      <a:noFill/>
                    </a:lnL>
                    <a:lnR>
                      <a:noFill/>
                    </a:lnR>
                    <a:lnT>
                      <a:noFill/>
                    </a:lnT>
                    <a:lnB>
                      <a:noFill/>
                    </a:lnB>
                    <a:solidFill>
                      <a:srgbClr val="F5F5F5"/>
                    </a:solidFill>
                  </a:tcPr>
                </a:tc>
                <a:extLst>
                  <a:ext uri="{0D108BD9-81ED-4DB2-BD59-A6C34878D82A}">
                    <a16:rowId xmlns:a16="http://schemas.microsoft.com/office/drawing/2014/main" val="3468359624"/>
                  </a:ext>
                </a:extLst>
              </a:tr>
              <a:tr h="222089">
                <a:tc>
                  <a:txBody>
                    <a:bodyPr/>
                    <a:lstStyle/>
                    <a:p>
                      <a:pPr algn="ctr" fontAlgn="ctr"/>
                      <a:r>
                        <a:rPr lang="pt-BR" sz="900" b="0" i="0" u="none" strike="noStrike">
                          <a:solidFill>
                            <a:srgbClr val="000000"/>
                          </a:solidFill>
                          <a:effectLst/>
                          <a:latin typeface="Arial" panose="020B0604020202020204" pitchFamily="34" charset="0"/>
                        </a:rPr>
                        <a:t>Extreme Gradient Boosting</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0,804</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0,843</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0,599</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0,709</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0,650</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135627565"/>
                  </a:ext>
                </a:extLst>
              </a:tr>
              <a:tr h="222089">
                <a:tc>
                  <a:txBody>
                    <a:bodyPr/>
                    <a:lstStyle/>
                    <a:p>
                      <a:pPr algn="ctr" fontAlgn="ctr"/>
                      <a:r>
                        <a:rPr lang="pt-BR" sz="900" b="0" i="0" u="none" strike="noStrike">
                          <a:solidFill>
                            <a:srgbClr val="000000"/>
                          </a:solidFill>
                          <a:effectLst/>
                          <a:latin typeface="Arial" panose="020B0604020202020204" pitchFamily="34" charset="0"/>
                        </a:rPr>
                        <a:t>CatBoost Classifier</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0,804</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0,843</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0,596</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0,713</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0,650</a:t>
                      </a:r>
                    </a:p>
                  </a:txBody>
                  <a:tcPr marL="9525" marR="9525" marT="9525" marB="0" anchor="ctr">
                    <a:lnL>
                      <a:noFill/>
                    </a:lnL>
                    <a:lnR>
                      <a:noFill/>
                    </a:lnR>
                    <a:lnT>
                      <a:noFill/>
                    </a:lnT>
                    <a:lnB>
                      <a:noFill/>
                    </a:lnB>
                    <a:solidFill>
                      <a:srgbClr val="F5F5F5"/>
                    </a:solidFill>
                  </a:tcPr>
                </a:tc>
                <a:extLst>
                  <a:ext uri="{0D108BD9-81ED-4DB2-BD59-A6C34878D82A}">
                    <a16:rowId xmlns:a16="http://schemas.microsoft.com/office/drawing/2014/main" val="2682759379"/>
                  </a:ext>
                </a:extLst>
              </a:tr>
              <a:tr h="222089">
                <a:tc>
                  <a:txBody>
                    <a:bodyPr/>
                    <a:lstStyle/>
                    <a:p>
                      <a:pPr algn="ctr" fontAlgn="ctr"/>
                      <a:r>
                        <a:rPr lang="pt-BR" sz="900" b="0" i="0" u="none" strike="noStrike">
                          <a:solidFill>
                            <a:srgbClr val="000000"/>
                          </a:solidFill>
                          <a:effectLst/>
                          <a:latin typeface="Arial" panose="020B0604020202020204" pitchFamily="34" charset="0"/>
                        </a:rPr>
                        <a:t>Gradient Boosting Classifier</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0,805</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0,844</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0,582</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0,723</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0,645</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286067769"/>
                  </a:ext>
                </a:extLst>
              </a:tr>
              <a:tr h="222089">
                <a:tc>
                  <a:txBody>
                    <a:bodyPr/>
                    <a:lstStyle/>
                    <a:p>
                      <a:pPr algn="ctr" fontAlgn="ctr"/>
                      <a:r>
                        <a:rPr lang="pt-BR" sz="900" b="0" i="0" u="none" strike="noStrike">
                          <a:solidFill>
                            <a:srgbClr val="000000"/>
                          </a:solidFill>
                          <a:effectLst/>
                          <a:latin typeface="Arial" panose="020B0604020202020204" pitchFamily="34" charset="0"/>
                        </a:rPr>
                        <a:t>Logistic Regression</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0,804</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0,841</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0,577</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0,721</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0,641</a:t>
                      </a:r>
                    </a:p>
                  </a:txBody>
                  <a:tcPr marL="9525" marR="9525" marT="9525" marB="0" anchor="ctr">
                    <a:lnL>
                      <a:noFill/>
                    </a:lnL>
                    <a:lnR>
                      <a:noFill/>
                    </a:lnR>
                    <a:lnT>
                      <a:noFill/>
                    </a:lnT>
                    <a:lnB>
                      <a:noFill/>
                    </a:lnB>
                    <a:solidFill>
                      <a:srgbClr val="F5F5F5"/>
                    </a:solidFill>
                  </a:tcPr>
                </a:tc>
                <a:extLst>
                  <a:ext uri="{0D108BD9-81ED-4DB2-BD59-A6C34878D82A}">
                    <a16:rowId xmlns:a16="http://schemas.microsoft.com/office/drawing/2014/main" val="3333367302"/>
                  </a:ext>
                </a:extLst>
              </a:tr>
              <a:tr h="222089">
                <a:tc>
                  <a:txBody>
                    <a:bodyPr/>
                    <a:lstStyle/>
                    <a:p>
                      <a:pPr algn="ctr" fontAlgn="ctr"/>
                      <a:r>
                        <a:rPr lang="pt-BR" sz="900" b="0" i="0" u="none" strike="noStrike">
                          <a:solidFill>
                            <a:srgbClr val="000000"/>
                          </a:solidFill>
                          <a:effectLst/>
                          <a:latin typeface="Arial" panose="020B0604020202020204" pitchFamily="34" charset="0"/>
                        </a:rPr>
                        <a:t>Ada Boost Classifier</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0,803</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0,841</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0,574</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0,723</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0,640</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1635316386"/>
                  </a:ext>
                </a:extLst>
              </a:tr>
              <a:tr h="222089">
                <a:tc>
                  <a:txBody>
                    <a:bodyPr/>
                    <a:lstStyle/>
                    <a:p>
                      <a:pPr algn="ctr" fontAlgn="ctr"/>
                      <a:r>
                        <a:rPr lang="pt-BR" sz="900" b="0" i="0" u="none" strike="noStrike">
                          <a:solidFill>
                            <a:srgbClr val="000000"/>
                          </a:solidFill>
                          <a:effectLst/>
                          <a:latin typeface="Arial" panose="020B0604020202020204" pitchFamily="34" charset="0"/>
                        </a:rPr>
                        <a:t>Linear Discriminant Analysis</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0,803</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0,840</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0,557</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0,731</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0,632</a:t>
                      </a:r>
                    </a:p>
                  </a:txBody>
                  <a:tcPr marL="9525" marR="9525" marT="9525" marB="0" anchor="ctr">
                    <a:lnL>
                      <a:noFill/>
                    </a:lnL>
                    <a:lnR>
                      <a:noFill/>
                    </a:lnR>
                    <a:lnT>
                      <a:noFill/>
                    </a:lnT>
                    <a:lnB>
                      <a:noFill/>
                    </a:lnB>
                    <a:solidFill>
                      <a:srgbClr val="F5F5F5"/>
                    </a:solidFill>
                  </a:tcPr>
                </a:tc>
                <a:extLst>
                  <a:ext uri="{0D108BD9-81ED-4DB2-BD59-A6C34878D82A}">
                    <a16:rowId xmlns:a16="http://schemas.microsoft.com/office/drawing/2014/main" val="602581080"/>
                  </a:ext>
                </a:extLst>
              </a:tr>
              <a:tr h="222089">
                <a:tc>
                  <a:txBody>
                    <a:bodyPr/>
                    <a:lstStyle/>
                    <a:p>
                      <a:pPr algn="ctr" fontAlgn="ctr"/>
                      <a:r>
                        <a:rPr lang="pt-BR" sz="900" b="0" i="0" u="none" strike="noStrike">
                          <a:solidFill>
                            <a:srgbClr val="000000"/>
                          </a:solidFill>
                          <a:effectLst/>
                          <a:latin typeface="Arial" panose="020B0604020202020204" pitchFamily="34" charset="0"/>
                        </a:rPr>
                        <a:t>Ridge Classifier</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0,803</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0,731</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0,548</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0,738</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0,629</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2948132314"/>
                  </a:ext>
                </a:extLst>
              </a:tr>
              <a:tr h="222089">
                <a:tc>
                  <a:txBody>
                    <a:bodyPr/>
                    <a:lstStyle/>
                    <a:p>
                      <a:pPr algn="ctr" fontAlgn="ctr"/>
                      <a:r>
                        <a:rPr lang="pt-BR" sz="900" b="0" i="0" u="none" strike="noStrike">
                          <a:solidFill>
                            <a:srgbClr val="000000"/>
                          </a:solidFill>
                          <a:effectLst/>
                          <a:latin typeface="Arial" panose="020B0604020202020204" pitchFamily="34" charset="0"/>
                        </a:rPr>
                        <a:t>Random Forest Classifier</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0,783</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0,809</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0,582</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0,664</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0,620</a:t>
                      </a:r>
                    </a:p>
                  </a:txBody>
                  <a:tcPr marL="9525" marR="9525" marT="9525" marB="0" anchor="ctr">
                    <a:lnL>
                      <a:noFill/>
                    </a:lnL>
                    <a:lnR>
                      <a:noFill/>
                    </a:lnR>
                    <a:lnT>
                      <a:noFill/>
                    </a:lnT>
                    <a:lnB>
                      <a:noFill/>
                    </a:lnB>
                    <a:solidFill>
                      <a:srgbClr val="F5F5F5"/>
                    </a:solidFill>
                  </a:tcPr>
                </a:tc>
                <a:extLst>
                  <a:ext uri="{0D108BD9-81ED-4DB2-BD59-A6C34878D82A}">
                    <a16:rowId xmlns:a16="http://schemas.microsoft.com/office/drawing/2014/main" val="1978270984"/>
                  </a:ext>
                </a:extLst>
              </a:tr>
              <a:tr h="222089">
                <a:tc>
                  <a:txBody>
                    <a:bodyPr/>
                    <a:lstStyle/>
                    <a:p>
                      <a:pPr algn="ctr" fontAlgn="ctr"/>
                      <a:r>
                        <a:rPr lang="pt-BR" sz="900" b="0" i="0" u="none" strike="noStrike">
                          <a:solidFill>
                            <a:srgbClr val="000000"/>
                          </a:solidFill>
                          <a:effectLst/>
                          <a:latin typeface="Arial" panose="020B0604020202020204" pitchFamily="34" charset="0"/>
                        </a:rPr>
                        <a:t>Extra Trees Classifier</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0,775</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0,783</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0,572</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0,646</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0,607</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2499252251"/>
                  </a:ext>
                </a:extLst>
              </a:tr>
              <a:tr h="222089">
                <a:tc>
                  <a:txBody>
                    <a:bodyPr/>
                    <a:lstStyle/>
                    <a:p>
                      <a:pPr algn="ctr" fontAlgn="ctr"/>
                      <a:r>
                        <a:rPr lang="pt-BR" sz="900" b="0" i="0" u="none" strike="noStrike">
                          <a:solidFill>
                            <a:srgbClr val="000000"/>
                          </a:solidFill>
                          <a:effectLst/>
                          <a:latin typeface="Arial" panose="020B0604020202020204" pitchFamily="34" charset="0"/>
                        </a:rPr>
                        <a:t>K Neighbors Classifier</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0,774</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0,779</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0,560</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0,648</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0,601</a:t>
                      </a:r>
                    </a:p>
                  </a:txBody>
                  <a:tcPr marL="9525" marR="9525" marT="9525" marB="0" anchor="ctr">
                    <a:lnL>
                      <a:noFill/>
                    </a:lnL>
                    <a:lnR>
                      <a:noFill/>
                    </a:lnR>
                    <a:lnT>
                      <a:noFill/>
                    </a:lnT>
                    <a:lnB>
                      <a:noFill/>
                    </a:lnB>
                    <a:solidFill>
                      <a:srgbClr val="F5F5F5"/>
                    </a:solidFill>
                  </a:tcPr>
                </a:tc>
                <a:extLst>
                  <a:ext uri="{0D108BD9-81ED-4DB2-BD59-A6C34878D82A}">
                    <a16:rowId xmlns:a16="http://schemas.microsoft.com/office/drawing/2014/main" val="1255102151"/>
                  </a:ext>
                </a:extLst>
              </a:tr>
              <a:tr h="222089">
                <a:tc>
                  <a:txBody>
                    <a:bodyPr/>
                    <a:lstStyle/>
                    <a:p>
                      <a:pPr algn="ctr" fontAlgn="ctr"/>
                      <a:r>
                        <a:rPr lang="pt-BR" sz="900" b="0" i="0" u="none" strike="noStrike">
                          <a:solidFill>
                            <a:srgbClr val="000000"/>
                          </a:solidFill>
                          <a:effectLst/>
                          <a:latin typeface="Arial" panose="020B0604020202020204" pitchFamily="34" charset="0"/>
                        </a:rPr>
                        <a:t>SVM - Linear Kernel</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0,792</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0,704</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0,480</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0,746</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0,584</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1594380916"/>
                  </a:ext>
                </a:extLst>
              </a:tr>
              <a:tr h="222089">
                <a:tc>
                  <a:txBody>
                    <a:bodyPr/>
                    <a:lstStyle/>
                    <a:p>
                      <a:pPr algn="ctr" fontAlgn="ctr"/>
                      <a:r>
                        <a:rPr lang="pt-BR" sz="900" b="0" i="0" u="none" strike="noStrike">
                          <a:solidFill>
                            <a:srgbClr val="000000"/>
                          </a:solidFill>
                          <a:effectLst/>
                          <a:latin typeface="Arial" panose="020B0604020202020204" pitchFamily="34" charset="0"/>
                        </a:rPr>
                        <a:t>Naive Bayes</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0,535</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0,807</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0,925</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0,389</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0,547</a:t>
                      </a:r>
                    </a:p>
                  </a:txBody>
                  <a:tcPr marL="9525" marR="9525" marT="9525" marB="0" anchor="ctr">
                    <a:lnL>
                      <a:noFill/>
                    </a:lnL>
                    <a:lnR>
                      <a:noFill/>
                    </a:lnR>
                    <a:lnT>
                      <a:noFill/>
                    </a:lnT>
                    <a:lnB>
                      <a:noFill/>
                    </a:lnB>
                    <a:solidFill>
                      <a:srgbClr val="F5F5F5"/>
                    </a:solidFill>
                  </a:tcPr>
                </a:tc>
                <a:extLst>
                  <a:ext uri="{0D108BD9-81ED-4DB2-BD59-A6C34878D82A}">
                    <a16:rowId xmlns:a16="http://schemas.microsoft.com/office/drawing/2014/main" val="550543972"/>
                  </a:ext>
                </a:extLst>
              </a:tr>
              <a:tr h="222089">
                <a:tc>
                  <a:txBody>
                    <a:bodyPr/>
                    <a:lstStyle/>
                    <a:p>
                      <a:pPr algn="ctr" fontAlgn="ctr"/>
                      <a:r>
                        <a:rPr lang="pt-BR" sz="900" b="0" i="0" u="none" strike="noStrike">
                          <a:solidFill>
                            <a:srgbClr val="000000"/>
                          </a:solidFill>
                          <a:effectLst/>
                          <a:latin typeface="Arial" panose="020B0604020202020204" pitchFamily="34" charset="0"/>
                        </a:rPr>
                        <a:t>Decision Tree Classifier</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0,706</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0,670</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0,556</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0,516</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0,535</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3942304828"/>
                  </a:ext>
                </a:extLst>
              </a:tr>
              <a:tr h="222089">
                <a:tc>
                  <a:txBody>
                    <a:bodyPr/>
                    <a:lstStyle/>
                    <a:p>
                      <a:pPr algn="ctr" fontAlgn="ctr"/>
                      <a:r>
                        <a:rPr lang="pt-BR" sz="900" b="0" i="0" u="none" strike="noStrike" dirty="0" err="1">
                          <a:solidFill>
                            <a:srgbClr val="000000"/>
                          </a:solidFill>
                          <a:effectLst/>
                          <a:latin typeface="Arial" panose="020B0604020202020204" pitchFamily="34" charset="0"/>
                        </a:rPr>
                        <a:t>Quadratic</a:t>
                      </a:r>
                      <a:r>
                        <a:rPr lang="pt-BR" sz="900" b="0" i="0" u="none" strike="noStrike" dirty="0">
                          <a:solidFill>
                            <a:srgbClr val="000000"/>
                          </a:solidFill>
                          <a:effectLst/>
                          <a:latin typeface="Arial" panose="020B0604020202020204" pitchFamily="34" charset="0"/>
                        </a:rPr>
                        <a:t> </a:t>
                      </a:r>
                      <a:r>
                        <a:rPr lang="pt-BR" sz="900" b="0" i="0" u="none" strike="noStrike" dirty="0" err="1">
                          <a:solidFill>
                            <a:srgbClr val="000000"/>
                          </a:solidFill>
                          <a:effectLst/>
                          <a:latin typeface="Arial" panose="020B0604020202020204" pitchFamily="34" charset="0"/>
                        </a:rPr>
                        <a:t>Discriminant</a:t>
                      </a:r>
                      <a:r>
                        <a:rPr lang="pt-BR" sz="900" b="0" i="0" u="none" strike="noStrike" dirty="0">
                          <a:solidFill>
                            <a:srgbClr val="000000"/>
                          </a:solidFill>
                          <a:effectLst/>
                          <a:latin typeface="Arial" panose="020B0604020202020204" pitchFamily="34" charset="0"/>
                        </a:rPr>
                        <a:t> </a:t>
                      </a:r>
                      <a:r>
                        <a:rPr lang="pt-BR" sz="900" b="0" i="0" u="none" strike="noStrike" dirty="0" err="1">
                          <a:solidFill>
                            <a:srgbClr val="000000"/>
                          </a:solidFill>
                          <a:effectLst/>
                          <a:latin typeface="Arial" panose="020B0604020202020204" pitchFamily="34" charset="0"/>
                        </a:rPr>
                        <a:t>Analysis</a:t>
                      </a:r>
                      <a:endParaRPr lang="pt-BR" sz="900" b="0" i="0" u="none" strike="noStrike" dirty="0">
                        <a:solidFill>
                          <a:srgbClr val="000000"/>
                        </a:solidFill>
                        <a:effectLst/>
                        <a:latin typeface="Arial" panose="020B0604020202020204" pitchFamily="34" charset="0"/>
                      </a:endParaRP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0,583</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0,523</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0,367</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0,332</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dirty="0">
                          <a:solidFill>
                            <a:srgbClr val="000000"/>
                          </a:solidFill>
                          <a:effectLst/>
                          <a:latin typeface="Arial" panose="020B0604020202020204" pitchFamily="34" charset="0"/>
                        </a:rPr>
                        <a:t>0,349</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2952072365"/>
                  </a:ext>
                </a:extLst>
              </a:tr>
            </a:tbl>
          </a:graphicData>
        </a:graphic>
      </p:graphicFrame>
      <p:sp>
        <p:nvSpPr>
          <p:cNvPr id="17" name="Retângulo 16">
            <a:extLst>
              <a:ext uri="{FF2B5EF4-FFF2-40B4-BE49-F238E27FC236}">
                <a16:creationId xmlns:a16="http://schemas.microsoft.com/office/drawing/2014/main" id="{092BEAA9-9D13-4911-AB47-8671039F27FE}"/>
              </a:ext>
            </a:extLst>
          </p:cNvPr>
          <p:cNvSpPr/>
          <p:nvPr/>
        </p:nvSpPr>
        <p:spPr>
          <a:xfrm>
            <a:off x="278296" y="5618633"/>
            <a:ext cx="6003429" cy="369332"/>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Tabela 2: Modelos baseline </a:t>
            </a:r>
            <a:r>
              <a:rPr kumimoji="0" lang="pt-BR" sz="900" b="1" i="0" u="none" strike="noStrike" kern="1200" cap="none" spc="0" normalizeH="0" baseline="0" noProof="0" dirty="0" err="1">
                <a:ln>
                  <a:noFill/>
                </a:ln>
                <a:solidFill>
                  <a:srgbClr val="434343"/>
                </a:solidFill>
                <a:effectLst/>
                <a:uLnTx/>
                <a:uFillTx/>
                <a:latin typeface="Open Sans" panose="020B0604020202020204" charset="0"/>
                <a:ea typeface="Open Sans" panose="020B0604020202020204" charset="0"/>
                <a:cs typeface="Open Sans" panose="020B0604020202020204" charset="0"/>
              </a:rPr>
              <a:t>AutoML</a:t>
            </a:r>
            <a:endParaRPr lang="pt-BR" sz="900" dirty="0">
              <a:solidFill>
                <a:srgbClr val="434343"/>
              </a:solidFill>
              <a:latin typeface="Open Sans" panose="020B0604020202020204" charset="0"/>
              <a:ea typeface="Open Sans" panose="020B0604020202020204" charset="0"/>
              <a:cs typeface="Open Sans" panose="020B060402020202020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9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Tabela que traz as medidas dos modelos baseline treinados pelo algoritmo de </a:t>
            </a:r>
            <a:r>
              <a:rPr kumimoji="0" lang="pt-BR" sz="900" i="0" u="none" strike="noStrike" kern="1200" cap="none" spc="0" normalizeH="0" baseline="0" noProof="0" dirty="0" err="1">
                <a:ln>
                  <a:noFill/>
                </a:ln>
                <a:solidFill>
                  <a:srgbClr val="434343"/>
                </a:solidFill>
                <a:effectLst/>
                <a:uLnTx/>
                <a:uFillTx/>
                <a:latin typeface="Open Sans" panose="020B0604020202020204" charset="0"/>
                <a:ea typeface="Open Sans" panose="020B0604020202020204" charset="0"/>
                <a:cs typeface="Open Sans" panose="020B0604020202020204" charset="0"/>
              </a:rPr>
              <a:t>AutoML</a:t>
            </a:r>
            <a:r>
              <a:rPr kumimoji="0" lang="pt-BR" sz="9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a:t>
            </a:r>
          </a:p>
        </p:txBody>
      </p:sp>
    </p:spTree>
    <p:extLst>
      <p:ext uri="{BB962C8B-B14F-4D97-AF65-F5344CB8AC3E}">
        <p14:creationId xmlns:p14="http://schemas.microsoft.com/office/powerpoint/2010/main" val="10774057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1B4D3651-9CFD-4206-BA8E-32EF9787A86F}"/>
              </a:ext>
            </a:extLst>
          </p:cNvPr>
          <p:cNvSpPr/>
          <p:nvPr/>
        </p:nvSpPr>
        <p:spPr>
          <a:xfrm>
            <a:off x="-1" y="880356"/>
            <a:ext cx="9741159" cy="138499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119A2CB7-B11C-4B81-8A8A-CC1F0A49AC96}"/>
              </a:ext>
            </a:extLst>
          </p:cNvPr>
          <p:cNvSpPr txBox="1">
            <a:spLocks/>
          </p:cNvSpPr>
          <p:nvPr/>
        </p:nvSpPr>
        <p:spPr>
          <a:xfrm>
            <a:off x="359999" y="165600"/>
            <a:ext cx="7738971"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6.ii. </a:t>
            </a:r>
            <a:r>
              <a:rPr lang="en-US" dirty="0" err="1">
                <a:solidFill>
                  <a:srgbClr val="434343"/>
                </a:solidFill>
                <a:latin typeface="Open Sans" panose="020B0604020202020204" charset="0"/>
                <a:ea typeface="Open Sans" panose="020B0604020202020204" charset="0"/>
                <a:cs typeface="Open Sans" panose="020B0604020202020204" charset="0"/>
              </a:rPr>
              <a:t>LightGBM</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MODELAGEM COM ESTATÍSTICA TRADICIONAL | </a:t>
            </a:r>
            <a:r>
              <a:rPr lang="en-US" sz="1100" dirty="0" err="1">
                <a:solidFill>
                  <a:srgbClr val="434343"/>
                </a:solidFill>
                <a:latin typeface="Open Sans" panose="020B0604020202020204" charset="0"/>
                <a:ea typeface="Open Sans" panose="020B0604020202020204" charset="0"/>
                <a:cs typeface="Open Sans" panose="020B0604020202020204" charset="0"/>
              </a:rPr>
              <a:t>LightGBM</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sp>
        <p:nvSpPr>
          <p:cNvPr id="13" name="Retângulo 12">
            <a:extLst>
              <a:ext uri="{FF2B5EF4-FFF2-40B4-BE49-F238E27FC236}">
                <a16:creationId xmlns:a16="http://schemas.microsoft.com/office/drawing/2014/main" id="{35F47299-7615-4100-B6B3-DD08E74F009D}"/>
              </a:ext>
            </a:extLst>
          </p:cNvPr>
          <p:cNvSpPr/>
          <p:nvPr/>
        </p:nvSpPr>
        <p:spPr>
          <a:xfrm>
            <a:off x="0" y="888148"/>
            <a:ext cx="9741158" cy="1384995"/>
          </a:xfrm>
          <a:prstGeom prst="rect">
            <a:avLst/>
          </a:prstGeom>
        </p:spPr>
        <p:txBody>
          <a:bodyPr wrap="square">
            <a:spAutoFit/>
          </a:bodyPr>
          <a:lstStyle/>
          <a:p>
            <a:r>
              <a:rPr lang="pt-BR" sz="1200" dirty="0">
                <a:solidFill>
                  <a:srgbClr val="434343"/>
                </a:solidFill>
                <a:latin typeface="Open Sans" panose="020B0604020202020204"/>
              </a:rPr>
              <a:t>Para falar de </a:t>
            </a:r>
            <a:r>
              <a:rPr lang="pt-BR" sz="1200" dirty="0" err="1">
                <a:solidFill>
                  <a:srgbClr val="434343"/>
                </a:solidFill>
                <a:latin typeface="Open Sans" panose="020B0604020202020204"/>
              </a:rPr>
              <a:t>LightGBM</a:t>
            </a:r>
            <a:r>
              <a:rPr lang="pt-BR" sz="1200" dirty="0">
                <a:solidFill>
                  <a:srgbClr val="434343"/>
                </a:solidFill>
                <a:latin typeface="Open Sans" panose="020B0604020202020204"/>
              </a:rPr>
              <a:t>, é necessário falar sobre Ensembles e </a:t>
            </a:r>
            <a:r>
              <a:rPr lang="pt-BR" sz="1200" dirty="0" err="1">
                <a:solidFill>
                  <a:srgbClr val="434343"/>
                </a:solidFill>
                <a:latin typeface="Open Sans" panose="020B0604020202020204"/>
              </a:rPr>
              <a:t>Boosting</a:t>
            </a:r>
            <a:r>
              <a:rPr lang="pt-BR" sz="1200" dirty="0">
                <a:solidFill>
                  <a:srgbClr val="434343"/>
                </a:solidFill>
                <a:latin typeface="Open Sans" panose="020B0604020202020204"/>
              </a:rPr>
              <a:t>.</a:t>
            </a:r>
          </a:p>
          <a:p>
            <a:r>
              <a:rPr lang="pt-BR" sz="1200" dirty="0">
                <a:solidFill>
                  <a:srgbClr val="434343"/>
                </a:solidFill>
                <a:latin typeface="Open Sans" panose="020B0604020202020204"/>
              </a:rPr>
              <a:t>A ideia de um Ensemble é agregar as previsões de um conjunto de preditores para melhorar as previsões. Um conjunto de preditores é chamado de Ensembles. Um exemplo de ensemble pode ser juntar várias árvores de decisão e realizar uma votação para a predição.</a:t>
            </a:r>
          </a:p>
          <a:p>
            <a:r>
              <a:rPr lang="pt-BR" sz="1200" dirty="0" err="1">
                <a:solidFill>
                  <a:srgbClr val="434343"/>
                </a:solidFill>
                <a:latin typeface="Open Sans" panose="020B0604020202020204"/>
              </a:rPr>
              <a:t>Boosting</a:t>
            </a:r>
            <a:r>
              <a:rPr lang="pt-BR" sz="1200" dirty="0">
                <a:solidFill>
                  <a:srgbClr val="434343"/>
                </a:solidFill>
                <a:latin typeface="Open Sans" panose="020B0604020202020204"/>
              </a:rPr>
              <a:t> consiste em utilizar qualquer método de Ensemble que combine vários preditores fracos em um forte.</a:t>
            </a:r>
          </a:p>
          <a:p>
            <a:endParaRPr lang="pt-BR" sz="1200" b="1" dirty="0">
              <a:solidFill>
                <a:srgbClr val="434343"/>
              </a:solidFill>
              <a:latin typeface="Open Sans" panose="020B0604020202020204"/>
            </a:endParaRPr>
          </a:p>
          <a:p>
            <a:r>
              <a:rPr lang="pt-BR" sz="1200" dirty="0">
                <a:solidFill>
                  <a:srgbClr val="434343"/>
                </a:solidFill>
                <a:latin typeface="Open Sans" panose="020B0604020202020204"/>
              </a:rPr>
              <a:t>Por fim,</a:t>
            </a:r>
            <a:r>
              <a:rPr lang="pt-BR" sz="1200" b="1" dirty="0">
                <a:solidFill>
                  <a:srgbClr val="434343"/>
                </a:solidFill>
                <a:latin typeface="Open Sans" panose="020B0604020202020204"/>
              </a:rPr>
              <a:t> </a:t>
            </a:r>
            <a:r>
              <a:rPr lang="pt-BR" sz="1200" b="1" dirty="0" err="1">
                <a:solidFill>
                  <a:srgbClr val="434343"/>
                </a:solidFill>
                <a:latin typeface="Open Sans" panose="020B0604020202020204"/>
              </a:rPr>
              <a:t>LightGBM</a:t>
            </a:r>
            <a:r>
              <a:rPr lang="pt-BR" sz="1200" b="1" dirty="0">
                <a:solidFill>
                  <a:srgbClr val="434343"/>
                </a:solidFill>
                <a:latin typeface="Open Sans" panose="020B0604020202020204"/>
              </a:rPr>
              <a:t> </a:t>
            </a:r>
            <a:r>
              <a:rPr lang="en-US" sz="1200" b="1" dirty="0">
                <a:solidFill>
                  <a:srgbClr val="434343"/>
                </a:solidFill>
                <a:latin typeface="Open Sans" panose="020B0604020202020204"/>
              </a:rPr>
              <a:t>(Light Gradient Boosted Machine)</a:t>
            </a:r>
            <a:r>
              <a:rPr lang="en-US" sz="1200" dirty="0">
                <a:solidFill>
                  <a:srgbClr val="434343"/>
                </a:solidFill>
                <a:latin typeface="Open Sans" panose="020B0604020202020204"/>
              </a:rPr>
              <a:t>, </a:t>
            </a:r>
            <a:r>
              <a:rPr lang="pt-BR" sz="1200" dirty="0">
                <a:solidFill>
                  <a:srgbClr val="434343"/>
                </a:solidFill>
                <a:latin typeface="Open Sans" panose="020B0604020202020204"/>
              </a:rPr>
              <a:t>utiliza árvores de decisão como preditores fracos que aprendem com os anteriores</a:t>
            </a:r>
            <a:r>
              <a:rPr lang="en-US" sz="1200" dirty="0">
                <a:solidFill>
                  <a:srgbClr val="434343"/>
                </a:solidFill>
                <a:latin typeface="Open Sans" panose="020B0604020202020204"/>
              </a:rPr>
              <a:t> </a:t>
            </a:r>
            <a:r>
              <a:rPr lang="pt-BR" sz="1200" dirty="0">
                <a:solidFill>
                  <a:srgbClr val="434343"/>
                </a:solidFill>
                <a:latin typeface="Open Sans" panose="020B0604020202020204"/>
              </a:rPr>
              <a:t> de modo a criar um preditor forte no final. Biblioteca criada pela Microsoft, suas árvores crescem verticalmente</a:t>
            </a:r>
          </a:p>
        </p:txBody>
      </p:sp>
      <p:pic>
        <p:nvPicPr>
          <p:cNvPr id="4" name="Imagem 3">
            <a:extLst>
              <a:ext uri="{FF2B5EF4-FFF2-40B4-BE49-F238E27FC236}">
                <a16:creationId xmlns:a16="http://schemas.microsoft.com/office/drawing/2014/main" id="{CDFEE38F-0286-4D44-8AD4-BA659201279F}"/>
              </a:ext>
            </a:extLst>
          </p:cNvPr>
          <p:cNvPicPr>
            <a:picLocks noChangeAspect="1"/>
          </p:cNvPicPr>
          <p:nvPr/>
        </p:nvPicPr>
        <p:blipFill>
          <a:blip r:embed="rId4"/>
          <a:stretch>
            <a:fillRect/>
          </a:stretch>
        </p:blipFill>
        <p:spPr>
          <a:xfrm>
            <a:off x="9846173" y="878834"/>
            <a:ext cx="1036298" cy="239538"/>
          </a:xfrm>
          <a:prstGeom prst="rect">
            <a:avLst/>
          </a:prstGeom>
        </p:spPr>
      </p:pic>
      <p:pic>
        <p:nvPicPr>
          <p:cNvPr id="6" name="Imagem 5">
            <a:extLst>
              <a:ext uri="{FF2B5EF4-FFF2-40B4-BE49-F238E27FC236}">
                <a16:creationId xmlns:a16="http://schemas.microsoft.com/office/drawing/2014/main" id="{74F82443-8CB3-47E7-A3DC-F0791A5DFACE}"/>
              </a:ext>
            </a:extLst>
          </p:cNvPr>
          <p:cNvPicPr>
            <a:picLocks noChangeAspect="1"/>
          </p:cNvPicPr>
          <p:nvPr/>
        </p:nvPicPr>
        <p:blipFill>
          <a:blip r:embed="rId5"/>
          <a:stretch>
            <a:fillRect/>
          </a:stretch>
        </p:blipFill>
        <p:spPr>
          <a:xfrm>
            <a:off x="874601" y="2271177"/>
            <a:ext cx="4629958" cy="3839147"/>
          </a:xfrm>
          <a:prstGeom prst="rect">
            <a:avLst/>
          </a:prstGeom>
        </p:spPr>
      </p:pic>
      <p:sp>
        <p:nvSpPr>
          <p:cNvPr id="18" name="Retângulo 17">
            <a:extLst>
              <a:ext uri="{FF2B5EF4-FFF2-40B4-BE49-F238E27FC236}">
                <a16:creationId xmlns:a16="http://schemas.microsoft.com/office/drawing/2014/main" id="{59A7C5DB-0F9D-4776-AC82-87419DAD2E71}"/>
              </a:ext>
            </a:extLst>
          </p:cNvPr>
          <p:cNvSpPr/>
          <p:nvPr/>
        </p:nvSpPr>
        <p:spPr>
          <a:xfrm>
            <a:off x="92571" y="5956239"/>
            <a:ext cx="6003429" cy="507831"/>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Figura 9: </a:t>
            </a:r>
            <a:r>
              <a:rPr kumimoji="0" lang="pt-BR" sz="9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Gráfico top 20 SHAP</a:t>
            </a:r>
            <a:endParaRPr lang="pt-BR" sz="900" dirty="0">
              <a:solidFill>
                <a:srgbClr val="434343"/>
              </a:solidFill>
              <a:latin typeface="Open Sans" panose="020B0604020202020204" charset="0"/>
              <a:ea typeface="Open Sans" panose="020B0604020202020204" charset="0"/>
              <a:cs typeface="Open Sans" panose="020B060402020202020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9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Valores em vermelho são valor alto da variável (1 para </a:t>
            </a:r>
            <a:r>
              <a:rPr kumimoji="0" lang="pt-BR" sz="900" i="0" u="none" strike="noStrike" kern="1200" cap="none" spc="0" normalizeH="0" baseline="0" noProof="0" dirty="0" err="1">
                <a:ln>
                  <a:noFill/>
                </a:ln>
                <a:solidFill>
                  <a:srgbClr val="434343"/>
                </a:solidFill>
                <a:effectLst/>
                <a:uLnTx/>
                <a:uFillTx/>
                <a:latin typeface="Open Sans" panose="020B0604020202020204" charset="0"/>
                <a:ea typeface="Open Sans" panose="020B0604020202020204" charset="0"/>
                <a:cs typeface="Open Sans" panose="020B0604020202020204" charset="0"/>
              </a:rPr>
              <a:t>dummies</a:t>
            </a:r>
            <a:r>
              <a:rPr kumimoji="0" lang="pt-BR" sz="9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9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Para a direita do centro, aumento da chance de óbito e para a esquerda, diminuição da chance de óbito</a:t>
            </a:r>
          </a:p>
        </p:txBody>
      </p:sp>
      <p:sp>
        <p:nvSpPr>
          <p:cNvPr id="19" name="Retângulo 18">
            <a:extLst>
              <a:ext uri="{FF2B5EF4-FFF2-40B4-BE49-F238E27FC236}">
                <a16:creationId xmlns:a16="http://schemas.microsoft.com/office/drawing/2014/main" id="{CCB71776-27D0-4A95-9A0F-8D70F1F47713}"/>
              </a:ext>
            </a:extLst>
          </p:cNvPr>
          <p:cNvSpPr/>
          <p:nvPr/>
        </p:nvSpPr>
        <p:spPr>
          <a:xfrm>
            <a:off x="6213268" y="2273143"/>
            <a:ext cx="5028599" cy="4216539"/>
          </a:xfrm>
          <a:prstGeom prst="rect">
            <a:avLst/>
          </a:prstGeom>
        </p:spPr>
        <p:txBody>
          <a:bodyPr wrap="square">
            <a:spAutoFit/>
          </a:bodyPr>
          <a:lstStyle/>
          <a:p>
            <a:r>
              <a:rPr lang="pt-BR" sz="1400" b="1" dirty="0">
                <a:solidFill>
                  <a:srgbClr val="434343"/>
                </a:solidFill>
                <a:latin typeface="Open Sans" panose="020B0604020202020204"/>
              </a:rPr>
              <a:t>Interpretação de algumas variáveis:</a:t>
            </a:r>
          </a:p>
          <a:p>
            <a:endParaRPr lang="pt-BR" sz="1400" dirty="0">
              <a:solidFill>
                <a:srgbClr val="434343"/>
              </a:solidFill>
              <a:latin typeface="Open Sans" panose="020B0604020202020204"/>
            </a:endParaRPr>
          </a:p>
          <a:p>
            <a:pPr marL="171450" indent="-171450" algn="just">
              <a:buFont typeface="Arial" panose="020B0604020202020204" pitchFamily="34" charset="0"/>
              <a:buChar char="•"/>
            </a:pPr>
            <a:r>
              <a:rPr lang="pt-BR" sz="1200" dirty="0">
                <a:solidFill>
                  <a:srgbClr val="434343"/>
                </a:solidFill>
                <a:latin typeface="Open Sans" panose="020B0604020202020204"/>
              </a:rPr>
              <a:t>Se o paciente precisar de suporte ventilatório invasivo, sua chance de óbito aumenta significativamente;</a:t>
            </a:r>
          </a:p>
          <a:p>
            <a:pPr marL="171450" indent="-171450" algn="just">
              <a:buFont typeface="Arial" panose="020B0604020202020204" pitchFamily="34" charset="0"/>
              <a:buChar char="•"/>
            </a:pPr>
            <a:r>
              <a:rPr lang="pt-BR" sz="1200" dirty="0">
                <a:solidFill>
                  <a:srgbClr val="434343"/>
                </a:solidFill>
                <a:latin typeface="Open Sans" panose="020B0604020202020204"/>
              </a:rPr>
              <a:t>Ir para a UTI aumenta significativamente as chances de óbito</a:t>
            </a:r>
          </a:p>
          <a:p>
            <a:pPr marL="171450" indent="-171450" algn="just">
              <a:buFont typeface="Arial" panose="020B0604020202020204" pitchFamily="34" charset="0"/>
              <a:buChar char="•"/>
            </a:pPr>
            <a:r>
              <a:rPr lang="pt-BR" sz="1200" dirty="0">
                <a:solidFill>
                  <a:srgbClr val="434343"/>
                </a:solidFill>
                <a:latin typeface="Open Sans" panose="020B0604020202020204"/>
              </a:rPr>
              <a:t>Quanto maior a idade, maior a chance de óbito. Idades de 0 a 52 anos possuem menor chance de óbito;</a:t>
            </a:r>
          </a:p>
          <a:p>
            <a:pPr marL="171450" indent="-171450" algn="just">
              <a:buFont typeface="Arial" panose="020B0604020202020204" pitchFamily="34" charset="0"/>
              <a:buChar char="•"/>
            </a:pPr>
            <a:r>
              <a:rPr lang="pt-BR" sz="1200" dirty="0">
                <a:solidFill>
                  <a:srgbClr val="434343"/>
                </a:solidFill>
                <a:latin typeface="Open Sans" panose="020B0604020202020204"/>
              </a:rPr>
              <a:t>Não se vacinar contra a COVID-19 aumenta a chance de óbito</a:t>
            </a:r>
          </a:p>
          <a:p>
            <a:pPr marL="171450" indent="-171450" algn="just">
              <a:buFont typeface="Arial" panose="020B0604020202020204" pitchFamily="34" charset="0"/>
              <a:buChar char="•"/>
            </a:pPr>
            <a:r>
              <a:rPr lang="pt-BR" sz="1200" dirty="0">
                <a:solidFill>
                  <a:srgbClr val="434343"/>
                </a:solidFill>
                <a:latin typeface="Open Sans" panose="020B0604020202020204"/>
              </a:rPr>
              <a:t>Se vacinar contra a gripe aumenta a chance de sobrevivência</a:t>
            </a:r>
          </a:p>
          <a:p>
            <a:pPr marL="171450" indent="-171450" algn="just">
              <a:buFont typeface="Arial" panose="020B0604020202020204" pitchFamily="34" charset="0"/>
              <a:buChar char="•"/>
            </a:pPr>
            <a:r>
              <a:rPr lang="pt-BR" sz="1200" dirty="0">
                <a:solidFill>
                  <a:srgbClr val="434343"/>
                </a:solidFill>
                <a:latin typeface="Open Sans" panose="020B0604020202020204"/>
              </a:rPr>
              <a:t>Pacientes do sexo feminino tendem a menores chances de óbito</a:t>
            </a:r>
          </a:p>
          <a:p>
            <a:pPr algn="just"/>
            <a:endParaRPr lang="pt-BR" sz="1200" dirty="0">
              <a:solidFill>
                <a:srgbClr val="434343"/>
              </a:solidFill>
              <a:latin typeface="Open Sans" panose="020B0604020202020204"/>
            </a:endParaRPr>
          </a:p>
          <a:p>
            <a:pPr algn="just"/>
            <a:r>
              <a:rPr lang="pt-BR" sz="1200" dirty="0">
                <a:solidFill>
                  <a:srgbClr val="434343"/>
                </a:solidFill>
                <a:latin typeface="Open Sans" panose="020B0604020202020204"/>
              </a:rPr>
              <a:t>Nos sintomas:</a:t>
            </a:r>
          </a:p>
          <a:p>
            <a:pPr marL="285750" indent="-285750" algn="just">
              <a:buFont typeface="Arial" panose="020B0604020202020204" pitchFamily="34" charset="0"/>
              <a:buChar char="•"/>
            </a:pPr>
            <a:r>
              <a:rPr lang="pt-BR" sz="1200" dirty="0">
                <a:solidFill>
                  <a:srgbClr val="434343"/>
                </a:solidFill>
                <a:latin typeface="Open Sans" panose="020B0604020202020204"/>
              </a:rPr>
              <a:t>Problemas de saturação, desconforto respiratório e dispneia aumentam a chance de óbito</a:t>
            </a:r>
          </a:p>
          <a:p>
            <a:pPr marL="285750" indent="-285750" algn="just">
              <a:buFont typeface="Arial" panose="020B0604020202020204" pitchFamily="34" charset="0"/>
              <a:buChar char="•"/>
            </a:pPr>
            <a:endParaRPr lang="pt-BR" sz="1200" dirty="0">
              <a:solidFill>
                <a:srgbClr val="434343"/>
              </a:solidFill>
              <a:latin typeface="Open Sans" panose="020B0604020202020204"/>
            </a:endParaRPr>
          </a:p>
          <a:p>
            <a:pPr algn="just"/>
            <a:r>
              <a:rPr lang="pt-BR" sz="1200" dirty="0">
                <a:solidFill>
                  <a:srgbClr val="434343"/>
                </a:solidFill>
                <a:latin typeface="Open Sans" panose="020B0604020202020204"/>
              </a:rPr>
              <a:t>Nas comorbidades</a:t>
            </a:r>
          </a:p>
          <a:p>
            <a:pPr marL="285750" indent="-285750" algn="just">
              <a:buFont typeface="Arial" panose="020B0604020202020204" pitchFamily="34" charset="0"/>
              <a:buChar char="•"/>
            </a:pPr>
            <a:r>
              <a:rPr lang="pt-BR" sz="1200" dirty="0">
                <a:solidFill>
                  <a:srgbClr val="434343"/>
                </a:solidFill>
                <a:latin typeface="Open Sans" panose="020B0604020202020204"/>
              </a:rPr>
              <a:t>Imunodepressão, problemas neurológicos e disfunções renais aumentam a chance de óbito</a:t>
            </a:r>
          </a:p>
          <a:p>
            <a:pPr marL="285750" indent="-285750" algn="just">
              <a:buFont typeface="Arial" panose="020B0604020202020204" pitchFamily="34" charset="0"/>
              <a:buChar char="•"/>
            </a:pPr>
            <a:endParaRPr lang="pt-BR" sz="1200" dirty="0">
              <a:solidFill>
                <a:srgbClr val="434343"/>
              </a:solidFill>
              <a:latin typeface="Open Sans" panose="020B0604020202020204"/>
            </a:endParaRPr>
          </a:p>
          <a:p>
            <a:pPr algn="just"/>
            <a:r>
              <a:rPr lang="pt-BR" sz="1200" b="1" dirty="0">
                <a:solidFill>
                  <a:srgbClr val="434343"/>
                </a:solidFill>
                <a:latin typeface="Open Sans" panose="020B0604020202020204"/>
              </a:rPr>
              <a:t>Aqui vemos novamente a questão da asma contribuir para a alta, o que vai de encontro com os estudos já mencionados no </a:t>
            </a:r>
            <a:r>
              <a:rPr lang="pt-BR" sz="1200" b="1" dirty="0">
                <a:solidFill>
                  <a:srgbClr val="434343"/>
                </a:solidFill>
                <a:latin typeface="Open Sans" panose="020B0604020202020204"/>
                <a:hlinkClick r:id="rId6" action="ppaction://hlinksldjump"/>
              </a:rPr>
              <a:t>slide 25</a:t>
            </a:r>
            <a:endParaRPr lang="pt-BR" sz="1200" b="1" dirty="0">
              <a:solidFill>
                <a:srgbClr val="434343"/>
              </a:solidFill>
              <a:latin typeface="Open Sans" panose="020B0604020202020204"/>
            </a:endParaRPr>
          </a:p>
        </p:txBody>
      </p:sp>
    </p:spTree>
    <p:extLst>
      <p:ext uri="{BB962C8B-B14F-4D97-AF65-F5344CB8AC3E}">
        <p14:creationId xmlns:p14="http://schemas.microsoft.com/office/powerpoint/2010/main" val="32238711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1B4D3651-9CFD-4206-BA8E-32EF9787A86F}"/>
              </a:ext>
            </a:extLst>
          </p:cNvPr>
          <p:cNvSpPr/>
          <p:nvPr/>
        </p:nvSpPr>
        <p:spPr>
          <a:xfrm>
            <a:off x="0" y="1002669"/>
            <a:ext cx="6842440" cy="76105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119A2CB7-B11C-4B81-8A8A-CC1F0A49AC96}"/>
              </a:ext>
            </a:extLst>
          </p:cNvPr>
          <p:cNvSpPr txBox="1">
            <a:spLocks/>
          </p:cNvSpPr>
          <p:nvPr/>
        </p:nvSpPr>
        <p:spPr>
          <a:xfrm>
            <a:off x="359999" y="165600"/>
            <a:ext cx="10454181"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6.iii. </a:t>
            </a:r>
            <a:r>
              <a:rPr lang="en-US" dirty="0" err="1">
                <a:solidFill>
                  <a:srgbClr val="434343"/>
                </a:solidFill>
                <a:latin typeface="Open Sans" panose="020B0604020202020204" charset="0"/>
                <a:ea typeface="Open Sans" panose="020B0604020202020204" charset="0"/>
                <a:cs typeface="Open Sans" panose="020B0604020202020204" charset="0"/>
              </a:rPr>
              <a:t>Classificador</a:t>
            </a:r>
            <a:r>
              <a:rPr lang="en-US" dirty="0">
                <a:solidFill>
                  <a:srgbClr val="434343"/>
                </a:solidFill>
                <a:latin typeface="Open Sans" panose="020B0604020202020204" charset="0"/>
                <a:ea typeface="Open Sans" panose="020B0604020202020204" charset="0"/>
                <a:cs typeface="Open Sans" panose="020B0604020202020204" charset="0"/>
              </a:rPr>
              <a:t> por </a:t>
            </a:r>
            <a:r>
              <a:rPr lang="en-US" dirty="0" err="1">
                <a:solidFill>
                  <a:srgbClr val="434343"/>
                </a:solidFill>
                <a:latin typeface="Open Sans" panose="020B0604020202020204" charset="0"/>
                <a:ea typeface="Open Sans" panose="020B0604020202020204" charset="0"/>
                <a:cs typeface="Open Sans" panose="020B0604020202020204" charset="0"/>
              </a:rPr>
              <a:t>Votação</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a:solidFill>
                  <a:srgbClr val="434343"/>
                </a:solidFill>
                <a:latin typeface="Open Sans" panose="020B0604020202020204" charset="0"/>
                <a:ea typeface="Open Sans" panose="020B0604020202020204" charset="0"/>
                <a:cs typeface="Open Sans" panose="020B0604020202020204" charset="0"/>
                <a:sym typeface="Wingdings" panose="05000000000000000000" pitchFamily="2" charset="2"/>
              </a:rPr>
              <a:t> 5 </a:t>
            </a:r>
            <a:r>
              <a:rPr lang="en-US" dirty="0" err="1">
                <a:solidFill>
                  <a:srgbClr val="434343"/>
                </a:solidFill>
                <a:latin typeface="Open Sans" panose="020B0604020202020204" charset="0"/>
                <a:ea typeface="Open Sans" panose="020B0604020202020204" charset="0"/>
                <a:cs typeface="Open Sans" panose="020B0604020202020204" charset="0"/>
                <a:sym typeface="Wingdings" panose="05000000000000000000" pitchFamily="2" charset="2"/>
              </a:rPr>
              <a:t>modelos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MODELAGEM COM MACHINE LEARNING| </a:t>
            </a:r>
            <a:r>
              <a:rPr lang="en-US" sz="1100" dirty="0">
                <a:solidFill>
                  <a:srgbClr val="434343"/>
                </a:solidFill>
                <a:latin typeface="Open Sans" panose="020B0604020202020204" charset="0"/>
                <a:ea typeface="Open Sans" panose="020B0604020202020204" charset="0"/>
                <a:cs typeface="Open Sans" panose="020B0604020202020204" charset="0"/>
              </a:rPr>
              <a:t>Voting Classifier</a:t>
            </a:r>
          </a:p>
        </p:txBody>
      </p:sp>
      <p:sp>
        <p:nvSpPr>
          <p:cNvPr id="3" name="Retângulo 2">
            <a:extLst>
              <a:ext uri="{FF2B5EF4-FFF2-40B4-BE49-F238E27FC236}">
                <a16:creationId xmlns:a16="http://schemas.microsoft.com/office/drawing/2014/main" id="{F6EC44CE-DCEF-4E56-A036-E963AC3A4E7B}"/>
              </a:ext>
            </a:extLst>
          </p:cNvPr>
          <p:cNvSpPr/>
          <p:nvPr/>
        </p:nvSpPr>
        <p:spPr>
          <a:xfrm>
            <a:off x="7209920" y="1763724"/>
            <a:ext cx="4004180" cy="4370427"/>
          </a:xfrm>
          <a:prstGeom prst="rect">
            <a:avLst/>
          </a:prstGeom>
        </p:spPr>
        <p:txBody>
          <a:bodyPr wrap="square">
            <a:spAutoFit/>
          </a:bodyPr>
          <a:lstStyle/>
          <a:p>
            <a:pPr algn="just"/>
            <a:r>
              <a:rPr lang="pt-BR" sz="1400" b="1" dirty="0">
                <a:solidFill>
                  <a:srgbClr val="434343"/>
                </a:solidFill>
                <a:latin typeface="Open Sans" panose="020B0604020202020204"/>
              </a:rPr>
              <a:t>Comentários:</a:t>
            </a:r>
          </a:p>
          <a:p>
            <a:pPr algn="just"/>
            <a:endParaRPr lang="pt-BR" sz="1400" dirty="0">
              <a:solidFill>
                <a:srgbClr val="434343"/>
              </a:solidFill>
              <a:latin typeface="Open Sans" panose="020B0604020202020204"/>
            </a:endParaRPr>
          </a:p>
          <a:p>
            <a:pPr marL="171450" indent="-171450" algn="just">
              <a:buFont typeface="Arial" panose="020B0604020202020204" pitchFamily="34" charset="0"/>
              <a:buChar char="•"/>
            </a:pPr>
            <a:r>
              <a:rPr lang="pt-BR" sz="1400" dirty="0">
                <a:solidFill>
                  <a:srgbClr val="434343"/>
                </a:solidFill>
                <a:latin typeface="Open Sans" panose="020B0604020202020204"/>
              </a:rPr>
              <a:t>Para montar o Classificador por Votação, otimizei os 5 modelos da tabela ao lado de modo a otimizar a Sensibilidade (Recall) de cada um deles;</a:t>
            </a:r>
          </a:p>
          <a:p>
            <a:pPr marL="171450" indent="-171450" algn="just">
              <a:buFont typeface="Arial" panose="020B0604020202020204" pitchFamily="34" charset="0"/>
              <a:buChar char="•"/>
            </a:pPr>
            <a:r>
              <a:rPr lang="pt-BR" sz="1400" dirty="0">
                <a:solidFill>
                  <a:srgbClr val="434343"/>
                </a:solidFill>
                <a:latin typeface="Open Sans" panose="020B0604020202020204"/>
              </a:rPr>
              <a:t>O método utilizado para a votação é o </a:t>
            </a:r>
            <a:r>
              <a:rPr lang="pt-BR" sz="1400" i="1" dirty="0">
                <a:solidFill>
                  <a:srgbClr val="434343"/>
                </a:solidFill>
                <a:latin typeface="Open Sans" panose="020B0604020202020204"/>
              </a:rPr>
              <a:t>soft</a:t>
            </a:r>
            <a:r>
              <a:rPr lang="pt-BR" sz="1400" dirty="0">
                <a:solidFill>
                  <a:srgbClr val="434343"/>
                </a:solidFill>
                <a:latin typeface="Open Sans" panose="020B0604020202020204"/>
              </a:rPr>
              <a:t>, no qual utiliza as probabilidades geradas por cada modelo e faz uma média para obter a previsão final. O método </a:t>
            </a:r>
            <a:r>
              <a:rPr lang="pt-BR" sz="1400" i="1" dirty="0">
                <a:solidFill>
                  <a:srgbClr val="434343"/>
                </a:solidFill>
                <a:latin typeface="Open Sans" panose="020B0604020202020204"/>
              </a:rPr>
              <a:t>hard</a:t>
            </a:r>
            <a:r>
              <a:rPr lang="pt-BR" sz="1400" dirty="0">
                <a:solidFill>
                  <a:srgbClr val="434343"/>
                </a:solidFill>
                <a:latin typeface="Open Sans" panose="020B0604020202020204"/>
              </a:rPr>
              <a:t> utilizaria a predição final, 0 ou 1, para realizar a votação;</a:t>
            </a:r>
          </a:p>
          <a:p>
            <a:pPr marL="171450" indent="-171450" algn="just">
              <a:buFont typeface="Arial" panose="020B0604020202020204" pitchFamily="34" charset="0"/>
              <a:buChar char="•"/>
            </a:pPr>
            <a:r>
              <a:rPr lang="pt-BR" sz="1400" dirty="0">
                <a:solidFill>
                  <a:srgbClr val="434343"/>
                </a:solidFill>
                <a:latin typeface="Open Sans" panose="020B0604020202020204"/>
              </a:rPr>
              <a:t>A validação cruzada foi utilizada para avaliar capacidade de generalização do modelo final, a partir do conjunto de dados.</a:t>
            </a:r>
          </a:p>
          <a:p>
            <a:pPr marL="171450" indent="-171450" algn="just">
              <a:buFont typeface="Arial" panose="020B0604020202020204" pitchFamily="34" charset="0"/>
              <a:buChar char="•"/>
            </a:pPr>
            <a:r>
              <a:rPr lang="pt-BR" sz="1400" dirty="0">
                <a:solidFill>
                  <a:srgbClr val="434343"/>
                </a:solidFill>
                <a:latin typeface="Open Sans" panose="020B0604020202020204"/>
              </a:rPr>
              <a:t>A interpretação das variáveis do modelo é a mesma do </a:t>
            </a:r>
            <a:r>
              <a:rPr lang="pt-BR" sz="1400" dirty="0" err="1">
                <a:solidFill>
                  <a:srgbClr val="434343"/>
                </a:solidFill>
                <a:latin typeface="Open Sans" panose="020B0604020202020204"/>
              </a:rPr>
              <a:t>LightGBM</a:t>
            </a:r>
            <a:endParaRPr lang="pt-BR" sz="1400" dirty="0">
              <a:solidFill>
                <a:srgbClr val="434343"/>
              </a:solidFill>
              <a:latin typeface="Open Sans" panose="020B0604020202020204"/>
            </a:endParaRPr>
          </a:p>
          <a:p>
            <a:pPr marL="171450" indent="-171450" algn="just">
              <a:buFont typeface="Arial" panose="020B0604020202020204" pitchFamily="34" charset="0"/>
              <a:buChar char="•"/>
            </a:pPr>
            <a:endParaRPr lang="pt-BR" sz="1400" dirty="0">
              <a:solidFill>
                <a:srgbClr val="434343"/>
              </a:solidFill>
              <a:latin typeface="Open Sans" panose="020B0604020202020204"/>
            </a:endParaRPr>
          </a:p>
          <a:p>
            <a:pPr marL="171450" indent="-171450" algn="just">
              <a:buFont typeface="Arial" panose="020B0604020202020204" pitchFamily="34" charset="0"/>
              <a:buChar char="•"/>
            </a:pPr>
            <a:endParaRPr lang="pt-BR" sz="1400" dirty="0">
              <a:solidFill>
                <a:srgbClr val="434343"/>
              </a:solidFill>
              <a:latin typeface="Open Sans" panose="020B0604020202020204"/>
            </a:endParaRPr>
          </a:p>
          <a:p>
            <a:pPr algn="just"/>
            <a:endParaRPr lang="pt-BR" sz="1200" dirty="0">
              <a:solidFill>
                <a:srgbClr val="434343"/>
              </a:solidFill>
              <a:latin typeface="Open Sans" panose="020B0604020202020204"/>
            </a:endParaRPr>
          </a:p>
        </p:txBody>
      </p:sp>
      <p:sp>
        <p:nvSpPr>
          <p:cNvPr id="17" name="Retângulo 16">
            <a:extLst>
              <a:ext uri="{FF2B5EF4-FFF2-40B4-BE49-F238E27FC236}">
                <a16:creationId xmlns:a16="http://schemas.microsoft.com/office/drawing/2014/main" id="{092BEAA9-9D13-4911-AB47-8671039F27FE}"/>
              </a:ext>
            </a:extLst>
          </p:cNvPr>
          <p:cNvSpPr/>
          <p:nvPr/>
        </p:nvSpPr>
        <p:spPr>
          <a:xfrm>
            <a:off x="223717" y="5887988"/>
            <a:ext cx="6003429" cy="369332"/>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Tabela 3: Modelos baseline utilizados para a montagem do </a:t>
            </a:r>
            <a:r>
              <a:rPr kumimoji="0" lang="pt-BR" sz="900" b="1" i="0" u="none" strike="noStrike" kern="1200" cap="none" spc="0" normalizeH="0" baseline="0" noProof="0" dirty="0" err="1">
                <a:ln>
                  <a:noFill/>
                </a:ln>
                <a:solidFill>
                  <a:srgbClr val="434343"/>
                </a:solidFill>
                <a:effectLst/>
                <a:uLnTx/>
                <a:uFillTx/>
                <a:latin typeface="Open Sans" panose="020B0604020202020204" charset="0"/>
                <a:ea typeface="Open Sans" panose="020B0604020202020204" charset="0"/>
                <a:cs typeface="Open Sans" panose="020B0604020202020204" charset="0"/>
              </a:rPr>
              <a:t>Voting</a:t>
            </a:r>
            <a:r>
              <a:rPr kumimoji="0" lang="pt-BR" sz="9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a:t>
            </a:r>
            <a:r>
              <a:rPr kumimoji="0" lang="pt-BR" sz="900" b="1" i="0" u="none" strike="noStrike" kern="1200" cap="none" spc="0" normalizeH="0" baseline="0" noProof="0" dirty="0" err="1">
                <a:ln>
                  <a:noFill/>
                </a:ln>
                <a:solidFill>
                  <a:srgbClr val="434343"/>
                </a:solidFill>
                <a:effectLst/>
                <a:uLnTx/>
                <a:uFillTx/>
                <a:latin typeface="Open Sans" panose="020B0604020202020204" charset="0"/>
                <a:ea typeface="Open Sans" panose="020B0604020202020204" charset="0"/>
                <a:cs typeface="Open Sans" panose="020B0604020202020204" charset="0"/>
              </a:rPr>
              <a:t>Classifier</a:t>
            </a:r>
            <a:r>
              <a:rPr kumimoji="0" lang="pt-BR" sz="9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com 5 modelos</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9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Tabela que traz as medidas dos modelos baseline treinados pelo algoritmo de </a:t>
            </a:r>
            <a:r>
              <a:rPr kumimoji="0" lang="pt-BR" sz="900" i="0" u="none" strike="noStrike" kern="1200" cap="none" spc="0" normalizeH="0" baseline="0" noProof="0" dirty="0" err="1">
                <a:ln>
                  <a:noFill/>
                </a:ln>
                <a:solidFill>
                  <a:srgbClr val="434343"/>
                </a:solidFill>
                <a:effectLst/>
                <a:uLnTx/>
                <a:uFillTx/>
                <a:latin typeface="Open Sans" panose="020B0604020202020204" charset="0"/>
                <a:ea typeface="Open Sans" panose="020B0604020202020204" charset="0"/>
                <a:cs typeface="Open Sans" panose="020B0604020202020204" charset="0"/>
              </a:rPr>
              <a:t>AutoML</a:t>
            </a:r>
            <a:r>
              <a:rPr kumimoji="0" lang="pt-BR" sz="9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a:t>
            </a:r>
          </a:p>
        </p:txBody>
      </p:sp>
      <p:sp>
        <p:nvSpPr>
          <p:cNvPr id="18" name="Retângulo 17">
            <a:extLst>
              <a:ext uri="{FF2B5EF4-FFF2-40B4-BE49-F238E27FC236}">
                <a16:creationId xmlns:a16="http://schemas.microsoft.com/office/drawing/2014/main" id="{0BE9ED97-141E-4DAA-8D0C-941D5FF714DD}"/>
              </a:ext>
            </a:extLst>
          </p:cNvPr>
          <p:cNvSpPr/>
          <p:nvPr/>
        </p:nvSpPr>
        <p:spPr>
          <a:xfrm>
            <a:off x="0" y="1039922"/>
            <a:ext cx="6758897" cy="646331"/>
          </a:xfrm>
          <a:prstGeom prst="rect">
            <a:avLst/>
          </a:prstGeom>
        </p:spPr>
        <p:txBody>
          <a:bodyPr wrap="square">
            <a:spAutoFit/>
          </a:bodyPr>
          <a:lstStyle/>
          <a:p>
            <a:r>
              <a:rPr lang="pt-BR" sz="1200" dirty="0">
                <a:solidFill>
                  <a:srgbClr val="434343"/>
                </a:solidFill>
                <a:latin typeface="Open Sans" panose="020B0604020202020204"/>
              </a:rPr>
              <a:t>O classificador por votação utiliza as probabilidades geradas por cada modelo otimizado para gerar uma previsão de óbito ou alta. A técnica também é chamada de Blend Models</a:t>
            </a:r>
          </a:p>
          <a:p>
            <a:r>
              <a:rPr lang="pt-BR" sz="1200" dirty="0">
                <a:solidFill>
                  <a:srgbClr val="434343"/>
                </a:solidFill>
                <a:latin typeface="Open Sans" panose="020B0604020202020204"/>
              </a:rPr>
              <a:t>Consiste basicamente em um Ensemble de modelos.</a:t>
            </a:r>
          </a:p>
        </p:txBody>
      </p:sp>
      <p:graphicFrame>
        <p:nvGraphicFramePr>
          <p:cNvPr id="19" name="Tabela 18">
            <a:extLst>
              <a:ext uri="{FF2B5EF4-FFF2-40B4-BE49-F238E27FC236}">
                <a16:creationId xmlns:a16="http://schemas.microsoft.com/office/drawing/2014/main" id="{ED9A8187-A6F1-4B4D-8932-130C437AD6FB}"/>
              </a:ext>
            </a:extLst>
          </p:cNvPr>
          <p:cNvGraphicFramePr>
            <a:graphicFrameLocks noGrp="1"/>
          </p:cNvGraphicFramePr>
          <p:nvPr>
            <p:extLst>
              <p:ext uri="{D42A27DB-BD31-4B8C-83A1-F6EECF244321}">
                <p14:modId xmlns:p14="http://schemas.microsoft.com/office/powerpoint/2010/main" val="1726441366"/>
              </p:ext>
            </p:extLst>
          </p:nvPr>
        </p:nvGraphicFramePr>
        <p:xfrm>
          <a:off x="278296" y="1941488"/>
          <a:ext cx="6358041" cy="3553424"/>
        </p:xfrm>
        <a:graphic>
          <a:graphicData uri="http://schemas.openxmlformats.org/drawingml/2006/table">
            <a:tbl>
              <a:tblPr/>
              <a:tblGrid>
                <a:gridCol w="2321425">
                  <a:extLst>
                    <a:ext uri="{9D8B030D-6E8A-4147-A177-3AD203B41FA5}">
                      <a16:colId xmlns:a16="http://schemas.microsoft.com/office/drawing/2014/main" val="984512155"/>
                    </a:ext>
                  </a:extLst>
                </a:gridCol>
                <a:gridCol w="768879">
                  <a:extLst>
                    <a:ext uri="{9D8B030D-6E8A-4147-A177-3AD203B41FA5}">
                      <a16:colId xmlns:a16="http://schemas.microsoft.com/office/drawing/2014/main" val="2439772622"/>
                    </a:ext>
                  </a:extLst>
                </a:gridCol>
                <a:gridCol w="754093">
                  <a:extLst>
                    <a:ext uri="{9D8B030D-6E8A-4147-A177-3AD203B41FA5}">
                      <a16:colId xmlns:a16="http://schemas.microsoft.com/office/drawing/2014/main" val="3983758639"/>
                    </a:ext>
                  </a:extLst>
                </a:gridCol>
                <a:gridCol w="1035030">
                  <a:extLst>
                    <a:ext uri="{9D8B030D-6E8A-4147-A177-3AD203B41FA5}">
                      <a16:colId xmlns:a16="http://schemas.microsoft.com/office/drawing/2014/main" val="682617494"/>
                    </a:ext>
                  </a:extLst>
                </a:gridCol>
                <a:gridCol w="724521">
                  <a:extLst>
                    <a:ext uri="{9D8B030D-6E8A-4147-A177-3AD203B41FA5}">
                      <a16:colId xmlns:a16="http://schemas.microsoft.com/office/drawing/2014/main" val="1346155404"/>
                    </a:ext>
                  </a:extLst>
                </a:gridCol>
                <a:gridCol w="754093">
                  <a:extLst>
                    <a:ext uri="{9D8B030D-6E8A-4147-A177-3AD203B41FA5}">
                      <a16:colId xmlns:a16="http://schemas.microsoft.com/office/drawing/2014/main" val="4003545791"/>
                    </a:ext>
                  </a:extLst>
                </a:gridCol>
              </a:tblGrid>
              <a:tr h="222089">
                <a:tc>
                  <a:txBody>
                    <a:bodyPr/>
                    <a:lstStyle/>
                    <a:p>
                      <a:pPr algn="ctr" fontAlgn="ctr"/>
                      <a:r>
                        <a:rPr lang="pt-BR" sz="1000" b="1" i="0" u="none" strike="noStrike" dirty="0">
                          <a:solidFill>
                            <a:srgbClr val="000000"/>
                          </a:solidFill>
                          <a:effectLst/>
                          <a:latin typeface="Arial" panose="020B0604020202020204" pitchFamily="34" charset="0"/>
                        </a:rPr>
                        <a:t>Modelo</a:t>
                      </a:r>
                    </a:p>
                  </a:txBody>
                  <a:tcPr marL="9525" marR="9525" marT="9525" marB="0" anchor="ctr">
                    <a:lnL>
                      <a:noFill/>
                    </a:lnL>
                    <a:lnR>
                      <a:noFill/>
                    </a:lnR>
                    <a:lnT>
                      <a:noFill/>
                    </a:lnT>
                    <a:lnB>
                      <a:noFill/>
                    </a:lnB>
                    <a:solidFill>
                      <a:schemeClr val="bg2">
                        <a:lumMod val="75000"/>
                      </a:schemeClr>
                    </a:solidFill>
                  </a:tcPr>
                </a:tc>
                <a:tc>
                  <a:txBody>
                    <a:bodyPr/>
                    <a:lstStyle/>
                    <a:p>
                      <a:pPr algn="ctr" fontAlgn="ctr"/>
                      <a:r>
                        <a:rPr lang="pt-BR" sz="1000" b="1" i="0" u="none" strike="noStrike" dirty="0">
                          <a:solidFill>
                            <a:srgbClr val="000000"/>
                          </a:solidFill>
                          <a:effectLst/>
                          <a:latin typeface="Arial" panose="020B0604020202020204" pitchFamily="34" charset="0"/>
                        </a:rPr>
                        <a:t>Acurácia</a:t>
                      </a:r>
                    </a:p>
                  </a:txBody>
                  <a:tcPr marL="9525" marR="9525" marT="9525" marB="0" anchor="ctr">
                    <a:lnL>
                      <a:noFill/>
                    </a:lnL>
                    <a:lnR>
                      <a:noFill/>
                    </a:lnR>
                    <a:lnT>
                      <a:noFill/>
                    </a:lnT>
                    <a:lnB>
                      <a:noFill/>
                    </a:lnB>
                    <a:solidFill>
                      <a:schemeClr val="bg2">
                        <a:lumMod val="75000"/>
                      </a:schemeClr>
                    </a:solidFill>
                  </a:tcPr>
                </a:tc>
                <a:tc>
                  <a:txBody>
                    <a:bodyPr/>
                    <a:lstStyle/>
                    <a:p>
                      <a:pPr algn="ctr" fontAlgn="ctr"/>
                      <a:r>
                        <a:rPr lang="pt-BR" sz="1000" b="1" i="0" u="none" strike="noStrike" dirty="0">
                          <a:solidFill>
                            <a:srgbClr val="000000"/>
                          </a:solidFill>
                          <a:effectLst/>
                          <a:latin typeface="Arial" panose="020B0604020202020204" pitchFamily="34" charset="0"/>
                        </a:rPr>
                        <a:t>AUC</a:t>
                      </a:r>
                    </a:p>
                  </a:txBody>
                  <a:tcPr marL="9525" marR="9525" marT="9525" marB="0" anchor="ctr">
                    <a:lnL>
                      <a:noFill/>
                    </a:lnL>
                    <a:lnR>
                      <a:noFill/>
                    </a:lnR>
                    <a:lnT>
                      <a:noFill/>
                    </a:lnT>
                    <a:lnB>
                      <a:noFill/>
                    </a:lnB>
                    <a:solidFill>
                      <a:schemeClr val="bg2">
                        <a:lumMod val="75000"/>
                      </a:schemeClr>
                    </a:solidFill>
                  </a:tcPr>
                </a:tc>
                <a:tc>
                  <a:txBody>
                    <a:bodyPr/>
                    <a:lstStyle/>
                    <a:p>
                      <a:pPr algn="ctr" fontAlgn="ctr"/>
                      <a:r>
                        <a:rPr lang="pt-BR" sz="1000" b="1" i="0" u="none" strike="noStrike" dirty="0">
                          <a:solidFill>
                            <a:srgbClr val="000000"/>
                          </a:solidFill>
                          <a:effectLst/>
                          <a:latin typeface="Arial" panose="020B0604020202020204" pitchFamily="34" charset="0"/>
                        </a:rPr>
                        <a:t>Sensibilidade</a:t>
                      </a:r>
                    </a:p>
                  </a:txBody>
                  <a:tcPr marL="9525" marR="9525" marT="9525" marB="0" anchor="ctr">
                    <a:lnL>
                      <a:noFill/>
                    </a:lnL>
                    <a:lnR>
                      <a:noFill/>
                    </a:lnR>
                    <a:lnT>
                      <a:noFill/>
                    </a:lnT>
                    <a:lnB>
                      <a:noFill/>
                    </a:lnB>
                    <a:solidFill>
                      <a:schemeClr val="bg2">
                        <a:lumMod val="75000"/>
                      </a:schemeClr>
                    </a:solidFill>
                  </a:tcPr>
                </a:tc>
                <a:tc>
                  <a:txBody>
                    <a:bodyPr/>
                    <a:lstStyle/>
                    <a:p>
                      <a:pPr algn="ctr" fontAlgn="ctr"/>
                      <a:r>
                        <a:rPr lang="pt-BR" sz="1000" b="1" i="0" u="none" strike="noStrike">
                          <a:solidFill>
                            <a:srgbClr val="000000"/>
                          </a:solidFill>
                          <a:effectLst/>
                          <a:latin typeface="Arial" panose="020B0604020202020204" pitchFamily="34" charset="0"/>
                        </a:rPr>
                        <a:t>Precisão</a:t>
                      </a:r>
                    </a:p>
                  </a:txBody>
                  <a:tcPr marL="9525" marR="9525" marT="9525" marB="0" anchor="ctr">
                    <a:lnL>
                      <a:noFill/>
                    </a:lnL>
                    <a:lnR>
                      <a:noFill/>
                    </a:lnR>
                    <a:lnT>
                      <a:noFill/>
                    </a:lnT>
                    <a:lnB>
                      <a:noFill/>
                    </a:lnB>
                    <a:solidFill>
                      <a:schemeClr val="bg2">
                        <a:lumMod val="75000"/>
                      </a:schemeClr>
                    </a:solidFill>
                  </a:tcPr>
                </a:tc>
                <a:tc>
                  <a:txBody>
                    <a:bodyPr/>
                    <a:lstStyle/>
                    <a:p>
                      <a:pPr algn="ctr" fontAlgn="ctr"/>
                      <a:r>
                        <a:rPr lang="pt-BR" sz="1000" b="1" i="0" u="none" strike="noStrike" dirty="0">
                          <a:solidFill>
                            <a:srgbClr val="000000"/>
                          </a:solidFill>
                          <a:effectLst/>
                          <a:latin typeface="Arial" panose="020B0604020202020204" pitchFamily="34" charset="0"/>
                        </a:rPr>
                        <a:t>F1</a:t>
                      </a:r>
                    </a:p>
                  </a:txBody>
                  <a:tcPr marL="9525" marR="9525" marT="9525" marB="0" anchor="ctr">
                    <a:lnL>
                      <a:noFill/>
                    </a:lnL>
                    <a:lnR>
                      <a:noFill/>
                    </a:lnR>
                    <a:lnT>
                      <a:noFill/>
                    </a:lnT>
                    <a:lnB>
                      <a:noFill/>
                    </a:lnB>
                    <a:solidFill>
                      <a:schemeClr val="bg2">
                        <a:lumMod val="75000"/>
                      </a:schemeClr>
                    </a:solidFill>
                  </a:tcPr>
                </a:tc>
                <a:extLst>
                  <a:ext uri="{0D108BD9-81ED-4DB2-BD59-A6C34878D82A}">
                    <a16:rowId xmlns:a16="http://schemas.microsoft.com/office/drawing/2014/main" val="3047568276"/>
                  </a:ext>
                </a:extLst>
              </a:tr>
              <a:tr h="222089">
                <a:tc>
                  <a:txBody>
                    <a:bodyPr/>
                    <a:lstStyle/>
                    <a:p>
                      <a:pPr algn="ctr" fontAlgn="ctr"/>
                      <a:r>
                        <a:rPr lang="pt-BR" sz="900" b="0" i="0" u="none" strike="noStrike">
                          <a:solidFill>
                            <a:srgbClr val="000000"/>
                          </a:solidFill>
                          <a:effectLst/>
                          <a:latin typeface="Arial" panose="020B0604020202020204" pitchFamily="34" charset="0"/>
                        </a:rPr>
                        <a:t>Light Gradient Boosting Machine</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0,806</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0,845</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0,597</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dirty="0">
                          <a:solidFill>
                            <a:srgbClr val="000000"/>
                          </a:solidFill>
                          <a:effectLst/>
                          <a:latin typeface="Arial" panose="020B0604020202020204" pitchFamily="34" charset="0"/>
                        </a:rPr>
                        <a:t>0,717</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dirty="0">
                          <a:solidFill>
                            <a:srgbClr val="000000"/>
                          </a:solidFill>
                          <a:effectLst/>
                          <a:latin typeface="Arial" panose="020B0604020202020204" pitchFamily="34" charset="0"/>
                        </a:rPr>
                        <a:t>0,652</a:t>
                      </a:r>
                    </a:p>
                  </a:txBody>
                  <a:tcPr marL="9525" marR="9525" marT="9525" marB="0" anchor="ctr">
                    <a:lnL>
                      <a:noFill/>
                    </a:lnL>
                    <a:lnR>
                      <a:noFill/>
                    </a:lnR>
                    <a:lnT>
                      <a:noFill/>
                    </a:lnT>
                    <a:lnB>
                      <a:noFill/>
                    </a:lnB>
                    <a:solidFill>
                      <a:srgbClr val="F5F5F5"/>
                    </a:solidFill>
                  </a:tcPr>
                </a:tc>
                <a:extLst>
                  <a:ext uri="{0D108BD9-81ED-4DB2-BD59-A6C34878D82A}">
                    <a16:rowId xmlns:a16="http://schemas.microsoft.com/office/drawing/2014/main" val="3468359624"/>
                  </a:ext>
                </a:extLst>
              </a:tr>
              <a:tr h="222089">
                <a:tc>
                  <a:txBody>
                    <a:bodyPr/>
                    <a:lstStyle/>
                    <a:p>
                      <a:pPr algn="ctr" fontAlgn="ctr"/>
                      <a:r>
                        <a:rPr lang="pt-BR" sz="900" b="0" i="0" u="none" strike="noStrike">
                          <a:solidFill>
                            <a:srgbClr val="000000"/>
                          </a:solidFill>
                          <a:effectLst/>
                          <a:latin typeface="Arial" panose="020B0604020202020204" pitchFamily="34" charset="0"/>
                        </a:rPr>
                        <a:t>Extreme Gradient Boosting</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0,804</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0,843</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0,599</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0,709</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0,650</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135627565"/>
                  </a:ext>
                </a:extLst>
              </a:tr>
              <a:tr h="222089">
                <a:tc>
                  <a:txBody>
                    <a:bodyPr/>
                    <a:lstStyle/>
                    <a:p>
                      <a:pPr algn="ctr" fontAlgn="ctr"/>
                      <a:r>
                        <a:rPr lang="pt-BR" sz="900" b="0" i="0" u="none" strike="noStrike">
                          <a:solidFill>
                            <a:srgbClr val="000000"/>
                          </a:solidFill>
                          <a:effectLst/>
                          <a:latin typeface="Arial" panose="020B0604020202020204" pitchFamily="34" charset="0"/>
                        </a:rPr>
                        <a:t>CatBoost Classifier</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0,804</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0,843</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0,596</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0,713</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0,650</a:t>
                      </a:r>
                    </a:p>
                  </a:txBody>
                  <a:tcPr marL="9525" marR="9525" marT="9525" marB="0" anchor="ctr">
                    <a:lnL>
                      <a:noFill/>
                    </a:lnL>
                    <a:lnR>
                      <a:noFill/>
                    </a:lnR>
                    <a:lnT>
                      <a:noFill/>
                    </a:lnT>
                    <a:lnB>
                      <a:noFill/>
                    </a:lnB>
                    <a:solidFill>
                      <a:srgbClr val="F5F5F5"/>
                    </a:solidFill>
                  </a:tcPr>
                </a:tc>
                <a:extLst>
                  <a:ext uri="{0D108BD9-81ED-4DB2-BD59-A6C34878D82A}">
                    <a16:rowId xmlns:a16="http://schemas.microsoft.com/office/drawing/2014/main" val="2682759379"/>
                  </a:ext>
                </a:extLst>
              </a:tr>
              <a:tr h="222089">
                <a:tc>
                  <a:txBody>
                    <a:bodyPr/>
                    <a:lstStyle/>
                    <a:p>
                      <a:pPr algn="ctr" fontAlgn="ctr"/>
                      <a:r>
                        <a:rPr lang="pt-BR" sz="900" b="0" i="0" u="none" strike="noStrike">
                          <a:solidFill>
                            <a:srgbClr val="000000"/>
                          </a:solidFill>
                          <a:effectLst/>
                          <a:latin typeface="Arial" panose="020B0604020202020204" pitchFamily="34" charset="0"/>
                        </a:rPr>
                        <a:t>Gradient Boosting Classifier</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0,805</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0,844</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0,582</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0,723</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0,645</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286067769"/>
                  </a:ext>
                </a:extLst>
              </a:tr>
              <a:tr h="222089">
                <a:tc>
                  <a:txBody>
                    <a:bodyPr/>
                    <a:lstStyle/>
                    <a:p>
                      <a:pPr algn="ctr" fontAlgn="ctr"/>
                      <a:r>
                        <a:rPr lang="pt-BR" sz="900" b="0" i="0" u="none" strike="noStrike">
                          <a:solidFill>
                            <a:srgbClr val="000000"/>
                          </a:solidFill>
                          <a:effectLst/>
                          <a:latin typeface="Arial" panose="020B0604020202020204" pitchFamily="34" charset="0"/>
                        </a:rPr>
                        <a:t>Logistic Regression</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0,804</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0,841</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0,577</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0,721</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0,641</a:t>
                      </a:r>
                    </a:p>
                  </a:txBody>
                  <a:tcPr marL="9525" marR="9525" marT="9525" marB="0" anchor="ctr">
                    <a:lnL>
                      <a:noFill/>
                    </a:lnL>
                    <a:lnR>
                      <a:noFill/>
                    </a:lnR>
                    <a:lnT>
                      <a:noFill/>
                    </a:lnT>
                    <a:lnB>
                      <a:noFill/>
                    </a:lnB>
                    <a:solidFill>
                      <a:srgbClr val="F5F5F5"/>
                    </a:solidFill>
                  </a:tcPr>
                </a:tc>
                <a:extLst>
                  <a:ext uri="{0D108BD9-81ED-4DB2-BD59-A6C34878D82A}">
                    <a16:rowId xmlns:a16="http://schemas.microsoft.com/office/drawing/2014/main" val="3333367302"/>
                  </a:ext>
                </a:extLst>
              </a:tr>
              <a:tr h="222089">
                <a:tc>
                  <a:txBody>
                    <a:bodyPr/>
                    <a:lstStyle/>
                    <a:p>
                      <a:pPr algn="ctr" fontAlgn="ctr"/>
                      <a:r>
                        <a:rPr lang="pt-BR" sz="900" b="0" i="0" u="none" strike="noStrike">
                          <a:solidFill>
                            <a:srgbClr val="000000"/>
                          </a:solidFill>
                          <a:effectLst/>
                          <a:latin typeface="Arial" panose="020B0604020202020204" pitchFamily="34" charset="0"/>
                        </a:rPr>
                        <a:t>Ada Boost Classifier</a:t>
                      </a:r>
                    </a:p>
                  </a:txBody>
                  <a:tcPr marL="9525" marR="9525" marT="9525" marB="0" anchor="ctr">
                    <a:lnL>
                      <a:noFill/>
                    </a:lnL>
                    <a:lnR>
                      <a:noFill/>
                    </a:lnR>
                    <a:lnT>
                      <a:noFill/>
                    </a:lnT>
                    <a:lnB>
                      <a:noFill/>
                    </a:lnB>
                    <a:solidFill>
                      <a:schemeClr val="accent1">
                        <a:lumMod val="60000"/>
                        <a:lumOff val="40000"/>
                      </a:schemeClr>
                    </a:solidFill>
                  </a:tcPr>
                </a:tc>
                <a:tc>
                  <a:txBody>
                    <a:bodyPr/>
                    <a:lstStyle/>
                    <a:p>
                      <a:pPr algn="ctr" fontAlgn="ctr"/>
                      <a:r>
                        <a:rPr lang="pt-BR" sz="900" b="0" i="0" u="none" strike="noStrike">
                          <a:solidFill>
                            <a:srgbClr val="000000"/>
                          </a:solidFill>
                          <a:effectLst/>
                          <a:latin typeface="Arial" panose="020B0604020202020204" pitchFamily="34" charset="0"/>
                        </a:rPr>
                        <a:t>0,803</a:t>
                      </a:r>
                    </a:p>
                  </a:txBody>
                  <a:tcPr marL="9525" marR="9525" marT="9525" marB="0" anchor="ctr">
                    <a:lnL>
                      <a:noFill/>
                    </a:lnL>
                    <a:lnR>
                      <a:noFill/>
                    </a:lnR>
                    <a:lnT>
                      <a:noFill/>
                    </a:lnT>
                    <a:lnB>
                      <a:noFill/>
                    </a:lnB>
                    <a:solidFill>
                      <a:schemeClr val="accent1">
                        <a:lumMod val="60000"/>
                        <a:lumOff val="40000"/>
                      </a:schemeClr>
                    </a:solidFill>
                  </a:tcPr>
                </a:tc>
                <a:tc>
                  <a:txBody>
                    <a:bodyPr/>
                    <a:lstStyle/>
                    <a:p>
                      <a:pPr algn="ctr" fontAlgn="ctr"/>
                      <a:r>
                        <a:rPr lang="pt-BR" sz="900" b="0" i="0" u="none" strike="noStrike">
                          <a:solidFill>
                            <a:srgbClr val="000000"/>
                          </a:solidFill>
                          <a:effectLst/>
                          <a:latin typeface="Arial" panose="020B0604020202020204" pitchFamily="34" charset="0"/>
                        </a:rPr>
                        <a:t>0,841</a:t>
                      </a:r>
                    </a:p>
                  </a:txBody>
                  <a:tcPr marL="9525" marR="9525" marT="9525" marB="0" anchor="ctr">
                    <a:lnL>
                      <a:noFill/>
                    </a:lnL>
                    <a:lnR>
                      <a:noFill/>
                    </a:lnR>
                    <a:lnT>
                      <a:noFill/>
                    </a:lnT>
                    <a:lnB>
                      <a:noFill/>
                    </a:lnB>
                    <a:solidFill>
                      <a:schemeClr val="accent1">
                        <a:lumMod val="60000"/>
                        <a:lumOff val="40000"/>
                      </a:schemeClr>
                    </a:solidFill>
                  </a:tcPr>
                </a:tc>
                <a:tc>
                  <a:txBody>
                    <a:bodyPr/>
                    <a:lstStyle/>
                    <a:p>
                      <a:pPr algn="ctr" fontAlgn="ctr"/>
                      <a:r>
                        <a:rPr lang="pt-BR" sz="900" b="0" i="0" u="none" strike="noStrike">
                          <a:solidFill>
                            <a:srgbClr val="000000"/>
                          </a:solidFill>
                          <a:effectLst/>
                          <a:latin typeface="Arial" panose="020B0604020202020204" pitchFamily="34" charset="0"/>
                        </a:rPr>
                        <a:t>0,574</a:t>
                      </a:r>
                    </a:p>
                  </a:txBody>
                  <a:tcPr marL="9525" marR="9525" marT="9525" marB="0" anchor="ctr">
                    <a:lnL>
                      <a:noFill/>
                    </a:lnL>
                    <a:lnR>
                      <a:noFill/>
                    </a:lnR>
                    <a:lnT>
                      <a:noFill/>
                    </a:lnT>
                    <a:lnB>
                      <a:noFill/>
                    </a:lnB>
                    <a:solidFill>
                      <a:schemeClr val="accent1">
                        <a:lumMod val="60000"/>
                        <a:lumOff val="40000"/>
                      </a:schemeClr>
                    </a:solidFill>
                  </a:tcPr>
                </a:tc>
                <a:tc>
                  <a:txBody>
                    <a:bodyPr/>
                    <a:lstStyle/>
                    <a:p>
                      <a:pPr algn="ctr" fontAlgn="ctr"/>
                      <a:r>
                        <a:rPr lang="pt-BR" sz="900" b="0" i="0" u="none" strike="noStrike">
                          <a:solidFill>
                            <a:srgbClr val="000000"/>
                          </a:solidFill>
                          <a:effectLst/>
                          <a:latin typeface="Arial" panose="020B0604020202020204" pitchFamily="34" charset="0"/>
                        </a:rPr>
                        <a:t>0,723</a:t>
                      </a:r>
                    </a:p>
                  </a:txBody>
                  <a:tcPr marL="9525" marR="9525" marT="9525" marB="0" anchor="ctr">
                    <a:lnL>
                      <a:noFill/>
                    </a:lnL>
                    <a:lnR>
                      <a:noFill/>
                    </a:lnR>
                    <a:lnT>
                      <a:noFill/>
                    </a:lnT>
                    <a:lnB>
                      <a:noFill/>
                    </a:lnB>
                    <a:solidFill>
                      <a:schemeClr val="accent1">
                        <a:lumMod val="60000"/>
                        <a:lumOff val="40000"/>
                      </a:schemeClr>
                    </a:solidFill>
                  </a:tcPr>
                </a:tc>
                <a:tc>
                  <a:txBody>
                    <a:bodyPr/>
                    <a:lstStyle/>
                    <a:p>
                      <a:pPr algn="ctr" fontAlgn="ctr"/>
                      <a:r>
                        <a:rPr lang="pt-BR" sz="900" b="0" i="0" u="none" strike="noStrike">
                          <a:solidFill>
                            <a:srgbClr val="000000"/>
                          </a:solidFill>
                          <a:effectLst/>
                          <a:latin typeface="Arial" panose="020B0604020202020204" pitchFamily="34" charset="0"/>
                        </a:rPr>
                        <a:t>0,640</a:t>
                      </a:r>
                    </a:p>
                  </a:txBody>
                  <a:tcPr marL="9525" marR="9525" marT="9525" marB="0" anchor="ctr">
                    <a:lnL>
                      <a:noFill/>
                    </a:lnL>
                    <a:lnR>
                      <a:noFill/>
                    </a:lnR>
                    <a:lnT>
                      <a:noFill/>
                    </a:lnT>
                    <a:lnB>
                      <a:noFill/>
                    </a:lnB>
                    <a:solidFill>
                      <a:schemeClr val="accent1">
                        <a:lumMod val="60000"/>
                        <a:lumOff val="40000"/>
                      </a:schemeClr>
                    </a:solidFill>
                  </a:tcPr>
                </a:tc>
                <a:extLst>
                  <a:ext uri="{0D108BD9-81ED-4DB2-BD59-A6C34878D82A}">
                    <a16:rowId xmlns:a16="http://schemas.microsoft.com/office/drawing/2014/main" val="1635316386"/>
                  </a:ext>
                </a:extLst>
              </a:tr>
              <a:tr h="222089">
                <a:tc>
                  <a:txBody>
                    <a:bodyPr/>
                    <a:lstStyle/>
                    <a:p>
                      <a:pPr algn="ctr" fontAlgn="ctr"/>
                      <a:r>
                        <a:rPr lang="pt-BR" sz="900" b="0" i="0" u="none" strike="noStrike">
                          <a:solidFill>
                            <a:srgbClr val="000000"/>
                          </a:solidFill>
                          <a:effectLst/>
                          <a:latin typeface="Arial" panose="020B0604020202020204" pitchFamily="34" charset="0"/>
                        </a:rPr>
                        <a:t>Linear Discriminant Analysis</a:t>
                      </a:r>
                    </a:p>
                  </a:txBody>
                  <a:tcPr marL="9525" marR="9525" marT="9525" marB="0" anchor="ctr">
                    <a:lnL>
                      <a:noFill/>
                    </a:lnL>
                    <a:lnR>
                      <a:noFill/>
                    </a:lnR>
                    <a:lnT>
                      <a:noFill/>
                    </a:lnT>
                    <a:lnB>
                      <a:noFill/>
                    </a:lnB>
                    <a:solidFill>
                      <a:schemeClr val="accent1">
                        <a:lumMod val="60000"/>
                        <a:lumOff val="40000"/>
                      </a:schemeClr>
                    </a:solidFill>
                  </a:tcPr>
                </a:tc>
                <a:tc>
                  <a:txBody>
                    <a:bodyPr/>
                    <a:lstStyle/>
                    <a:p>
                      <a:pPr algn="ctr" fontAlgn="ctr"/>
                      <a:r>
                        <a:rPr lang="pt-BR" sz="900" b="0" i="0" u="none" strike="noStrike">
                          <a:solidFill>
                            <a:srgbClr val="000000"/>
                          </a:solidFill>
                          <a:effectLst/>
                          <a:latin typeface="Arial" panose="020B0604020202020204" pitchFamily="34" charset="0"/>
                        </a:rPr>
                        <a:t>0,803</a:t>
                      </a:r>
                    </a:p>
                  </a:txBody>
                  <a:tcPr marL="9525" marR="9525" marT="9525" marB="0" anchor="ctr">
                    <a:lnL>
                      <a:noFill/>
                    </a:lnL>
                    <a:lnR>
                      <a:noFill/>
                    </a:lnR>
                    <a:lnT>
                      <a:noFill/>
                    </a:lnT>
                    <a:lnB>
                      <a:noFill/>
                    </a:lnB>
                    <a:solidFill>
                      <a:schemeClr val="accent1">
                        <a:lumMod val="60000"/>
                        <a:lumOff val="40000"/>
                      </a:schemeClr>
                    </a:solidFill>
                  </a:tcPr>
                </a:tc>
                <a:tc>
                  <a:txBody>
                    <a:bodyPr/>
                    <a:lstStyle/>
                    <a:p>
                      <a:pPr algn="ctr" fontAlgn="ctr"/>
                      <a:r>
                        <a:rPr lang="pt-BR" sz="900" b="0" i="0" u="none" strike="noStrike">
                          <a:solidFill>
                            <a:srgbClr val="000000"/>
                          </a:solidFill>
                          <a:effectLst/>
                          <a:latin typeface="Arial" panose="020B0604020202020204" pitchFamily="34" charset="0"/>
                        </a:rPr>
                        <a:t>0,840</a:t>
                      </a:r>
                    </a:p>
                  </a:txBody>
                  <a:tcPr marL="9525" marR="9525" marT="9525" marB="0" anchor="ctr">
                    <a:lnL>
                      <a:noFill/>
                    </a:lnL>
                    <a:lnR>
                      <a:noFill/>
                    </a:lnR>
                    <a:lnT>
                      <a:noFill/>
                    </a:lnT>
                    <a:lnB>
                      <a:noFill/>
                    </a:lnB>
                    <a:solidFill>
                      <a:schemeClr val="accent1">
                        <a:lumMod val="60000"/>
                        <a:lumOff val="40000"/>
                      </a:schemeClr>
                    </a:solidFill>
                  </a:tcPr>
                </a:tc>
                <a:tc>
                  <a:txBody>
                    <a:bodyPr/>
                    <a:lstStyle/>
                    <a:p>
                      <a:pPr algn="ctr" fontAlgn="ctr"/>
                      <a:r>
                        <a:rPr lang="pt-BR" sz="900" b="0" i="0" u="none" strike="noStrike">
                          <a:solidFill>
                            <a:srgbClr val="000000"/>
                          </a:solidFill>
                          <a:effectLst/>
                          <a:latin typeface="Arial" panose="020B0604020202020204" pitchFamily="34" charset="0"/>
                        </a:rPr>
                        <a:t>0,557</a:t>
                      </a:r>
                    </a:p>
                  </a:txBody>
                  <a:tcPr marL="9525" marR="9525" marT="9525" marB="0" anchor="ctr">
                    <a:lnL>
                      <a:noFill/>
                    </a:lnL>
                    <a:lnR>
                      <a:noFill/>
                    </a:lnR>
                    <a:lnT>
                      <a:noFill/>
                    </a:lnT>
                    <a:lnB>
                      <a:noFill/>
                    </a:lnB>
                    <a:solidFill>
                      <a:schemeClr val="accent1">
                        <a:lumMod val="60000"/>
                        <a:lumOff val="40000"/>
                      </a:schemeClr>
                    </a:solidFill>
                  </a:tcPr>
                </a:tc>
                <a:tc>
                  <a:txBody>
                    <a:bodyPr/>
                    <a:lstStyle/>
                    <a:p>
                      <a:pPr algn="ctr" fontAlgn="ctr"/>
                      <a:r>
                        <a:rPr lang="pt-BR" sz="900" b="0" i="0" u="none" strike="noStrike">
                          <a:solidFill>
                            <a:srgbClr val="000000"/>
                          </a:solidFill>
                          <a:effectLst/>
                          <a:latin typeface="Arial" panose="020B0604020202020204" pitchFamily="34" charset="0"/>
                        </a:rPr>
                        <a:t>0,731</a:t>
                      </a:r>
                    </a:p>
                  </a:txBody>
                  <a:tcPr marL="9525" marR="9525" marT="9525" marB="0" anchor="ctr">
                    <a:lnL>
                      <a:noFill/>
                    </a:lnL>
                    <a:lnR>
                      <a:noFill/>
                    </a:lnR>
                    <a:lnT>
                      <a:noFill/>
                    </a:lnT>
                    <a:lnB>
                      <a:noFill/>
                    </a:lnB>
                    <a:solidFill>
                      <a:schemeClr val="accent1">
                        <a:lumMod val="60000"/>
                        <a:lumOff val="40000"/>
                      </a:schemeClr>
                    </a:solidFill>
                  </a:tcPr>
                </a:tc>
                <a:tc>
                  <a:txBody>
                    <a:bodyPr/>
                    <a:lstStyle/>
                    <a:p>
                      <a:pPr algn="ctr" fontAlgn="ctr"/>
                      <a:r>
                        <a:rPr lang="pt-BR" sz="900" b="0" i="0" u="none" strike="noStrike">
                          <a:solidFill>
                            <a:srgbClr val="000000"/>
                          </a:solidFill>
                          <a:effectLst/>
                          <a:latin typeface="Arial" panose="020B0604020202020204" pitchFamily="34" charset="0"/>
                        </a:rPr>
                        <a:t>0,632</a:t>
                      </a:r>
                    </a:p>
                  </a:txBody>
                  <a:tcPr marL="9525" marR="9525" marT="9525" marB="0" anchor="ctr">
                    <a:lnL>
                      <a:noFill/>
                    </a:lnL>
                    <a:lnR>
                      <a:noFill/>
                    </a:lnR>
                    <a:lnT>
                      <a:noFill/>
                    </a:lnT>
                    <a:lnB>
                      <a:noFill/>
                    </a:lnB>
                    <a:solidFill>
                      <a:schemeClr val="accent1">
                        <a:lumMod val="60000"/>
                        <a:lumOff val="40000"/>
                      </a:schemeClr>
                    </a:solidFill>
                  </a:tcPr>
                </a:tc>
                <a:extLst>
                  <a:ext uri="{0D108BD9-81ED-4DB2-BD59-A6C34878D82A}">
                    <a16:rowId xmlns:a16="http://schemas.microsoft.com/office/drawing/2014/main" val="602581080"/>
                  </a:ext>
                </a:extLst>
              </a:tr>
              <a:tr h="222089">
                <a:tc>
                  <a:txBody>
                    <a:bodyPr/>
                    <a:lstStyle/>
                    <a:p>
                      <a:pPr algn="ctr" fontAlgn="ctr"/>
                      <a:r>
                        <a:rPr lang="pt-BR" sz="900" b="0" i="0" u="none" strike="noStrike" dirty="0">
                          <a:solidFill>
                            <a:srgbClr val="000000"/>
                          </a:solidFill>
                          <a:effectLst/>
                          <a:latin typeface="Arial" panose="020B0604020202020204" pitchFamily="34" charset="0"/>
                        </a:rPr>
                        <a:t>Ridge </a:t>
                      </a:r>
                      <a:r>
                        <a:rPr lang="pt-BR" sz="900" b="0" i="0" u="none" strike="noStrike" dirty="0" err="1">
                          <a:solidFill>
                            <a:srgbClr val="000000"/>
                          </a:solidFill>
                          <a:effectLst/>
                          <a:latin typeface="Arial" panose="020B0604020202020204" pitchFamily="34" charset="0"/>
                        </a:rPr>
                        <a:t>Classifier</a:t>
                      </a:r>
                      <a:endParaRPr lang="pt-BR" sz="900" b="0" i="0" u="none" strike="noStrike" dirty="0">
                        <a:solidFill>
                          <a:srgbClr val="000000"/>
                        </a:solidFill>
                        <a:effectLst/>
                        <a:latin typeface="Arial" panose="020B0604020202020204" pitchFamily="34" charset="0"/>
                      </a:endParaRPr>
                    </a:p>
                  </a:txBody>
                  <a:tcPr marL="9525" marR="9525" marT="9525" marB="0" anchor="ctr">
                    <a:lnL>
                      <a:noFill/>
                    </a:lnL>
                    <a:lnR>
                      <a:noFill/>
                    </a:lnR>
                    <a:lnT>
                      <a:noFill/>
                    </a:lnT>
                    <a:lnB>
                      <a:noFill/>
                    </a:lnB>
                    <a:solidFill>
                      <a:schemeClr val="accent1">
                        <a:lumMod val="60000"/>
                        <a:lumOff val="40000"/>
                      </a:schemeClr>
                    </a:solidFill>
                  </a:tcPr>
                </a:tc>
                <a:tc>
                  <a:txBody>
                    <a:bodyPr/>
                    <a:lstStyle/>
                    <a:p>
                      <a:pPr algn="ctr" fontAlgn="ctr"/>
                      <a:r>
                        <a:rPr lang="pt-BR" sz="900" b="0" i="0" u="none" strike="noStrike" dirty="0">
                          <a:solidFill>
                            <a:srgbClr val="000000"/>
                          </a:solidFill>
                          <a:effectLst/>
                          <a:latin typeface="Arial" panose="020B0604020202020204" pitchFamily="34" charset="0"/>
                        </a:rPr>
                        <a:t>0,803</a:t>
                      </a:r>
                    </a:p>
                  </a:txBody>
                  <a:tcPr marL="9525" marR="9525" marT="9525" marB="0" anchor="ctr">
                    <a:lnL>
                      <a:noFill/>
                    </a:lnL>
                    <a:lnR>
                      <a:noFill/>
                    </a:lnR>
                    <a:lnT>
                      <a:noFill/>
                    </a:lnT>
                    <a:lnB>
                      <a:noFill/>
                    </a:lnB>
                    <a:solidFill>
                      <a:schemeClr val="accent1">
                        <a:lumMod val="60000"/>
                        <a:lumOff val="40000"/>
                      </a:schemeClr>
                    </a:solidFill>
                  </a:tcPr>
                </a:tc>
                <a:tc>
                  <a:txBody>
                    <a:bodyPr/>
                    <a:lstStyle/>
                    <a:p>
                      <a:pPr algn="ctr" fontAlgn="ctr"/>
                      <a:r>
                        <a:rPr lang="pt-BR" sz="900" b="0" i="0" u="none" strike="noStrike" dirty="0">
                          <a:solidFill>
                            <a:srgbClr val="000000"/>
                          </a:solidFill>
                          <a:effectLst/>
                          <a:latin typeface="Arial" panose="020B0604020202020204" pitchFamily="34" charset="0"/>
                        </a:rPr>
                        <a:t>0,731</a:t>
                      </a:r>
                    </a:p>
                  </a:txBody>
                  <a:tcPr marL="9525" marR="9525" marT="9525" marB="0" anchor="ctr">
                    <a:lnL>
                      <a:noFill/>
                    </a:lnL>
                    <a:lnR>
                      <a:noFill/>
                    </a:lnR>
                    <a:lnT>
                      <a:noFill/>
                    </a:lnT>
                    <a:lnB>
                      <a:noFill/>
                    </a:lnB>
                    <a:solidFill>
                      <a:schemeClr val="accent1">
                        <a:lumMod val="60000"/>
                        <a:lumOff val="40000"/>
                      </a:schemeClr>
                    </a:solidFill>
                  </a:tcPr>
                </a:tc>
                <a:tc>
                  <a:txBody>
                    <a:bodyPr/>
                    <a:lstStyle/>
                    <a:p>
                      <a:pPr algn="ctr" fontAlgn="ctr"/>
                      <a:r>
                        <a:rPr lang="pt-BR" sz="900" b="0" i="0" u="none" strike="noStrike" dirty="0">
                          <a:solidFill>
                            <a:srgbClr val="000000"/>
                          </a:solidFill>
                          <a:effectLst/>
                          <a:latin typeface="Arial" panose="020B0604020202020204" pitchFamily="34" charset="0"/>
                        </a:rPr>
                        <a:t>0,548</a:t>
                      </a:r>
                    </a:p>
                  </a:txBody>
                  <a:tcPr marL="9525" marR="9525" marT="9525" marB="0" anchor="ctr">
                    <a:lnL>
                      <a:noFill/>
                    </a:lnL>
                    <a:lnR>
                      <a:noFill/>
                    </a:lnR>
                    <a:lnT>
                      <a:noFill/>
                    </a:lnT>
                    <a:lnB>
                      <a:noFill/>
                    </a:lnB>
                    <a:solidFill>
                      <a:schemeClr val="accent1">
                        <a:lumMod val="60000"/>
                        <a:lumOff val="40000"/>
                      </a:schemeClr>
                    </a:solidFill>
                  </a:tcPr>
                </a:tc>
                <a:tc>
                  <a:txBody>
                    <a:bodyPr/>
                    <a:lstStyle/>
                    <a:p>
                      <a:pPr algn="ctr" fontAlgn="ctr"/>
                      <a:r>
                        <a:rPr lang="pt-BR" sz="900" b="0" i="0" u="none" strike="noStrike" dirty="0">
                          <a:solidFill>
                            <a:srgbClr val="000000"/>
                          </a:solidFill>
                          <a:effectLst/>
                          <a:latin typeface="Arial" panose="020B0604020202020204" pitchFamily="34" charset="0"/>
                        </a:rPr>
                        <a:t>0,738</a:t>
                      </a:r>
                    </a:p>
                  </a:txBody>
                  <a:tcPr marL="9525" marR="9525" marT="9525" marB="0" anchor="ctr">
                    <a:lnL>
                      <a:noFill/>
                    </a:lnL>
                    <a:lnR>
                      <a:noFill/>
                    </a:lnR>
                    <a:lnT>
                      <a:noFill/>
                    </a:lnT>
                    <a:lnB>
                      <a:noFill/>
                    </a:lnB>
                    <a:solidFill>
                      <a:schemeClr val="accent1">
                        <a:lumMod val="60000"/>
                        <a:lumOff val="40000"/>
                      </a:schemeClr>
                    </a:solidFill>
                  </a:tcPr>
                </a:tc>
                <a:tc>
                  <a:txBody>
                    <a:bodyPr/>
                    <a:lstStyle/>
                    <a:p>
                      <a:pPr algn="ctr" fontAlgn="ctr"/>
                      <a:r>
                        <a:rPr lang="pt-BR" sz="900" b="0" i="0" u="none" strike="noStrike" dirty="0">
                          <a:solidFill>
                            <a:srgbClr val="000000"/>
                          </a:solidFill>
                          <a:effectLst/>
                          <a:latin typeface="Arial" panose="020B0604020202020204" pitchFamily="34" charset="0"/>
                        </a:rPr>
                        <a:t>0,629</a:t>
                      </a:r>
                    </a:p>
                  </a:txBody>
                  <a:tcPr marL="9525" marR="9525" marT="9525" marB="0" anchor="ctr">
                    <a:lnL>
                      <a:noFill/>
                    </a:lnL>
                    <a:lnR>
                      <a:noFill/>
                    </a:lnR>
                    <a:lnT>
                      <a:noFill/>
                    </a:lnT>
                    <a:lnB>
                      <a:noFill/>
                    </a:lnB>
                    <a:solidFill>
                      <a:schemeClr val="accent1">
                        <a:lumMod val="60000"/>
                        <a:lumOff val="40000"/>
                      </a:schemeClr>
                    </a:solidFill>
                  </a:tcPr>
                </a:tc>
                <a:extLst>
                  <a:ext uri="{0D108BD9-81ED-4DB2-BD59-A6C34878D82A}">
                    <a16:rowId xmlns:a16="http://schemas.microsoft.com/office/drawing/2014/main" val="2948132314"/>
                  </a:ext>
                </a:extLst>
              </a:tr>
              <a:tr h="222089">
                <a:tc>
                  <a:txBody>
                    <a:bodyPr/>
                    <a:lstStyle/>
                    <a:p>
                      <a:pPr algn="ctr" fontAlgn="ctr"/>
                      <a:r>
                        <a:rPr lang="pt-BR" sz="900" b="0" i="0" u="none" strike="noStrike">
                          <a:solidFill>
                            <a:srgbClr val="000000"/>
                          </a:solidFill>
                          <a:effectLst/>
                          <a:latin typeface="Arial" panose="020B0604020202020204" pitchFamily="34" charset="0"/>
                        </a:rPr>
                        <a:t>Random Forest Classifier</a:t>
                      </a:r>
                    </a:p>
                  </a:txBody>
                  <a:tcPr marL="9525" marR="9525" marT="9525" marB="0" anchor="ctr">
                    <a:lnL>
                      <a:noFill/>
                    </a:lnL>
                    <a:lnR>
                      <a:noFill/>
                    </a:lnR>
                    <a:lnT>
                      <a:noFill/>
                    </a:lnT>
                    <a:lnB>
                      <a:noFill/>
                    </a:lnB>
                    <a:solidFill>
                      <a:schemeClr val="accent1">
                        <a:lumMod val="60000"/>
                        <a:lumOff val="40000"/>
                      </a:schemeClr>
                    </a:solidFill>
                  </a:tcPr>
                </a:tc>
                <a:tc>
                  <a:txBody>
                    <a:bodyPr/>
                    <a:lstStyle/>
                    <a:p>
                      <a:pPr algn="ctr" fontAlgn="ctr"/>
                      <a:r>
                        <a:rPr lang="pt-BR" sz="900" b="0" i="0" u="none" strike="noStrike">
                          <a:solidFill>
                            <a:srgbClr val="000000"/>
                          </a:solidFill>
                          <a:effectLst/>
                          <a:latin typeface="Arial" panose="020B0604020202020204" pitchFamily="34" charset="0"/>
                        </a:rPr>
                        <a:t>0,783</a:t>
                      </a:r>
                    </a:p>
                  </a:txBody>
                  <a:tcPr marL="9525" marR="9525" marT="9525" marB="0" anchor="ctr">
                    <a:lnL>
                      <a:noFill/>
                    </a:lnL>
                    <a:lnR>
                      <a:noFill/>
                    </a:lnR>
                    <a:lnT>
                      <a:noFill/>
                    </a:lnT>
                    <a:lnB>
                      <a:noFill/>
                    </a:lnB>
                    <a:solidFill>
                      <a:schemeClr val="accent1">
                        <a:lumMod val="60000"/>
                        <a:lumOff val="40000"/>
                      </a:schemeClr>
                    </a:solidFill>
                  </a:tcPr>
                </a:tc>
                <a:tc>
                  <a:txBody>
                    <a:bodyPr/>
                    <a:lstStyle/>
                    <a:p>
                      <a:pPr algn="ctr" fontAlgn="ctr"/>
                      <a:r>
                        <a:rPr lang="pt-BR" sz="900" b="0" i="0" u="none" strike="noStrike">
                          <a:solidFill>
                            <a:srgbClr val="000000"/>
                          </a:solidFill>
                          <a:effectLst/>
                          <a:latin typeface="Arial" panose="020B0604020202020204" pitchFamily="34" charset="0"/>
                        </a:rPr>
                        <a:t>0,809</a:t>
                      </a:r>
                    </a:p>
                  </a:txBody>
                  <a:tcPr marL="9525" marR="9525" marT="9525" marB="0" anchor="ctr">
                    <a:lnL>
                      <a:noFill/>
                    </a:lnL>
                    <a:lnR>
                      <a:noFill/>
                    </a:lnR>
                    <a:lnT>
                      <a:noFill/>
                    </a:lnT>
                    <a:lnB>
                      <a:noFill/>
                    </a:lnB>
                    <a:solidFill>
                      <a:schemeClr val="accent1">
                        <a:lumMod val="60000"/>
                        <a:lumOff val="40000"/>
                      </a:schemeClr>
                    </a:solidFill>
                  </a:tcPr>
                </a:tc>
                <a:tc>
                  <a:txBody>
                    <a:bodyPr/>
                    <a:lstStyle/>
                    <a:p>
                      <a:pPr algn="ctr" fontAlgn="ctr"/>
                      <a:r>
                        <a:rPr lang="pt-BR" sz="900" b="0" i="0" u="none" strike="noStrike">
                          <a:solidFill>
                            <a:srgbClr val="000000"/>
                          </a:solidFill>
                          <a:effectLst/>
                          <a:latin typeface="Arial" panose="020B0604020202020204" pitchFamily="34" charset="0"/>
                        </a:rPr>
                        <a:t>0,582</a:t>
                      </a:r>
                    </a:p>
                  </a:txBody>
                  <a:tcPr marL="9525" marR="9525" marT="9525" marB="0" anchor="ctr">
                    <a:lnL>
                      <a:noFill/>
                    </a:lnL>
                    <a:lnR>
                      <a:noFill/>
                    </a:lnR>
                    <a:lnT>
                      <a:noFill/>
                    </a:lnT>
                    <a:lnB>
                      <a:noFill/>
                    </a:lnB>
                    <a:solidFill>
                      <a:schemeClr val="accent1">
                        <a:lumMod val="60000"/>
                        <a:lumOff val="40000"/>
                      </a:schemeClr>
                    </a:solidFill>
                  </a:tcPr>
                </a:tc>
                <a:tc>
                  <a:txBody>
                    <a:bodyPr/>
                    <a:lstStyle/>
                    <a:p>
                      <a:pPr algn="ctr" fontAlgn="ctr"/>
                      <a:r>
                        <a:rPr lang="pt-BR" sz="900" b="0" i="0" u="none" strike="noStrike">
                          <a:solidFill>
                            <a:srgbClr val="000000"/>
                          </a:solidFill>
                          <a:effectLst/>
                          <a:latin typeface="Arial" panose="020B0604020202020204" pitchFamily="34" charset="0"/>
                        </a:rPr>
                        <a:t>0,664</a:t>
                      </a:r>
                    </a:p>
                  </a:txBody>
                  <a:tcPr marL="9525" marR="9525" marT="9525" marB="0" anchor="ctr">
                    <a:lnL>
                      <a:noFill/>
                    </a:lnL>
                    <a:lnR>
                      <a:noFill/>
                    </a:lnR>
                    <a:lnT>
                      <a:noFill/>
                    </a:lnT>
                    <a:lnB>
                      <a:noFill/>
                    </a:lnB>
                    <a:solidFill>
                      <a:schemeClr val="accent1">
                        <a:lumMod val="60000"/>
                        <a:lumOff val="40000"/>
                      </a:schemeClr>
                    </a:solidFill>
                  </a:tcPr>
                </a:tc>
                <a:tc>
                  <a:txBody>
                    <a:bodyPr/>
                    <a:lstStyle/>
                    <a:p>
                      <a:pPr algn="ctr" fontAlgn="ctr"/>
                      <a:r>
                        <a:rPr lang="pt-BR" sz="900" b="0" i="0" u="none" strike="noStrike">
                          <a:solidFill>
                            <a:srgbClr val="000000"/>
                          </a:solidFill>
                          <a:effectLst/>
                          <a:latin typeface="Arial" panose="020B0604020202020204" pitchFamily="34" charset="0"/>
                        </a:rPr>
                        <a:t>0,620</a:t>
                      </a:r>
                    </a:p>
                  </a:txBody>
                  <a:tcPr marL="9525" marR="9525" marT="9525" marB="0" anchor="ctr">
                    <a:lnL>
                      <a:noFill/>
                    </a:lnL>
                    <a:lnR>
                      <a:noFill/>
                    </a:lnR>
                    <a:lnT>
                      <a:noFill/>
                    </a:lnT>
                    <a:lnB>
                      <a:noFill/>
                    </a:lnB>
                    <a:solidFill>
                      <a:schemeClr val="accent1">
                        <a:lumMod val="60000"/>
                        <a:lumOff val="40000"/>
                      </a:schemeClr>
                    </a:solidFill>
                  </a:tcPr>
                </a:tc>
                <a:extLst>
                  <a:ext uri="{0D108BD9-81ED-4DB2-BD59-A6C34878D82A}">
                    <a16:rowId xmlns:a16="http://schemas.microsoft.com/office/drawing/2014/main" val="1978270984"/>
                  </a:ext>
                </a:extLst>
              </a:tr>
              <a:tr h="222089">
                <a:tc>
                  <a:txBody>
                    <a:bodyPr/>
                    <a:lstStyle/>
                    <a:p>
                      <a:pPr algn="ctr" fontAlgn="ctr"/>
                      <a:r>
                        <a:rPr lang="pt-BR" sz="900" b="0" i="0" u="none" strike="noStrike">
                          <a:solidFill>
                            <a:srgbClr val="000000"/>
                          </a:solidFill>
                          <a:effectLst/>
                          <a:latin typeface="Arial" panose="020B0604020202020204" pitchFamily="34" charset="0"/>
                        </a:rPr>
                        <a:t>Extra Trees Classifier</a:t>
                      </a:r>
                    </a:p>
                  </a:txBody>
                  <a:tcPr marL="9525" marR="9525" marT="9525" marB="0" anchor="ctr">
                    <a:lnL>
                      <a:noFill/>
                    </a:lnL>
                    <a:lnR>
                      <a:noFill/>
                    </a:lnR>
                    <a:lnT>
                      <a:noFill/>
                    </a:lnT>
                    <a:lnB>
                      <a:noFill/>
                    </a:lnB>
                    <a:solidFill>
                      <a:schemeClr val="accent1">
                        <a:lumMod val="60000"/>
                        <a:lumOff val="40000"/>
                      </a:schemeClr>
                    </a:solidFill>
                  </a:tcPr>
                </a:tc>
                <a:tc>
                  <a:txBody>
                    <a:bodyPr/>
                    <a:lstStyle/>
                    <a:p>
                      <a:pPr algn="ctr" fontAlgn="ctr"/>
                      <a:r>
                        <a:rPr lang="pt-BR" sz="900" b="0" i="0" u="none" strike="noStrike">
                          <a:solidFill>
                            <a:srgbClr val="000000"/>
                          </a:solidFill>
                          <a:effectLst/>
                          <a:latin typeface="Arial" panose="020B0604020202020204" pitchFamily="34" charset="0"/>
                        </a:rPr>
                        <a:t>0,775</a:t>
                      </a:r>
                    </a:p>
                  </a:txBody>
                  <a:tcPr marL="9525" marR="9525" marT="9525" marB="0" anchor="ctr">
                    <a:lnL>
                      <a:noFill/>
                    </a:lnL>
                    <a:lnR>
                      <a:noFill/>
                    </a:lnR>
                    <a:lnT>
                      <a:noFill/>
                    </a:lnT>
                    <a:lnB>
                      <a:noFill/>
                    </a:lnB>
                    <a:solidFill>
                      <a:schemeClr val="accent1">
                        <a:lumMod val="60000"/>
                        <a:lumOff val="40000"/>
                      </a:schemeClr>
                    </a:solidFill>
                  </a:tcPr>
                </a:tc>
                <a:tc>
                  <a:txBody>
                    <a:bodyPr/>
                    <a:lstStyle/>
                    <a:p>
                      <a:pPr algn="ctr" fontAlgn="ctr"/>
                      <a:r>
                        <a:rPr lang="pt-BR" sz="900" b="0" i="0" u="none" strike="noStrike">
                          <a:solidFill>
                            <a:srgbClr val="000000"/>
                          </a:solidFill>
                          <a:effectLst/>
                          <a:latin typeface="Arial" panose="020B0604020202020204" pitchFamily="34" charset="0"/>
                        </a:rPr>
                        <a:t>0,783</a:t>
                      </a:r>
                    </a:p>
                  </a:txBody>
                  <a:tcPr marL="9525" marR="9525" marT="9525" marB="0" anchor="ctr">
                    <a:lnL>
                      <a:noFill/>
                    </a:lnL>
                    <a:lnR>
                      <a:noFill/>
                    </a:lnR>
                    <a:lnT>
                      <a:noFill/>
                    </a:lnT>
                    <a:lnB>
                      <a:noFill/>
                    </a:lnB>
                    <a:solidFill>
                      <a:schemeClr val="accent1">
                        <a:lumMod val="60000"/>
                        <a:lumOff val="40000"/>
                      </a:schemeClr>
                    </a:solidFill>
                  </a:tcPr>
                </a:tc>
                <a:tc>
                  <a:txBody>
                    <a:bodyPr/>
                    <a:lstStyle/>
                    <a:p>
                      <a:pPr algn="ctr" fontAlgn="ctr"/>
                      <a:r>
                        <a:rPr lang="pt-BR" sz="900" b="0" i="0" u="none" strike="noStrike">
                          <a:solidFill>
                            <a:srgbClr val="000000"/>
                          </a:solidFill>
                          <a:effectLst/>
                          <a:latin typeface="Arial" panose="020B0604020202020204" pitchFamily="34" charset="0"/>
                        </a:rPr>
                        <a:t>0,572</a:t>
                      </a:r>
                    </a:p>
                  </a:txBody>
                  <a:tcPr marL="9525" marR="9525" marT="9525" marB="0" anchor="ctr">
                    <a:lnL>
                      <a:noFill/>
                    </a:lnL>
                    <a:lnR>
                      <a:noFill/>
                    </a:lnR>
                    <a:lnT>
                      <a:noFill/>
                    </a:lnT>
                    <a:lnB>
                      <a:noFill/>
                    </a:lnB>
                    <a:solidFill>
                      <a:schemeClr val="accent1">
                        <a:lumMod val="60000"/>
                        <a:lumOff val="40000"/>
                      </a:schemeClr>
                    </a:solidFill>
                  </a:tcPr>
                </a:tc>
                <a:tc>
                  <a:txBody>
                    <a:bodyPr/>
                    <a:lstStyle/>
                    <a:p>
                      <a:pPr algn="ctr" fontAlgn="ctr"/>
                      <a:r>
                        <a:rPr lang="pt-BR" sz="900" b="0" i="0" u="none" strike="noStrike">
                          <a:solidFill>
                            <a:srgbClr val="000000"/>
                          </a:solidFill>
                          <a:effectLst/>
                          <a:latin typeface="Arial" panose="020B0604020202020204" pitchFamily="34" charset="0"/>
                        </a:rPr>
                        <a:t>0,646</a:t>
                      </a:r>
                    </a:p>
                  </a:txBody>
                  <a:tcPr marL="9525" marR="9525" marT="9525" marB="0" anchor="ctr">
                    <a:lnL>
                      <a:noFill/>
                    </a:lnL>
                    <a:lnR>
                      <a:noFill/>
                    </a:lnR>
                    <a:lnT>
                      <a:noFill/>
                    </a:lnT>
                    <a:lnB>
                      <a:noFill/>
                    </a:lnB>
                    <a:solidFill>
                      <a:schemeClr val="accent1">
                        <a:lumMod val="60000"/>
                        <a:lumOff val="40000"/>
                      </a:schemeClr>
                    </a:solidFill>
                  </a:tcPr>
                </a:tc>
                <a:tc>
                  <a:txBody>
                    <a:bodyPr/>
                    <a:lstStyle/>
                    <a:p>
                      <a:pPr algn="ctr" fontAlgn="ctr"/>
                      <a:r>
                        <a:rPr lang="pt-BR" sz="900" b="0" i="0" u="none" strike="noStrike">
                          <a:solidFill>
                            <a:srgbClr val="000000"/>
                          </a:solidFill>
                          <a:effectLst/>
                          <a:latin typeface="Arial" panose="020B0604020202020204" pitchFamily="34" charset="0"/>
                        </a:rPr>
                        <a:t>0,607</a:t>
                      </a:r>
                    </a:p>
                  </a:txBody>
                  <a:tcPr marL="9525" marR="9525" marT="9525" marB="0" anchor="ctr">
                    <a:lnL>
                      <a:noFill/>
                    </a:lnL>
                    <a:lnR>
                      <a:noFill/>
                    </a:lnR>
                    <a:lnT>
                      <a:noFill/>
                    </a:lnT>
                    <a:lnB>
                      <a:noFill/>
                    </a:lnB>
                    <a:solidFill>
                      <a:schemeClr val="accent1">
                        <a:lumMod val="60000"/>
                        <a:lumOff val="40000"/>
                      </a:schemeClr>
                    </a:solidFill>
                  </a:tcPr>
                </a:tc>
                <a:extLst>
                  <a:ext uri="{0D108BD9-81ED-4DB2-BD59-A6C34878D82A}">
                    <a16:rowId xmlns:a16="http://schemas.microsoft.com/office/drawing/2014/main" val="2499252251"/>
                  </a:ext>
                </a:extLst>
              </a:tr>
              <a:tr h="222089">
                <a:tc>
                  <a:txBody>
                    <a:bodyPr/>
                    <a:lstStyle/>
                    <a:p>
                      <a:pPr algn="ctr" fontAlgn="ctr"/>
                      <a:r>
                        <a:rPr lang="pt-BR" sz="900" b="0" i="0" u="none" strike="noStrike">
                          <a:solidFill>
                            <a:srgbClr val="000000"/>
                          </a:solidFill>
                          <a:effectLst/>
                          <a:latin typeface="Arial" panose="020B0604020202020204" pitchFamily="34" charset="0"/>
                        </a:rPr>
                        <a:t>K Neighbors Classifier</a:t>
                      </a:r>
                    </a:p>
                  </a:txBody>
                  <a:tcPr marL="9525" marR="9525" marT="9525" marB="0" anchor="ctr">
                    <a:lnL>
                      <a:noFill/>
                    </a:lnL>
                    <a:lnR>
                      <a:noFill/>
                    </a:lnR>
                    <a:lnT>
                      <a:noFill/>
                    </a:lnT>
                    <a:lnB>
                      <a:noFill/>
                    </a:lnB>
                    <a:solidFill>
                      <a:schemeClr val="accent1">
                        <a:lumMod val="60000"/>
                        <a:lumOff val="40000"/>
                      </a:schemeClr>
                    </a:solidFill>
                  </a:tcPr>
                </a:tc>
                <a:tc>
                  <a:txBody>
                    <a:bodyPr/>
                    <a:lstStyle/>
                    <a:p>
                      <a:pPr algn="ctr" fontAlgn="ctr"/>
                      <a:r>
                        <a:rPr lang="pt-BR" sz="900" b="0" i="0" u="none" strike="noStrike">
                          <a:solidFill>
                            <a:srgbClr val="000000"/>
                          </a:solidFill>
                          <a:effectLst/>
                          <a:latin typeface="Arial" panose="020B0604020202020204" pitchFamily="34" charset="0"/>
                        </a:rPr>
                        <a:t>0,774</a:t>
                      </a:r>
                    </a:p>
                  </a:txBody>
                  <a:tcPr marL="9525" marR="9525" marT="9525" marB="0" anchor="ctr">
                    <a:lnL>
                      <a:noFill/>
                    </a:lnL>
                    <a:lnR>
                      <a:noFill/>
                    </a:lnR>
                    <a:lnT>
                      <a:noFill/>
                    </a:lnT>
                    <a:lnB>
                      <a:noFill/>
                    </a:lnB>
                    <a:solidFill>
                      <a:schemeClr val="accent1">
                        <a:lumMod val="60000"/>
                        <a:lumOff val="40000"/>
                      </a:schemeClr>
                    </a:solidFill>
                  </a:tcPr>
                </a:tc>
                <a:tc>
                  <a:txBody>
                    <a:bodyPr/>
                    <a:lstStyle/>
                    <a:p>
                      <a:pPr algn="ctr" fontAlgn="ctr"/>
                      <a:r>
                        <a:rPr lang="pt-BR" sz="900" b="0" i="0" u="none" strike="noStrike">
                          <a:solidFill>
                            <a:srgbClr val="000000"/>
                          </a:solidFill>
                          <a:effectLst/>
                          <a:latin typeface="Arial" panose="020B0604020202020204" pitchFamily="34" charset="0"/>
                        </a:rPr>
                        <a:t>0,779</a:t>
                      </a:r>
                    </a:p>
                  </a:txBody>
                  <a:tcPr marL="9525" marR="9525" marT="9525" marB="0" anchor="ctr">
                    <a:lnL>
                      <a:noFill/>
                    </a:lnL>
                    <a:lnR>
                      <a:noFill/>
                    </a:lnR>
                    <a:lnT>
                      <a:noFill/>
                    </a:lnT>
                    <a:lnB>
                      <a:noFill/>
                    </a:lnB>
                    <a:solidFill>
                      <a:schemeClr val="accent1">
                        <a:lumMod val="60000"/>
                        <a:lumOff val="40000"/>
                      </a:schemeClr>
                    </a:solidFill>
                  </a:tcPr>
                </a:tc>
                <a:tc>
                  <a:txBody>
                    <a:bodyPr/>
                    <a:lstStyle/>
                    <a:p>
                      <a:pPr algn="ctr" fontAlgn="ctr"/>
                      <a:r>
                        <a:rPr lang="pt-BR" sz="900" b="0" i="0" u="none" strike="noStrike">
                          <a:solidFill>
                            <a:srgbClr val="000000"/>
                          </a:solidFill>
                          <a:effectLst/>
                          <a:latin typeface="Arial" panose="020B0604020202020204" pitchFamily="34" charset="0"/>
                        </a:rPr>
                        <a:t>0,560</a:t>
                      </a:r>
                    </a:p>
                  </a:txBody>
                  <a:tcPr marL="9525" marR="9525" marT="9525" marB="0" anchor="ctr">
                    <a:lnL>
                      <a:noFill/>
                    </a:lnL>
                    <a:lnR>
                      <a:noFill/>
                    </a:lnR>
                    <a:lnT>
                      <a:noFill/>
                    </a:lnT>
                    <a:lnB>
                      <a:noFill/>
                    </a:lnB>
                    <a:solidFill>
                      <a:schemeClr val="accent1">
                        <a:lumMod val="60000"/>
                        <a:lumOff val="40000"/>
                      </a:schemeClr>
                    </a:solidFill>
                  </a:tcPr>
                </a:tc>
                <a:tc>
                  <a:txBody>
                    <a:bodyPr/>
                    <a:lstStyle/>
                    <a:p>
                      <a:pPr algn="ctr" fontAlgn="ctr"/>
                      <a:r>
                        <a:rPr lang="pt-BR" sz="900" b="0" i="0" u="none" strike="noStrike">
                          <a:solidFill>
                            <a:srgbClr val="000000"/>
                          </a:solidFill>
                          <a:effectLst/>
                          <a:latin typeface="Arial" panose="020B0604020202020204" pitchFamily="34" charset="0"/>
                        </a:rPr>
                        <a:t>0,648</a:t>
                      </a:r>
                    </a:p>
                  </a:txBody>
                  <a:tcPr marL="9525" marR="9525" marT="9525" marB="0" anchor="ctr">
                    <a:lnL>
                      <a:noFill/>
                    </a:lnL>
                    <a:lnR>
                      <a:noFill/>
                    </a:lnR>
                    <a:lnT>
                      <a:noFill/>
                    </a:lnT>
                    <a:lnB>
                      <a:noFill/>
                    </a:lnB>
                    <a:solidFill>
                      <a:schemeClr val="accent1">
                        <a:lumMod val="60000"/>
                        <a:lumOff val="40000"/>
                      </a:schemeClr>
                    </a:solidFill>
                  </a:tcPr>
                </a:tc>
                <a:tc>
                  <a:txBody>
                    <a:bodyPr/>
                    <a:lstStyle/>
                    <a:p>
                      <a:pPr algn="ctr" fontAlgn="ctr"/>
                      <a:r>
                        <a:rPr lang="pt-BR" sz="900" b="0" i="0" u="none" strike="noStrike">
                          <a:solidFill>
                            <a:srgbClr val="000000"/>
                          </a:solidFill>
                          <a:effectLst/>
                          <a:latin typeface="Arial" panose="020B0604020202020204" pitchFamily="34" charset="0"/>
                        </a:rPr>
                        <a:t>0,601</a:t>
                      </a:r>
                    </a:p>
                  </a:txBody>
                  <a:tcPr marL="9525" marR="9525" marT="9525" marB="0" anchor="ctr">
                    <a:lnL>
                      <a:noFill/>
                    </a:lnL>
                    <a:lnR>
                      <a:noFill/>
                    </a:lnR>
                    <a:lnT>
                      <a:noFill/>
                    </a:lnT>
                    <a:lnB>
                      <a:noFill/>
                    </a:lnB>
                    <a:solidFill>
                      <a:schemeClr val="accent1">
                        <a:lumMod val="60000"/>
                        <a:lumOff val="40000"/>
                      </a:schemeClr>
                    </a:solidFill>
                  </a:tcPr>
                </a:tc>
                <a:extLst>
                  <a:ext uri="{0D108BD9-81ED-4DB2-BD59-A6C34878D82A}">
                    <a16:rowId xmlns:a16="http://schemas.microsoft.com/office/drawing/2014/main" val="1255102151"/>
                  </a:ext>
                </a:extLst>
              </a:tr>
              <a:tr h="222089">
                <a:tc>
                  <a:txBody>
                    <a:bodyPr/>
                    <a:lstStyle/>
                    <a:p>
                      <a:pPr algn="ctr" fontAlgn="ctr"/>
                      <a:r>
                        <a:rPr lang="pt-BR" sz="900" b="0" i="0" u="none" strike="noStrike" dirty="0">
                          <a:solidFill>
                            <a:srgbClr val="000000"/>
                          </a:solidFill>
                          <a:effectLst/>
                          <a:latin typeface="Arial" panose="020B0604020202020204" pitchFamily="34" charset="0"/>
                        </a:rPr>
                        <a:t>SVM - Linear Kernel</a:t>
                      </a:r>
                    </a:p>
                  </a:txBody>
                  <a:tcPr marL="9525" marR="9525" marT="9525" marB="0" anchor="ctr">
                    <a:lnL>
                      <a:noFill/>
                    </a:lnL>
                    <a:lnR>
                      <a:noFill/>
                    </a:lnR>
                    <a:lnT>
                      <a:noFill/>
                    </a:lnT>
                    <a:lnB>
                      <a:noFill/>
                    </a:lnB>
                    <a:solidFill>
                      <a:schemeClr val="accent1">
                        <a:lumMod val="60000"/>
                        <a:lumOff val="40000"/>
                      </a:schemeClr>
                    </a:solidFill>
                  </a:tcPr>
                </a:tc>
                <a:tc>
                  <a:txBody>
                    <a:bodyPr/>
                    <a:lstStyle/>
                    <a:p>
                      <a:pPr algn="ctr" fontAlgn="ctr"/>
                      <a:r>
                        <a:rPr lang="pt-BR" sz="900" b="0" i="0" u="none" strike="noStrike" dirty="0">
                          <a:solidFill>
                            <a:srgbClr val="000000"/>
                          </a:solidFill>
                          <a:effectLst/>
                          <a:latin typeface="Arial" panose="020B0604020202020204" pitchFamily="34" charset="0"/>
                        </a:rPr>
                        <a:t>0,792</a:t>
                      </a:r>
                    </a:p>
                  </a:txBody>
                  <a:tcPr marL="9525" marR="9525" marT="9525" marB="0" anchor="ctr">
                    <a:lnL>
                      <a:noFill/>
                    </a:lnL>
                    <a:lnR>
                      <a:noFill/>
                    </a:lnR>
                    <a:lnT>
                      <a:noFill/>
                    </a:lnT>
                    <a:lnB>
                      <a:noFill/>
                    </a:lnB>
                    <a:solidFill>
                      <a:schemeClr val="accent1">
                        <a:lumMod val="60000"/>
                        <a:lumOff val="40000"/>
                      </a:schemeClr>
                    </a:solidFill>
                  </a:tcPr>
                </a:tc>
                <a:tc>
                  <a:txBody>
                    <a:bodyPr/>
                    <a:lstStyle/>
                    <a:p>
                      <a:pPr algn="ctr" fontAlgn="ctr"/>
                      <a:r>
                        <a:rPr lang="pt-BR" sz="900" b="0" i="0" u="none" strike="noStrike" dirty="0">
                          <a:solidFill>
                            <a:srgbClr val="000000"/>
                          </a:solidFill>
                          <a:effectLst/>
                          <a:latin typeface="Arial" panose="020B0604020202020204" pitchFamily="34" charset="0"/>
                        </a:rPr>
                        <a:t>0,704</a:t>
                      </a:r>
                    </a:p>
                  </a:txBody>
                  <a:tcPr marL="9525" marR="9525" marT="9525" marB="0" anchor="ctr">
                    <a:lnL>
                      <a:noFill/>
                    </a:lnL>
                    <a:lnR>
                      <a:noFill/>
                    </a:lnR>
                    <a:lnT>
                      <a:noFill/>
                    </a:lnT>
                    <a:lnB>
                      <a:noFill/>
                    </a:lnB>
                    <a:solidFill>
                      <a:schemeClr val="accent1">
                        <a:lumMod val="60000"/>
                        <a:lumOff val="40000"/>
                      </a:schemeClr>
                    </a:solidFill>
                  </a:tcPr>
                </a:tc>
                <a:tc>
                  <a:txBody>
                    <a:bodyPr/>
                    <a:lstStyle/>
                    <a:p>
                      <a:pPr algn="ctr" fontAlgn="ctr"/>
                      <a:r>
                        <a:rPr lang="pt-BR" sz="900" b="0" i="0" u="none" strike="noStrike" dirty="0">
                          <a:solidFill>
                            <a:srgbClr val="000000"/>
                          </a:solidFill>
                          <a:effectLst/>
                          <a:latin typeface="Arial" panose="020B0604020202020204" pitchFamily="34" charset="0"/>
                        </a:rPr>
                        <a:t>0,480</a:t>
                      </a:r>
                    </a:p>
                  </a:txBody>
                  <a:tcPr marL="9525" marR="9525" marT="9525" marB="0" anchor="ctr">
                    <a:lnL>
                      <a:noFill/>
                    </a:lnL>
                    <a:lnR>
                      <a:noFill/>
                    </a:lnR>
                    <a:lnT>
                      <a:noFill/>
                    </a:lnT>
                    <a:lnB>
                      <a:noFill/>
                    </a:lnB>
                    <a:solidFill>
                      <a:schemeClr val="accent1">
                        <a:lumMod val="60000"/>
                        <a:lumOff val="40000"/>
                      </a:schemeClr>
                    </a:solidFill>
                  </a:tcPr>
                </a:tc>
                <a:tc>
                  <a:txBody>
                    <a:bodyPr/>
                    <a:lstStyle/>
                    <a:p>
                      <a:pPr algn="ctr" fontAlgn="ctr"/>
                      <a:r>
                        <a:rPr lang="pt-BR" sz="900" b="0" i="0" u="none" strike="noStrike" dirty="0">
                          <a:solidFill>
                            <a:srgbClr val="000000"/>
                          </a:solidFill>
                          <a:effectLst/>
                          <a:latin typeface="Arial" panose="020B0604020202020204" pitchFamily="34" charset="0"/>
                        </a:rPr>
                        <a:t>0,746</a:t>
                      </a:r>
                    </a:p>
                  </a:txBody>
                  <a:tcPr marL="9525" marR="9525" marT="9525" marB="0" anchor="ctr">
                    <a:lnL>
                      <a:noFill/>
                    </a:lnL>
                    <a:lnR>
                      <a:noFill/>
                    </a:lnR>
                    <a:lnT>
                      <a:noFill/>
                    </a:lnT>
                    <a:lnB>
                      <a:noFill/>
                    </a:lnB>
                    <a:solidFill>
                      <a:schemeClr val="accent1">
                        <a:lumMod val="60000"/>
                        <a:lumOff val="40000"/>
                      </a:schemeClr>
                    </a:solidFill>
                  </a:tcPr>
                </a:tc>
                <a:tc>
                  <a:txBody>
                    <a:bodyPr/>
                    <a:lstStyle/>
                    <a:p>
                      <a:pPr algn="ctr" fontAlgn="ctr"/>
                      <a:r>
                        <a:rPr lang="pt-BR" sz="900" b="0" i="0" u="none" strike="noStrike" dirty="0">
                          <a:solidFill>
                            <a:srgbClr val="000000"/>
                          </a:solidFill>
                          <a:effectLst/>
                          <a:latin typeface="Arial" panose="020B0604020202020204" pitchFamily="34" charset="0"/>
                        </a:rPr>
                        <a:t>0,584</a:t>
                      </a:r>
                    </a:p>
                  </a:txBody>
                  <a:tcPr marL="9525" marR="9525" marT="9525" marB="0" anchor="ctr">
                    <a:lnL>
                      <a:noFill/>
                    </a:lnL>
                    <a:lnR>
                      <a:noFill/>
                    </a:lnR>
                    <a:lnT>
                      <a:noFill/>
                    </a:lnT>
                    <a:lnB>
                      <a:noFill/>
                    </a:lnB>
                    <a:solidFill>
                      <a:schemeClr val="accent1">
                        <a:lumMod val="60000"/>
                        <a:lumOff val="40000"/>
                      </a:schemeClr>
                    </a:solidFill>
                  </a:tcPr>
                </a:tc>
                <a:extLst>
                  <a:ext uri="{0D108BD9-81ED-4DB2-BD59-A6C34878D82A}">
                    <a16:rowId xmlns:a16="http://schemas.microsoft.com/office/drawing/2014/main" val="1594380916"/>
                  </a:ext>
                </a:extLst>
              </a:tr>
              <a:tr h="222089">
                <a:tc>
                  <a:txBody>
                    <a:bodyPr/>
                    <a:lstStyle/>
                    <a:p>
                      <a:pPr algn="ctr" fontAlgn="ctr"/>
                      <a:r>
                        <a:rPr lang="pt-BR" sz="900" b="0" i="0" u="none" strike="noStrike">
                          <a:solidFill>
                            <a:srgbClr val="000000"/>
                          </a:solidFill>
                          <a:effectLst/>
                          <a:latin typeface="Arial" panose="020B0604020202020204" pitchFamily="34" charset="0"/>
                        </a:rPr>
                        <a:t>Naive Bayes</a:t>
                      </a:r>
                    </a:p>
                  </a:txBody>
                  <a:tcPr marL="9525" marR="9525" marT="9525" marB="0" anchor="ctr">
                    <a:lnL>
                      <a:noFill/>
                    </a:lnL>
                    <a:lnR>
                      <a:noFill/>
                    </a:lnR>
                    <a:lnT>
                      <a:noFill/>
                    </a:lnT>
                    <a:lnB>
                      <a:noFill/>
                    </a:lnB>
                    <a:solidFill>
                      <a:schemeClr val="accent1">
                        <a:lumMod val="60000"/>
                        <a:lumOff val="40000"/>
                      </a:schemeClr>
                    </a:solidFill>
                  </a:tcPr>
                </a:tc>
                <a:tc>
                  <a:txBody>
                    <a:bodyPr/>
                    <a:lstStyle/>
                    <a:p>
                      <a:pPr algn="ctr" fontAlgn="ctr"/>
                      <a:r>
                        <a:rPr lang="pt-BR" sz="900" b="0" i="0" u="none" strike="noStrike">
                          <a:solidFill>
                            <a:srgbClr val="000000"/>
                          </a:solidFill>
                          <a:effectLst/>
                          <a:latin typeface="Arial" panose="020B0604020202020204" pitchFamily="34" charset="0"/>
                        </a:rPr>
                        <a:t>0,535</a:t>
                      </a:r>
                    </a:p>
                  </a:txBody>
                  <a:tcPr marL="9525" marR="9525" marT="9525" marB="0" anchor="ctr">
                    <a:lnL>
                      <a:noFill/>
                    </a:lnL>
                    <a:lnR>
                      <a:noFill/>
                    </a:lnR>
                    <a:lnT>
                      <a:noFill/>
                    </a:lnT>
                    <a:lnB>
                      <a:noFill/>
                    </a:lnB>
                    <a:solidFill>
                      <a:schemeClr val="accent1">
                        <a:lumMod val="60000"/>
                        <a:lumOff val="40000"/>
                      </a:schemeClr>
                    </a:solidFill>
                  </a:tcPr>
                </a:tc>
                <a:tc>
                  <a:txBody>
                    <a:bodyPr/>
                    <a:lstStyle/>
                    <a:p>
                      <a:pPr algn="ctr" fontAlgn="ctr"/>
                      <a:r>
                        <a:rPr lang="pt-BR" sz="900" b="0" i="0" u="none" strike="noStrike">
                          <a:solidFill>
                            <a:srgbClr val="000000"/>
                          </a:solidFill>
                          <a:effectLst/>
                          <a:latin typeface="Arial" panose="020B0604020202020204" pitchFamily="34" charset="0"/>
                        </a:rPr>
                        <a:t>0,807</a:t>
                      </a:r>
                    </a:p>
                  </a:txBody>
                  <a:tcPr marL="9525" marR="9525" marT="9525" marB="0" anchor="ctr">
                    <a:lnL>
                      <a:noFill/>
                    </a:lnL>
                    <a:lnR>
                      <a:noFill/>
                    </a:lnR>
                    <a:lnT>
                      <a:noFill/>
                    </a:lnT>
                    <a:lnB>
                      <a:noFill/>
                    </a:lnB>
                    <a:solidFill>
                      <a:schemeClr val="accent1">
                        <a:lumMod val="60000"/>
                        <a:lumOff val="40000"/>
                      </a:schemeClr>
                    </a:solidFill>
                  </a:tcPr>
                </a:tc>
                <a:tc>
                  <a:txBody>
                    <a:bodyPr/>
                    <a:lstStyle/>
                    <a:p>
                      <a:pPr algn="ctr" fontAlgn="ctr"/>
                      <a:r>
                        <a:rPr lang="pt-BR" sz="900" b="0" i="0" u="none" strike="noStrike">
                          <a:solidFill>
                            <a:srgbClr val="000000"/>
                          </a:solidFill>
                          <a:effectLst/>
                          <a:latin typeface="Arial" panose="020B0604020202020204" pitchFamily="34" charset="0"/>
                        </a:rPr>
                        <a:t>0,925</a:t>
                      </a:r>
                    </a:p>
                  </a:txBody>
                  <a:tcPr marL="9525" marR="9525" marT="9525" marB="0" anchor="ctr">
                    <a:lnL>
                      <a:noFill/>
                    </a:lnL>
                    <a:lnR>
                      <a:noFill/>
                    </a:lnR>
                    <a:lnT>
                      <a:noFill/>
                    </a:lnT>
                    <a:lnB>
                      <a:noFill/>
                    </a:lnB>
                    <a:solidFill>
                      <a:schemeClr val="accent1">
                        <a:lumMod val="60000"/>
                        <a:lumOff val="40000"/>
                      </a:schemeClr>
                    </a:solidFill>
                  </a:tcPr>
                </a:tc>
                <a:tc>
                  <a:txBody>
                    <a:bodyPr/>
                    <a:lstStyle/>
                    <a:p>
                      <a:pPr algn="ctr" fontAlgn="ctr"/>
                      <a:r>
                        <a:rPr lang="pt-BR" sz="900" b="0" i="0" u="none" strike="noStrike">
                          <a:solidFill>
                            <a:srgbClr val="000000"/>
                          </a:solidFill>
                          <a:effectLst/>
                          <a:latin typeface="Arial" panose="020B0604020202020204" pitchFamily="34" charset="0"/>
                        </a:rPr>
                        <a:t>0,389</a:t>
                      </a:r>
                    </a:p>
                  </a:txBody>
                  <a:tcPr marL="9525" marR="9525" marT="9525" marB="0" anchor="ctr">
                    <a:lnL>
                      <a:noFill/>
                    </a:lnL>
                    <a:lnR>
                      <a:noFill/>
                    </a:lnR>
                    <a:lnT>
                      <a:noFill/>
                    </a:lnT>
                    <a:lnB>
                      <a:noFill/>
                    </a:lnB>
                    <a:solidFill>
                      <a:schemeClr val="accent1">
                        <a:lumMod val="60000"/>
                        <a:lumOff val="40000"/>
                      </a:schemeClr>
                    </a:solidFill>
                  </a:tcPr>
                </a:tc>
                <a:tc>
                  <a:txBody>
                    <a:bodyPr/>
                    <a:lstStyle/>
                    <a:p>
                      <a:pPr algn="ctr" fontAlgn="ctr"/>
                      <a:r>
                        <a:rPr lang="pt-BR" sz="900" b="0" i="0" u="none" strike="noStrike">
                          <a:solidFill>
                            <a:srgbClr val="000000"/>
                          </a:solidFill>
                          <a:effectLst/>
                          <a:latin typeface="Arial" panose="020B0604020202020204" pitchFamily="34" charset="0"/>
                        </a:rPr>
                        <a:t>0,547</a:t>
                      </a:r>
                    </a:p>
                  </a:txBody>
                  <a:tcPr marL="9525" marR="9525" marT="9525" marB="0" anchor="ctr">
                    <a:lnL>
                      <a:noFill/>
                    </a:lnL>
                    <a:lnR>
                      <a:noFill/>
                    </a:lnR>
                    <a:lnT>
                      <a:noFill/>
                    </a:lnT>
                    <a:lnB>
                      <a:noFill/>
                    </a:lnB>
                    <a:solidFill>
                      <a:schemeClr val="accent1">
                        <a:lumMod val="60000"/>
                        <a:lumOff val="40000"/>
                      </a:schemeClr>
                    </a:solidFill>
                  </a:tcPr>
                </a:tc>
                <a:extLst>
                  <a:ext uri="{0D108BD9-81ED-4DB2-BD59-A6C34878D82A}">
                    <a16:rowId xmlns:a16="http://schemas.microsoft.com/office/drawing/2014/main" val="550543972"/>
                  </a:ext>
                </a:extLst>
              </a:tr>
              <a:tr h="222089">
                <a:tc>
                  <a:txBody>
                    <a:bodyPr/>
                    <a:lstStyle/>
                    <a:p>
                      <a:pPr algn="ctr" fontAlgn="ctr"/>
                      <a:r>
                        <a:rPr lang="pt-BR" sz="900" b="0" i="0" u="none" strike="noStrike">
                          <a:solidFill>
                            <a:srgbClr val="000000"/>
                          </a:solidFill>
                          <a:effectLst/>
                          <a:latin typeface="Arial" panose="020B0604020202020204" pitchFamily="34" charset="0"/>
                        </a:rPr>
                        <a:t>Decision Tree Classifier</a:t>
                      </a:r>
                    </a:p>
                  </a:txBody>
                  <a:tcPr marL="9525" marR="9525" marT="9525" marB="0" anchor="ctr">
                    <a:lnL>
                      <a:noFill/>
                    </a:lnL>
                    <a:lnR>
                      <a:noFill/>
                    </a:lnR>
                    <a:lnT>
                      <a:noFill/>
                    </a:lnT>
                    <a:lnB>
                      <a:noFill/>
                    </a:lnB>
                    <a:solidFill>
                      <a:schemeClr val="accent1">
                        <a:lumMod val="60000"/>
                        <a:lumOff val="40000"/>
                      </a:schemeClr>
                    </a:solidFill>
                  </a:tcPr>
                </a:tc>
                <a:tc>
                  <a:txBody>
                    <a:bodyPr/>
                    <a:lstStyle/>
                    <a:p>
                      <a:pPr algn="ctr" fontAlgn="ctr"/>
                      <a:r>
                        <a:rPr lang="pt-BR" sz="900" b="0" i="0" u="none" strike="noStrike">
                          <a:solidFill>
                            <a:srgbClr val="000000"/>
                          </a:solidFill>
                          <a:effectLst/>
                          <a:latin typeface="Arial" panose="020B0604020202020204" pitchFamily="34" charset="0"/>
                        </a:rPr>
                        <a:t>0,706</a:t>
                      </a:r>
                    </a:p>
                  </a:txBody>
                  <a:tcPr marL="9525" marR="9525" marT="9525" marB="0" anchor="ctr">
                    <a:lnL>
                      <a:noFill/>
                    </a:lnL>
                    <a:lnR>
                      <a:noFill/>
                    </a:lnR>
                    <a:lnT>
                      <a:noFill/>
                    </a:lnT>
                    <a:lnB>
                      <a:noFill/>
                    </a:lnB>
                    <a:solidFill>
                      <a:schemeClr val="accent1">
                        <a:lumMod val="60000"/>
                        <a:lumOff val="40000"/>
                      </a:schemeClr>
                    </a:solidFill>
                  </a:tcPr>
                </a:tc>
                <a:tc>
                  <a:txBody>
                    <a:bodyPr/>
                    <a:lstStyle/>
                    <a:p>
                      <a:pPr algn="ctr" fontAlgn="ctr"/>
                      <a:r>
                        <a:rPr lang="pt-BR" sz="900" b="0" i="0" u="none" strike="noStrike">
                          <a:solidFill>
                            <a:srgbClr val="000000"/>
                          </a:solidFill>
                          <a:effectLst/>
                          <a:latin typeface="Arial" panose="020B0604020202020204" pitchFamily="34" charset="0"/>
                        </a:rPr>
                        <a:t>0,670</a:t>
                      </a:r>
                    </a:p>
                  </a:txBody>
                  <a:tcPr marL="9525" marR="9525" marT="9525" marB="0" anchor="ctr">
                    <a:lnL>
                      <a:noFill/>
                    </a:lnL>
                    <a:lnR>
                      <a:noFill/>
                    </a:lnR>
                    <a:lnT>
                      <a:noFill/>
                    </a:lnT>
                    <a:lnB>
                      <a:noFill/>
                    </a:lnB>
                    <a:solidFill>
                      <a:schemeClr val="accent1">
                        <a:lumMod val="60000"/>
                        <a:lumOff val="40000"/>
                      </a:schemeClr>
                    </a:solidFill>
                  </a:tcPr>
                </a:tc>
                <a:tc>
                  <a:txBody>
                    <a:bodyPr/>
                    <a:lstStyle/>
                    <a:p>
                      <a:pPr algn="ctr" fontAlgn="ctr"/>
                      <a:r>
                        <a:rPr lang="pt-BR" sz="900" b="0" i="0" u="none" strike="noStrike">
                          <a:solidFill>
                            <a:srgbClr val="000000"/>
                          </a:solidFill>
                          <a:effectLst/>
                          <a:latin typeface="Arial" panose="020B0604020202020204" pitchFamily="34" charset="0"/>
                        </a:rPr>
                        <a:t>0,556</a:t>
                      </a:r>
                    </a:p>
                  </a:txBody>
                  <a:tcPr marL="9525" marR="9525" marT="9525" marB="0" anchor="ctr">
                    <a:lnL>
                      <a:noFill/>
                    </a:lnL>
                    <a:lnR>
                      <a:noFill/>
                    </a:lnR>
                    <a:lnT>
                      <a:noFill/>
                    </a:lnT>
                    <a:lnB>
                      <a:noFill/>
                    </a:lnB>
                    <a:solidFill>
                      <a:schemeClr val="accent1">
                        <a:lumMod val="60000"/>
                        <a:lumOff val="40000"/>
                      </a:schemeClr>
                    </a:solidFill>
                  </a:tcPr>
                </a:tc>
                <a:tc>
                  <a:txBody>
                    <a:bodyPr/>
                    <a:lstStyle/>
                    <a:p>
                      <a:pPr algn="ctr" fontAlgn="ctr"/>
                      <a:r>
                        <a:rPr lang="pt-BR" sz="900" b="0" i="0" u="none" strike="noStrike">
                          <a:solidFill>
                            <a:srgbClr val="000000"/>
                          </a:solidFill>
                          <a:effectLst/>
                          <a:latin typeface="Arial" panose="020B0604020202020204" pitchFamily="34" charset="0"/>
                        </a:rPr>
                        <a:t>0,516</a:t>
                      </a:r>
                    </a:p>
                  </a:txBody>
                  <a:tcPr marL="9525" marR="9525" marT="9525" marB="0" anchor="ctr">
                    <a:lnL>
                      <a:noFill/>
                    </a:lnL>
                    <a:lnR>
                      <a:noFill/>
                    </a:lnR>
                    <a:lnT>
                      <a:noFill/>
                    </a:lnT>
                    <a:lnB>
                      <a:noFill/>
                    </a:lnB>
                    <a:solidFill>
                      <a:schemeClr val="accent1">
                        <a:lumMod val="60000"/>
                        <a:lumOff val="40000"/>
                      </a:schemeClr>
                    </a:solidFill>
                  </a:tcPr>
                </a:tc>
                <a:tc>
                  <a:txBody>
                    <a:bodyPr/>
                    <a:lstStyle/>
                    <a:p>
                      <a:pPr algn="ctr" fontAlgn="ctr"/>
                      <a:r>
                        <a:rPr lang="pt-BR" sz="900" b="0" i="0" u="none" strike="noStrike">
                          <a:solidFill>
                            <a:srgbClr val="000000"/>
                          </a:solidFill>
                          <a:effectLst/>
                          <a:latin typeface="Arial" panose="020B0604020202020204" pitchFamily="34" charset="0"/>
                        </a:rPr>
                        <a:t>0,535</a:t>
                      </a:r>
                    </a:p>
                  </a:txBody>
                  <a:tcPr marL="9525" marR="9525" marT="9525" marB="0" anchor="ctr">
                    <a:lnL>
                      <a:noFill/>
                    </a:lnL>
                    <a:lnR>
                      <a:noFill/>
                    </a:lnR>
                    <a:lnT>
                      <a:noFill/>
                    </a:lnT>
                    <a:lnB>
                      <a:noFill/>
                    </a:lnB>
                    <a:solidFill>
                      <a:schemeClr val="accent1">
                        <a:lumMod val="60000"/>
                        <a:lumOff val="40000"/>
                      </a:schemeClr>
                    </a:solidFill>
                  </a:tcPr>
                </a:tc>
                <a:extLst>
                  <a:ext uri="{0D108BD9-81ED-4DB2-BD59-A6C34878D82A}">
                    <a16:rowId xmlns:a16="http://schemas.microsoft.com/office/drawing/2014/main" val="3942304828"/>
                  </a:ext>
                </a:extLst>
              </a:tr>
              <a:tr h="222089">
                <a:tc>
                  <a:txBody>
                    <a:bodyPr/>
                    <a:lstStyle/>
                    <a:p>
                      <a:pPr algn="ctr" fontAlgn="ctr"/>
                      <a:r>
                        <a:rPr lang="pt-BR" sz="900" b="0" i="0" u="none" strike="noStrike" dirty="0" err="1">
                          <a:solidFill>
                            <a:srgbClr val="000000"/>
                          </a:solidFill>
                          <a:effectLst/>
                          <a:latin typeface="Arial" panose="020B0604020202020204" pitchFamily="34" charset="0"/>
                        </a:rPr>
                        <a:t>Quadratic</a:t>
                      </a:r>
                      <a:r>
                        <a:rPr lang="pt-BR" sz="900" b="0" i="0" u="none" strike="noStrike" dirty="0">
                          <a:solidFill>
                            <a:srgbClr val="000000"/>
                          </a:solidFill>
                          <a:effectLst/>
                          <a:latin typeface="Arial" panose="020B0604020202020204" pitchFamily="34" charset="0"/>
                        </a:rPr>
                        <a:t> </a:t>
                      </a:r>
                      <a:r>
                        <a:rPr lang="pt-BR" sz="900" b="0" i="0" u="none" strike="noStrike" dirty="0" err="1">
                          <a:solidFill>
                            <a:srgbClr val="000000"/>
                          </a:solidFill>
                          <a:effectLst/>
                          <a:latin typeface="Arial" panose="020B0604020202020204" pitchFamily="34" charset="0"/>
                        </a:rPr>
                        <a:t>Discriminant</a:t>
                      </a:r>
                      <a:r>
                        <a:rPr lang="pt-BR" sz="900" b="0" i="0" u="none" strike="noStrike" dirty="0">
                          <a:solidFill>
                            <a:srgbClr val="000000"/>
                          </a:solidFill>
                          <a:effectLst/>
                          <a:latin typeface="Arial" panose="020B0604020202020204" pitchFamily="34" charset="0"/>
                        </a:rPr>
                        <a:t> </a:t>
                      </a:r>
                      <a:r>
                        <a:rPr lang="pt-BR" sz="900" b="0" i="0" u="none" strike="noStrike" dirty="0" err="1">
                          <a:solidFill>
                            <a:srgbClr val="000000"/>
                          </a:solidFill>
                          <a:effectLst/>
                          <a:latin typeface="Arial" panose="020B0604020202020204" pitchFamily="34" charset="0"/>
                        </a:rPr>
                        <a:t>Analysis</a:t>
                      </a:r>
                      <a:endParaRPr lang="pt-BR" sz="900" b="0" i="0" u="none" strike="noStrike" dirty="0">
                        <a:solidFill>
                          <a:srgbClr val="000000"/>
                        </a:solidFill>
                        <a:effectLst/>
                        <a:latin typeface="Arial" panose="020B0604020202020204" pitchFamily="34" charset="0"/>
                      </a:endParaRPr>
                    </a:p>
                  </a:txBody>
                  <a:tcPr marL="9525" marR="9525" marT="9525" marB="0" anchor="ctr">
                    <a:lnL>
                      <a:noFill/>
                    </a:lnL>
                    <a:lnR>
                      <a:noFill/>
                    </a:lnR>
                    <a:lnT>
                      <a:noFill/>
                    </a:lnT>
                    <a:lnB>
                      <a:noFill/>
                    </a:lnB>
                    <a:solidFill>
                      <a:schemeClr val="accent1">
                        <a:lumMod val="60000"/>
                        <a:lumOff val="40000"/>
                      </a:schemeClr>
                    </a:solidFill>
                  </a:tcPr>
                </a:tc>
                <a:tc>
                  <a:txBody>
                    <a:bodyPr/>
                    <a:lstStyle/>
                    <a:p>
                      <a:pPr algn="ctr" fontAlgn="ctr"/>
                      <a:r>
                        <a:rPr lang="pt-BR" sz="900" b="0" i="0" u="none" strike="noStrike">
                          <a:solidFill>
                            <a:srgbClr val="000000"/>
                          </a:solidFill>
                          <a:effectLst/>
                          <a:latin typeface="Arial" panose="020B0604020202020204" pitchFamily="34" charset="0"/>
                        </a:rPr>
                        <a:t>0,583</a:t>
                      </a:r>
                    </a:p>
                  </a:txBody>
                  <a:tcPr marL="9525" marR="9525" marT="9525" marB="0" anchor="ctr">
                    <a:lnL>
                      <a:noFill/>
                    </a:lnL>
                    <a:lnR>
                      <a:noFill/>
                    </a:lnR>
                    <a:lnT>
                      <a:noFill/>
                    </a:lnT>
                    <a:lnB>
                      <a:noFill/>
                    </a:lnB>
                    <a:solidFill>
                      <a:schemeClr val="accent1">
                        <a:lumMod val="60000"/>
                        <a:lumOff val="40000"/>
                      </a:schemeClr>
                    </a:solidFill>
                  </a:tcPr>
                </a:tc>
                <a:tc>
                  <a:txBody>
                    <a:bodyPr/>
                    <a:lstStyle/>
                    <a:p>
                      <a:pPr algn="ctr" fontAlgn="ctr"/>
                      <a:r>
                        <a:rPr lang="pt-BR" sz="900" b="0" i="0" u="none" strike="noStrike">
                          <a:solidFill>
                            <a:srgbClr val="000000"/>
                          </a:solidFill>
                          <a:effectLst/>
                          <a:latin typeface="Arial" panose="020B0604020202020204" pitchFamily="34" charset="0"/>
                        </a:rPr>
                        <a:t>0,523</a:t>
                      </a:r>
                    </a:p>
                  </a:txBody>
                  <a:tcPr marL="9525" marR="9525" marT="9525" marB="0" anchor="ctr">
                    <a:lnL>
                      <a:noFill/>
                    </a:lnL>
                    <a:lnR>
                      <a:noFill/>
                    </a:lnR>
                    <a:lnT>
                      <a:noFill/>
                    </a:lnT>
                    <a:lnB>
                      <a:noFill/>
                    </a:lnB>
                    <a:solidFill>
                      <a:schemeClr val="accent1">
                        <a:lumMod val="60000"/>
                        <a:lumOff val="40000"/>
                      </a:schemeClr>
                    </a:solidFill>
                  </a:tcPr>
                </a:tc>
                <a:tc>
                  <a:txBody>
                    <a:bodyPr/>
                    <a:lstStyle/>
                    <a:p>
                      <a:pPr algn="ctr" fontAlgn="ctr"/>
                      <a:r>
                        <a:rPr lang="pt-BR" sz="900" b="0" i="0" u="none" strike="noStrike">
                          <a:solidFill>
                            <a:srgbClr val="000000"/>
                          </a:solidFill>
                          <a:effectLst/>
                          <a:latin typeface="Arial" panose="020B0604020202020204" pitchFamily="34" charset="0"/>
                        </a:rPr>
                        <a:t>0,367</a:t>
                      </a:r>
                    </a:p>
                  </a:txBody>
                  <a:tcPr marL="9525" marR="9525" marT="9525" marB="0" anchor="ctr">
                    <a:lnL>
                      <a:noFill/>
                    </a:lnL>
                    <a:lnR>
                      <a:noFill/>
                    </a:lnR>
                    <a:lnT>
                      <a:noFill/>
                    </a:lnT>
                    <a:lnB>
                      <a:noFill/>
                    </a:lnB>
                    <a:solidFill>
                      <a:schemeClr val="accent1">
                        <a:lumMod val="60000"/>
                        <a:lumOff val="40000"/>
                      </a:schemeClr>
                    </a:solidFill>
                  </a:tcPr>
                </a:tc>
                <a:tc>
                  <a:txBody>
                    <a:bodyPr/>
                    <a:lstStyle/>
                    <a:p>
                      <a:pPr algn="ctr" fontAlgn="ctr"/>
                      <a:r>
                        <a:rPr lang="pt-BR" sz="900" b="0" i="0" u="none" strike="noStrike">
                          <a:solidFill>
                            <a:srgbClr val="000000"/>
                          </a:solidFill>
                          <a:effectLst/>
                          <a:latin typeface="Arial" panose="020B0604020202020204" pitchFamily="34" charset="0"/>
                        </a:rPr>
                        <a:t>0,332</a:t>
                      </a:r>
                    </a:p>
                  </a:txBody>
                  <a:tcPr marL="9525" marR="9525" marT="9525" marB="0" anchor="ctr">
                    <a:lnL>
                      <a:noFill/>
                    </a:lnL>
                    <a:lnR>
                      <a:noFill/>
                    </a:lnR>
                    <a:lnT>
                      <a:noFill/>
                    </a:lnT>
                    <a:lnB>
                      <a:noFill/>
                    </a:lnB>
                    <a:solidFill>
                      <a:schemeClr val="accent1">
                        <a:lumMod val="60000"/>
                        <a:lumOff val="40000"/>
                      </a:schemeClr>
                    </a:solidFill>
                  </a:tcPr>
                </a:tc>
                <a:tc>
                  <a:txBody>
                    <a:bodyPr/>
                    <a:lstStyle/>
                    <a:p>
                      <a:pPr algn="ctr" fontAlgn="ctr"/>
                      <a:r>
                        <a:rPr lang="pt-BR" sz="900" b="0" i="0" u="none" strike="noStrike" dirty="0">
                          <a:solidFill>
                            <a:srgbClr val="000000"/>
                          </a:solidFill>
                          <a:effectLst/>
                          <a:latin typeface="Arial" panose="020B0604020202020204" pitchFamily="34" charset="0"/>
                        </a:rPr>
                        <a:t>0,349</a:t>
                      </a:r>
                    </a:p>
                  </a:txBody>
                  <a:tcPr marL="9525" marR="9525" marT="9525" marB="0" anchor="ctr">
                    <a:lnL>
                      <a:noFill/>
                    </a:lnL>
                    <a:lnR>
                      <a:noFill/>
                    </a:lnR>
                    <a:lnT>
                      <a:noFill/>
                    </a:lnT>
                    <a:lnB>
                      <a:noFill/>
                    </a:lnB>
                    <a:solidFill>
                      <a:schemeClr val="accent1">
                        <a:lumMod val="60000"/>
                        <a:lumOff val="40000"/>
                      </a:schemeClr>
                    </a:solidFill>
                  </a:tcPr>
                </a:tc>
                <a:extLst>
                  <a:ext uri="{0D108BD9-81ED-4DB2-BD59-A6C34878D82A}">
                    <a16:rowId xmlns:a16="http://schemas.microsoft.com/office/drawing/2014/main" val="2952072365"/>
                  </a:ext>
                </a:extLst>
              </a:tr>
            </a:tbl>
          </a:graphicData>
        </a:graphic>
      </p:graphicFrame>
    </p:spTree>
    <p:extLst>
      <p:ext uri="{BB962C8B-B14F-4D97-AF65-F5344CB8AC3E}">
        <p14:creationId xmlns:p14="http://schemas.microsoft.com/office/powerpoint/2010/main" val="3802358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1B4D3651-9CFD-4206-BA8E-32EF9787A86F}"/>
              </a:ext>
            </a:extLst>
          </p:cNvPr>
          <p:cNvSpPr/>
          <p:nvPr/>
        </p:nvSpPr>
        <p:spPr>
          <a:xfrm>
            <a:off x="0" y="1002669"/>
            <a:ext cx="6842440" cy="76105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119A2CB7-B11C-4B81-8A8A-CC1F0A49AC96}"/>
              </a:ext>
            </a:extLst>
          </p:cNvPr>
          <p:cNvSpPr txBox="1">
            <a:spLocks/>
          </p:cNvSpPr>
          <p:nvPr/>
        </p:nvSpPr>
        <p:spPr>
          <a:xfrm>
            <a:off x="359999" y="165600"/>
            <a:ext cx="10454181"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6.iv. </a:t>
            </a:r>
            <a:r>
              <a:rPr lang="en-US" dirty="0" err="1">
                <a:solidFill>
                  <a:srgbClr val="434343"/>
                </a:solidFill>
                <a:latin typeface="Open Sans" panose="020B0604020202020204" charset="0"/>
                <a:ea typeface="Open Sans" panose="020B0604020202020204" charset="0"/>
                <a:cs typeface="Open Sans" panose="020B0604020202020204" charset="0"/>
              </a:rPr>
              <a:t>Classificador</a:t>
            </a:r>
            <a:r>
              <a:rPr lang="en-US" dirty="0">
                <a:solidFill>
                  <a:srgbClr val="434343"/>
                </a:solidFill>
                <a:latin typeface="Open Sans" panose="020B0604020202020204" charset="0"/>
                <a:ea typeface="Open Sans" panose="020B0604020202020204" charset="0"/>
                <a:cs typeface="Open Sans" panose="020B0604020202020204" charset="0"/>
              </a:rPr>
              <a:t> por </a:t>
            </a:r>
            <a:r>
              <a:rPr lang="en-US" dirty="0" err="1">
                <a:solidFill>
                  <a:srgbClr val="434343"/>
                </a:solidFill>
                <a:latin typeface="Open Sans" panose="020B0604020202020204" charset="0"/>
                <a:ea typeface="Open Sans" panose="020B0604020202020204" charset="0"/>
                <a:cs typeface="Open Sans" panose="020B0604020202020204" charset="0"/>
              </a:rPr>
              <a:t>Votação</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a:solidFill>
                  <a:srgbClr val="434343"/>
                </a:solidFill>
                <a:latin typeface="Open Sans" panose="020B0604020202020204" charset="0"/>
                <a:ea typeface="Open Sans" panose="020B0604020202020204" charset="0"/>
                <a:cs typeface="Open Sans" panose="020B0604020202020204" charset="0"/>
                <a:sym typeface="Wingdings" panose="05000000000000000000" pitchFamily="2" charset="2"/>
              </a:rPr>
              <a:t> 13 </a:t>
            </a:r>
            <a:r>
              <a:rPr lang="en-US" dirty="0" err="1">
                <a:solidFill>
                  <a:srgbClr val="434343"/>
                </a:solidFill>
                <a:latin typeface="Open Sans" panose="020B0604020202020204" charset="0"/>
                <a:ea typeface="Open Sans" panose="020B0604020202020204" charset="0"/>
                <a:cs typeface="Open Sans" panose="020B0604020202020204" charset="0"/>
                <a:sym typeface="Wingdings" panose="05000000000000000000" pitchFamily="2" charset="2"/>
              </a:rPr>
              <a:t>modelos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MODELAGEM COM MACHINE LEARNING| </a:t>
            </a:r>
            <a:r>
              <a:rPr lang="en-US" sz="1100" dirty="0">
                <a:solidFill>
                  <a:srgbClr val="434343"/>
                </a:solidFill>
                <a:latin typeface="Open Sans" panose="020B0604020202020204" charset="0"/>
                <a:ea typeface="Open Sans" panose="020B0604020202020204" charset="0"/>
                <a:cs typeface="Open Sans" panose="020B0604020202020204" charset="0"/>
              </a:rPr>
              <a:t>Voting Classifier</a:t>
            </a:r>
          </a:p>
        </p:txBody>
      </p:sp>
      <p:sp>
        <p:nvSpPr>
          <p:cNvPr id="13" name="Retângulo 12">
            <a:extLst>
              <a:ext uri="{FF2B5EF4-FFF2-40B4-BE49-F238E27FC236}">
                <a16:creationId xmlns:a16="http://schemas.microsoft.com/office/drawing/2014/main" id="{35F47299-7615-4100-B6B3-DD08E74F009D}"/>
              </a:ext>
            </a:extLst>
          </p:cNvPr>
          <p:cNvSpPr/>
          <p:nvPr/>
        </p:nvSpPr>
        <p:spPr>
          <a:xfrm>
            <a:off x="0" y="1039922"/>
            <a:ext cx="6758897" cy="646331"/>
          </a:xfrm>
          <a:prstGeom prst="rect">
            <a:avLst/>
          </a:prstGeom>
        </p:spPr>
        <p:txBody>
          <a:bodyPr wrap="square">
            <a:spAutoFit/>
          </a:bodyPr>
          <a:lstStyle/>
          <a:p>
            <a:r>
              <a:rPr lang="pt-BR" sz="1200" dirty="0">
                <a:solidFill>
                  <a:srgbClr val="434343"/>
                </a:solidFill>
                <a:latin typeface="Open Sans" panose="020B0604020202020204"/>
              </a:rPr>
              <a:t>O classificador por votação utiliza as probabilidades geradas por cada modelo otimizado para gerar uma previsão de óbito ou alta. A técnica também é chamada de Blend Models</a:t>
            </a:r>
          </a:p>
          <a:p>
            <a:r>
              <a:rPr lang="pt-BR" sz="1200" dirty="0">
                <a:solidFill>
                  <a:srgbClr val="434343"/>
                </a:solidFill>
                <a:latin typeface="Open Sans" panose="020B0604020202020204"/>
              </a:rPr>
              <a:t>Consiste basicamente em um Ensemble de modelos.</a:t>
            </a:r>
          </a:p>
        </p:txBody>
      </p:sp>
      <p:sp>
        <p:nvSpPr>
          <p:cNvPr id="3" name="Retângulo 2">
            <a:extLst>
              <a:ext uri="{FF2B5EF4-FFF2-40B4-BE49-F238E27FC236}">
                <a16:creationId xmlns:a16="http://schemas.microsoft.com/office/drawing/2014/main" id="{F6EC44CE-DCEF-4E56-A036-E963AC3A4E7B}"/>
              </a:ext>
            </a:extLst>
          </p:cNvPr>
          <p:cNvSpPr/>
          <p:nvPr/>
        </p:nvSpPr>
        <p:spPr>
          <a:xfrm>
            <a:off x="7209920" y="1763724"/>
            <a:ext cx="4004180" cy="5232202"/>
          </a:xfrm>
          <a:prstGeom prst="rect">
            <a:avLst/>
          </a:prstGeom>
        </p:spPr>
        <p:txBody>
          <a:bodyPr wrap="square">
            <a:spAutoFit/>
          </a:bodyPr>
          <a:lstStyle/>
          <a:p>
            <a:pPr algn="just"/>
            <a:r>
              <a:rPr lang="pt-BR" sz="1400" b="1" dirty="0">
                <a:solidFill>
                  <a:srgbClr val="434343"/>
                </a:solidFill>
                <a:latin typeface="Open Sans" panose="020B0604020202020204"/>
              </a:rPr>
              <a:t>Comentários:</a:t>
            </a:r>
          </a:p>
          <a:p>
            <a:pPr algn="just"/>
            <a:endParaRPr lang="pt-BR" sz="1400" dirty="0">
              <a:solidFill>
                <a:srgbClr val="434343"/>
              </a:solidFill>
              <a:latin typeface="Open Sans" panose="020B0604020202020204"/>
            </a:endParaRPr>
          </a:p>
          <a:p>
            <a:pPr marL="171450" indent="-171450" algn="just">
              <a:buFont typeface="Arial" panose="020B0604020202020204" pitchFamily="34" charset="0"/>
              <a:buChar char="•"/>
            </a:pPr>
            <a:r>
              <a:rPr lang="pt-BR" sz="1400" dirty="0">
                <a:solidFill>
                  <a:srgbClr val="434343"/>
                </a:solidFill>
                <a:latin typeface="Open Sans" panose="020B0604020202020204"/>
              </a:rPr>
              <a:t>Para montar o Classificador por Votação, otimizei os 13 modelos da tabela ao lado de modo a otimizar a Sensibilidade (Recall) de cada um deles;</a:t>
            </a:r>
          </a:p>
          <a:p>
            <a:pPr marL="171450" indent="-171450" algn="just">
              <a:buFont typeface="Arial" panose="020B0604020202020204" pitchFamily="34" charset="0"/>
              <a:buChar char="•"/>
            </a:pPr>
            <a:r>
              <a:rPr lang="pt-BR" sz="1400" dirty="0">
                <a:solidFill>
                  <a:srgbClr val="434343"/>
                </a:solidFill>
                <a:latin typeface="Open Sans" panose="020B0604020202020204"/>
              </a:rPr>
              <a:t>O método utilizado para a votação é o </a:t>
            </a:r>
            <a:r>
              <a:rPr lang="pt-BR" sz="1400" i="1" dirty="0">
                <a:solidFill>
                  <a:srgbClr val="434343"/>
                </a:solidFill>
                <a:latin typeface="Open Sans" panose="020B0604020202020204"/>
              </a:rPr>
              <a:t>soft</a:t>
            </a:r>
            <a:r>
              <a:rPr lang="pt-BR" sz="1400" dirty="0">
                <a:solidFill>
                  <a:srgbClr val="434343"/>
                </a:solidFill>
                <a:latin typeface="Open Sans" panose="020B0604020202020204"/>
              </a:rPr>
              <a:t>, no qual utiliza as probabilidades geradas por cada modelo e faz uma média para obter a previsão final. O método </a:t>
            </a:r>
            <a:r>
              <a:rPr lang="pt-BR" sz="1400" i="1" dirty="0">
                <a:solidFill>
                  <a:srgbClr val="434343"/>
                </a:solidFill>
                <a:latin typeface="Open Sans" panose="020B0604020202020204"/>
              </a:rPr>
              <a:t>hard</a:t>
            </a:r>
            <a:r>
              <a:rPr lang="pt-BR" sz="1400" dirty="0">
                <a:solidFill>
                  <a:srgbClr val="434343"/>
                </a:solidFill>
                <a:latin typeface="Open Sans" panose="020B0604020202020204"/>
              </a:rPr>
              <a:t> utilizaria a predição final, 0 ou 1, para realizar a votação;</a:t>
            </a:r>
          </a:p>
          <a:p>
            <a:pPr marL="171450" indent="-171450" algn="just">
              <a:buFont typeface="Arial" panose="020B0604020202020204" pitchFamily="34" charset="0"/>
              <a:buChar char="•"/>
            </a:pPr>
            <a:r>
              <a:rPr lang="pt-BR" sz="1400" dirty="0">
                <a:solidFill>
                  <a:srgbClr val="434343"/>
                </a:solidFill>
                <a:latin typeface="Open Sans" panose="020B0604020202020204"/>
              </a:rPr>
              <a:t>A validação cruzada foi utilizada para avaliar capacidade de generalização do modelo final, a partir do conjunto de dados;</a:t>
            </a:r>
          </a:p>
          <a:p>
            <a:pPr marL="171450" indent="-171450" algn="just">
              <a:buFont typeface="Arial" panose="020B0604020202020204" pitchFamily="34" charset="0"/>
              <a:buChar char="•"/>
            </a:pPr>
            <a:r>
              <a:rPr lang="pt-BR" sz="1400" dirty="0">
                <a:solidFill>
                  <a:srgbClr val="434343"/>
                </a:solidFill>
                <a:latin typeface="Open Sans" panose="020B0604020202020204"/>
              </a:rPr>
              <a:t>A interpretação das variáveis do modelo é a mesma do </a:t>
            </a:r>
            <a:r>
              <a:rPr lang="pt-BR" sz="1400" dirty="0" err="1">
                <a:solidFill>
                  <a:srgbClr val="434343"/>
                </a:solidFill>
                <a:latin typeface="Open Sans" panose="020B0604020202020204"/>
              </a:rPr>
              <a:t>LightGBM</a:t>
            </a:r>
            <a:endParaRPr lang="pt-BR" sz="1400" dirty="0">
              <a:solidFill>
                <a:srgbClr val="434343"/>
              </a:solidFill>
              <a:latin typeface="Open Sans" panose="020B0604020202020204"/>
            </a:endParaRPr>
          </a:p>
          <a:p>
            <a:pPr marL="171450" indent="-171450" algn="just">
              <a:buFont typeface="Arial" panose="020B0604020202020204" pitchFamily="34" charset="0"/>
              <a:buChar char="•"/>
            </a:pPr>
            <a:r>
              <a:rPr lang="pt-BR" sz="1400" dirty="0">
                <a:solidFill>
                  <a:srgbClr val="434343"/>
                </a:solidFill>
                <a:latin typeface="Open Sans" panose="020B0604020202020204"/>
              </a:rPr>
              <a:t>Os modelos eliminados da análise foram o Ridge </a:t>
            </a:r>
            <a:r>
              <a:rPr lang="pt-BR" sz="1400" dirty="0" err="1">
                <a:solidFill>
                  <a:srgbClr val="434343"/>
                </a:solidFill>
                <a:latin typeface="Open Sans" panose="020B0604020202020204"/>
              </a:rPr>
              <a:t>Classifier</a:t>
            </a:r>
            <a:r>
              <a:rPr lang="pt-BR" sz="1400" dirty="0">
                <a:solidFill>
                  <a:srgbClr val="434343"/>
                </a:solidFill>
                <a:latin typeface="Open Sans" panose="020B0604020202020204"/>
              </a:rPr>
              <a:t> e o SVM – Linear Kernel (SGD </a:t>
            </a:r>
            <a:r>
              <a:rPr lang="pt-BR" sz="1400" dirty="0" err="1">
                <a:solidFill>
                  <a:srgbClr val="434343"/>
                </a:solidFill>
                <a:latin typeface="Open Sans" panose="020B0604020202020204"/>
              </a:rPr>
              <a:t>Classifier</a:t>
            </a:r>
            <a:r>
              <a:rPr lang="pt-BR" sz="1400" dirty="0">
                <a:solidFill>
                  <a:srgbClr val="434343"/>
                </a:solidFill>
                <a:latin typeface="Open Sans" panose="020B0604020202020204"/>
              </a:rPr>
              <a:t>) que não utilizam probabilidades.</a:t>
            </a:r>
          </a:p>
          <a:p>
            <a:pPr marL="171450" indent="-171450" algn="just">
              <a:buFont typeface="Arial" panose="020B0604020202020204" pitchFamily="34" charset="0"/>
              <a:buChar char="•"/>
            </a:pPr>
            <a:endParaRPr lang="pt-BR" sz="1400" dirty="0">
              <a:solidFill>
                <a:srgbClr val="434343"/>
              </a:solidFill>
              <a:latin typeface="Open Sans" panose="020B0604020202020204"/>
            </a:endParaRPr>
          </a:p>
          <a:p>
            <a:pPr marL="171450" indent="-171450" algn="just">
              <a:buFont typeface="Arial" panose="020B0604020202020204" pitchFamily="34" charset="0"/>
              <a:buChar char="•"/>
            </a:pPr>
            <a:endParaRPr lang="pt-BR" sz="1400" dirty="0">
              <a:solidFill>
                <a:srgbClr val="434343"/>
              </a:solidFill>
              <a:latin typeface="Open Sans" panose="020B0604020202020204"/>
            </a:endParaRPr>
          </a:p>
          <a:p>
            <a:pPr algn="just"/>
            <a:endParaRPr lang="pt-BR" sz="1200" dirty="0">
              <a:solidFill>
                <a:srgbClr val="434343"/>
              </a:solidFill>
              <a:latin typeface="Open Sans" panose="020B0604020202020204"/>
            </a:endParaRPr>
          </a:p>
        </p:txBody>
      </p:sp>
      <p:sp>
        <p:nvSpPr>
          <p:cNvPr id="17" name="Retângulo 16">
            <a:extLst>
              <a:ext uri="{FF2B5EF4-FFF2-40B4-BE49-F238E27FC236}">
                <a16:creationId xmlns:a16="http://schemas.microsoft.com/office/drawing/2014/main" id="{092BEAA9-9D13-4911-AB47-8671039F27FE}"/>
              </a:ext>
            </a:extLst>
          </p:cNvPr>
          <p:cNvSpPr/>
          <p:nvPr/>
        </p:nvSpPr>
        <p:spPr>
          <a:xfrm>
            <a:off x="223717" y="5909546"/>
            <a:ext cx="6003429" cy="369332"/>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Tabela 4: Modelos baseline utilizados para a montagem do </a:t>
            </a:r>
            <a:r>
              <a:rPr kumimoji="0" lang="pt-BR" sz="900" b="1" i="0" u="none" strike="noStrike" kern="1200" cap="none" spc="0" normalizeH="0" baseline="0" noProof="0" dirty="0" err="1">
                <a:ln>
                  <a:noFill/>
                </a:ln>
                <a:solidFill>
                  <a:srgbClr val="434343"/>
                </a:solidFill>
                <a:effectLst/>
                <a:uLnTx/>
                <a:uFillTx/>
                <a:latin typeface="Open Sans" panose="020B0604020202020204" charset="0"/>
                <a:ea typeface="Open Sans" panose="020B0604020202020204" charset="0"/>
                <a:cs typeface="Open Sans" panose="020B0604020202020204" charset="0"/>
              </a:rPr>
              <a:t>Voting</a:t>
            </a:r>
            <a:r>
              <a:rPr kumimoji="0" lang="pt-BR" sz="9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a:t>
            </a:r>
            <a:r>
              <a:rPr kumimoji="0" lang="pt-BR" sz="900" b="1" i="0" u="none" strike="noStrike" kern="1200" cap="none" spc="0" normalizeH="0" baseline="0" noProof="0" dirty="0" err="1">
                <a:ln>
                  <a:noFill/>
                </a:ln>
                <a:solidFill>
                  <a:srgbClr val="434343"/>
                </a:solidFill>
                <a:effectLst/>
                <a:uLnTx/>
                <a:uFillTx/>
                <a:latin typeface="Open Sans" panose="020B0604020202020204" charset="0"/>
                <a:ea typeface="Open Sans" panose="020B0604020202020204" charset="0"/>
                <a:cs typeface="Open Sans" panose="020B0604020202020204" charset="0"/>
              </a:rPr>
              <a:t>Classifier</a:t>
            </a:r>
            <a:r>
              <a:rPr kumimoji="0" lang="pt-BR" sz="9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com 13 modelos</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9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Modelos eliminados estão de azul</a:t>
            </a:r>
          </a:p>
        </p:txBody>
      </p:sp>
      <p:graphicFrame>
        <p:nvGraphicFramePr>
          <p:cNvPr id="18" name="Tabela 17">
            <a:extLst>
              <a:ext uri="{FF2B5EF4-FFF2-40B4-BE49-F238E27FC236}">
                <a16:creationId xmlns:a16="http://schemas.microsoft.com/office/drawing/2014/main" id="{1CE3D048-35C1-4CFB-9F75-92BB56D3DC2E}"/>
              </a:ext>
            </a:extLst>
          </p:cNvPr>
          <p:cNvGraphicFramePr>
            <a:graphicFrameLocks noGrp="1"/>
          </p:cNvGraphicFramePr>
          <p:nvPr>
            <p:extLst>
              <p:ext uri="{D42A27DB-BD31-4B8C-83A1-F6EECF244321}">
                <p14:modId xmlns:p14="http://schemas.microsoft.com/office/powerpoint/2010/main" val="3763457304"/>
              </p:ext>
            </p:extLst>
          </p:nvPr>
        </p:nvGraphicFramePr>
        <p:xfrm>
          <a:off x="278296" y="1941488"/>
          <a:ext cx="6358041" cy="3553424"/>
        </p:xfrm>
        <a:graphic>
          <a:graphicData uri="http://schemas.openxmlformats.org/drawingml/2006/table">
            <a:tbl>
              <a:tblPr/>
              <a:tblGrid>
                <a:gridCol w="2321425">
                  <a:extLst>
                    <a:ext uri="{9D8B030D-6E8A-4147-A177-3AD203B41FA5}">
                      <a16:colId xmlns:a16="http://schemas.microsoft.com/office/drawing/2014/main" val="984512155"/>
                    </a:ext>
                  </a:extLst>
                </a:gridCol>
                <a:gridCol w="768879">
                  <a:extLst>
                    <a:ext uri="{9D8B030D-6E8A-4147-A177-3AD203B41FA5}">
                      <a16:colId xmlns:a16="http://schemas.microsoft.com/office/drawing/2014/main" val="2439772622"/>
                    </a:ext>
                  </a:extLst>
                </a:gridCol>
                <a:gridCol w="754093">
                  <a:extLst>
                    <a:ext uri="{9D8B030D-6E8A-4147-A177-3AD203B41FA5}">
                      <a16:colId xmlns:a16="http://schemas.microsoft.com/office/drawing/2014/main" val="3983758639"/>
                    </a:ext>
                  </a:extLst>
                </a:gridCol>
                <a:gridCol w="1035030">
                  <a:extLst>
                    <a:ext uri="{9D8B030D-6E8A-4147-A177-3AD203B41FA5}">
                      <a16:colId xmlns:a16="http://schemas.microsoft.com/office/drawing/2014/main" val="682617494"/>
                    </a:ext>
                  </a:extLst>
                </a:gridCol>
                <a:gridCol w="724521">
                  <a:extLst>
                    <a:ext uri="{9D8B030D-6E8A-4147-A177-3AD203B41FA5}">
                      <a16:colId xmlns:a16="http://schemas.microsoft.com/office/drawing/2014/main" val="1346155404"/>
                    </a:ext>
                  </a:extLst>
                </a:gridCol>
                <a:gridCol w="754093">
                  <a:extLst>
                    <a:ext uri="{9D8B030D-6E8A-4147-A177-3AD203B41FA5}">
                      <a16:colId xmlns:a16="http://schemas.microsoft.com/office/drawing/2014/main" val="4003545791"/>
                    </a:ext>
                  </a:extLst>
                </a:gridCol>
              </a:tblGrid>
              <a:tr h="222089">
                <a:tc>
                  <a:txBody>
                    <a:bodyPr/>
                    <a:lstStyle/>
                    <a:p>
                      <a:pPr algn="ctr" fontAlgn="ctr"/>
                      <a:r>
                        <a:rPr lang="pt-BR" sz="1000" b="1" i="0" u="none" strike="noStrike" dirty="0">
                          <a:solidFill>
                            <a:srgbClr val="000000"/>
                          </a:solidFill>
                          <a:effectLst/>
                          <a:latin typeface="Arial" panose="020B0604020202020204" pitchFamily="34" charset="0"/>
                        </a:rPr>
                        <a:t>Modelo</a:t>
                      </a:r>
                    </a:p>
                  </a:txBody>
                  <a:tcPr marL="9525" marR="9525" marT="9525" marB="0" anchor="ctr">
                    <a:lnL>
                      <a:noFill/>
                    </a:lnL>
                    <a:lnR>
                      <a:noFill/>
                    </a:lnR>
                    <a:lnT>
                      <a:noFill/>
                    </a:lnT>
                    <a:lnB>
                      <a:noFill/>
                    </a:lnB>
                    <a:solidFill>
                      <a:schemeClr val="bg2">
                        <a:lumMod val="75000"/>
                      </a:schemeClr>
                    </a:solidFill>
                  </a:tcPr>
                </a:tc>
                <a:tc>
                  <a:txBody>
                    <a:bodyPr/>
                    <a:lstStyle/>
                    <a:p>
                      <a:pPr algn="ctr" fontAlgn="ctr"/>
                      <a:r>
                        <a:rPr lang="pt-BR" sz="1000" b="1" i="0" u="none" strike="noStrike" dirty="0">
                          <a:solidFill>
                            <a:srgbClr val="000000"/>
                          </a:solidFill>
                          <a:effectLst/>
                          <a:latin typeface="Arial" panose="020B0604020202020204" pitchFamily="34" charset="0"/>
                        </a:rPr>
                        <a:t>Acurácia</a:t>
                      </a:r>
                    </a:p>
                  </a:txBody>
                  <a:tcPr marL="9525" marR="9525" marT="9525" marB="0" anchor="ctr">
                    <a:lnL>
                      <a:noFill/>
                    </a:lnL>
                    <a:lnR>
                      <a:noFill/>
                    </a:lnR>
                    <a:lnT>
                      <a:noFill/>
                    </a:lnT>
                    <a:lnB>
                      <a:noFill/>
                    </a:lnB>
                    <a:solidFill>
                      <a:schemeClr val="bg2">
                        <a:lumMod val="75000"/>
                      </a:schemeClr>
                    </a:solidFill>
                  </a:tcPr>
                </a:tc>
                <a:tc>
                  <a:txBody>
                    <a:bodyPr/>
                    <a:lstStyle/>
                    <a:p>
                      <a:pPr algn="ctr" fontAlgn="ctr"/>
                      <a:r>
                        <a:rPr lang="pt-BR" sz="1000" b="1" i="0" u="none" strike="noStrike" dirty="0">
                          <a:solidFill>
                            <a:srgbClr val="000000"/>
                          </a:solidFill>
                          <a:effectLst/>
                          <a:latin typeface="Arial" panose="020B0604020202020204" pitchFamily="34" charset="0"/>
                        </a:rPr>
                        <a:t>AUC</a:t>
                      </a:r>
                    </a:p>
                  </a:txBody>
                  <a:tcPr marL="9525" marR="9525" marT="9525" marB="0" anchor="ctr">
                    <a:lnL>
                      <a:noFill/>
                    </a:lnL>
                    <a:lnR>
                      <a:noFill/>
                    </a:lnR>
                    <a:lnT>
                      <a:noFill/>
                    </a:lnT>
                    <a:lnB>
                      <a:noFill/>
                    </a:lnB>
                    <a:solidFill>
                      <a:schemeClr val="bg2">
                        <a:lumMod val="75000"/>
                      </a:schemeClr>
                    </a:solidFill>
                  </a:tcPr>
                </a:tc>
                <a:tc>
                  <a:txBody>
                    <a:bodyPr/>
                    <a:lstStyle/>
                    <a:p>
                      <a:pPr algn="ctr" fontAlgn="ctr"/>
                      <a:r>
                        <a:rPr lang="pt-BR" sz="1000" b="1" i="0" u="none" strike="noStrike" dirty="0">
                          <a:solidFill>
                            <a:srgbClr val="000000"/>
                          </a:solidFill>
                          <a:effectLst/>
                          <a:latin typeface="Arial" panose="020B0604020202020204" pitchFamily="34" charset="0"/>
                        </a:rPr>
                        <a:t>Sensibilidade</a:t>
                      </a:r>
                    </a:p>
                  </a:txBody>
                  <a:tcPr marL="9525" marR="9525" marT="9525" marB="0" anchor="ctr">
                    <a:lnL>
                      <a:noFill/>
                    </a:lnL>
                    <a:lnR>
                      <a:noFill/>
                    </a:lnR>
                    <a:lnT>
                      <a:noFill/>
                    </a:lnT>
                    <a:lnB>
                      <a:noFill/>
                    </a:lnB>
                    <a:solidFill>
                      <a:schemeClr val="bg2">
                        <a:lumMod val="75000"/>
                      </a:schemeClr>
                    </a:solidFill>
                  </a:tcPr>
                </a:tc>
                <a:tc>
                  <a:txBody>
                    <a:bodyPr/>
                    <a:lstStyle/>
                    <a:p>
                      <a:pPr algn="ctr" fontAlgn="ctr"/>
                      <a:r>
                        <a:rPr lang="pt-BR" sz="1000" b="1" i="0" u="none" strike="noStrike">
                          <a:solidFill>
                            <a:srgbClr val="000000"/>
                          </a:solidFill>
                          <a:effectLst/>
                          <a:latin typeface="Arial" panose="020B0604020202020204" pitchFamily="34" charset="0"/>
                        </a:rPr>
                        <a:t>Precisão</a:t>
                      </a:r>
                    </a:p>
                  </a:txBody>
                  <a:tcPr marL="9525" marR="9525" marT="9525" marB="0" anchor="ctr">
                    <a:lnL>
                      <a:noFill/>
                    </a:lnL>
                    <a:lnR>
                      <a:noFill/>
                    </a:lnR>
                    <a:lnT>
                      <a:noFill/>
                    </a:lnT>
                    <a:lnB>
                      <a:noFill/>
                    </a:lnB>
                    <a:solidFill>
                      <a:schemeClr val="bg2">
                        <a:lumMod val="75000"/>
                      </a:schemeClr>
                    </a:solidFill>
                  </a:tcPr>
                </a:tc>
                <a:tc>
                  <a:txBody>
                    <a:bodyPr/>
                    <a:lstStyle/>
                    <a:p>
                      <a:pPr algn="ctr" fontAlgn="ctr"/>
                      <a:r>
                        <a:rPr lang="pt-BR" sz="1000" b="1" i="0" u="none" strike="noStrike" dirty="0">
                          <a:solidFill>
                            <a:srgbClr val="000000"/>
                          </a:solidFill>
                          <a:effectLst/>
                          <a:latin typeface="Arial" panose="020B0604020202020204" pitchFamily="34" charset="0"/>
                        </a:rPr>
                        <a:t>F1</a:t>
                      </a:r>
                    </a:p>
                  </a:txBody>
                  <a:tcPr marL="9525" marR="9525" marT="9525" marB="0" anchor="ctr">
                    <a:lnL>
                      <a:noFill/>
                    </a:lnL>
                    <a:lnR>
                      <a:noFill/>
                    </a:lnR>
                    <a:lnT>
                      <a:noFill/>
                    </a:lnT>
                    <a:lnB>
                      <a:noFill/>
                    </a:lnB>
                    <a:solidFill>
                      <a:schemeClr val="bg2">
                        <a:lumMod val="75000"/>
                      </a:schemeClr>
                    </a:solidFill>
                  </a:tcPr>
                </a:tc>
                <a:extLst>
                  <a:ext uri="{0D108BD9-81ED-4DB2-BD59-A6C34878D82A}">
                    <a16:rowId xmlns:a16="http://schemas.microsoft.com/office/drawing/2014/main" val="3047568276"/>
                  </a:ext>
                </a:extLst>
              </a:tr>
              <a:tr h="222089">
                <a:tc>
                  <a:txBody>
                    <a:bodyPr/>
                    <a:lstStyle/>
                    <a:p>
                      <a:pPr algn="ctr" fontAlgn="ctr"/>
                      <a:r>
                        <a:rPr lang="pt-BR" sz="900" b="0" i="0" u="none" strike="noStrike">
                          <a:solidFill>
                            <a:srgbClr val="000000"/>
                          </a:solidFill>
                          <a:effectLst/>
                          <a:latin typeface="Arial" panose="020B0604020202020204" pitchFamily="34" charset="0"/>
                        </a:rPr>
                        <a:t>Light Gradient Boosting Machine</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0,806</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0,845</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0,597</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dirty="0">
                          <a:solidFill>
                            <a:srgbClr val="000000"/>
                          </a:solidFill>
                          <a:effectLst/>
                          <a:latin typeface="Arial" panose="020B0604020202020204" pitchFamily="34" charset="0"/>
                        </a:rPr>
                        <a:t>0,717</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dirty="0">
                          <a:solidFill>
                            <a:srgbClr val="000000"/>
                          </a:solidFill>
                          <a:effectLst/>
                          <a:latin typeface="Arial" panose="020B0604020202020204" pitchFamily="34" charset="0"/>
                        </a:rPr>
                        <a:t>0,652</a:t>
                      </a:r>
                    </a:p>
                  </a:txBody>
                  <a:tcPr marL="9525" marR="9525" marT="9525" marB="0" anchor="ctr">
                    <a:lnL>
                      <a:noFill/>
                    </a:lnL>
                    <a:lnR>
                      <a:noFill/>
                    </a:lnR>
                    <a:lnT>
                      <a:noFill/>
                    </a:lnT>
                    <a:lnB>
                      <a:noFill/>
                    </a:lnB>
                    <a:solidFill>
                      <a:srgbClr val="F5F5F5"/>
                    </a:solidFill>
                  </a:tcPr>
                </a:tc>
                <a:extLst>
                  <a:ext uri="{0D108BD9-81ED-4DB2-BD59-A6C34878D82A}">
                    <a16:rowId xmlns:a16="http://schemas.microsoft.com/office/drawing/2014/main" val="3468359624"/>
                  </a:ext>
                </a:extLst>
              </a:tr>
              <a:tr h="222089">
                <a:tc>
                  <a:txBody>
                    <a:bodyPr/>
                    <a:lstStyle/>
                    <a:p>
                      <a:pPr algn="ctr" fontAlgn="ctr"/>
                      <a:r>
                        <a:rPr lang="pt-BR" sz="900" b="0" i="0" u="none" strike="noStrike">
                          <a:solidFill>
                            <a:srgbClr val="000000"/>
                          </a:solidFill>
                          <a:effectLst/>
                          <a:latin typeface="Arial" panose="020B0604020202020204" pitchFamily="34" charset="0"/>
                        </a:rPr>
                        <a:t>Extreme Gradient Boosting</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0,804</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0,843</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0,599</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0,709</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0,650</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135627565"/>
                  </a:ext>
                </a:extLst>
              </a:tr>
              <a:tr h="222089">
                <a:tc>
                  <a:txBody>
                    <a:bodyPr/>
                    <a:lstStyle/>
                    <a:p>
                      <a:pPr algn="ctr" fontAlgn="ctr"/>
                      <a:r>
                        <a:rPr lang="pt-BR" sz="900" b="0" i="0" u="none" strike="noStrike">
                          <a:solidFill>
                            <a:srgbClr val="000000"/>
                          </a:solidFill>
                          <a:effectLst/>
                          <a:latin typeface="Arial" panose="020B0604020202020204" pitchFamily="34" charset="0"/>
                        </a:rPr>
                        <a:t>CatBoost Classifier</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0,804</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0,843</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0,596</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0,713</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0,650</a:t>
                      </a:r>
                    </a:p>
                  </a:txBody>
                  <a:tcPr marL="9525" marR="9525" marT="9525" marB="0" anchor="ctr">
                    <a:lnL>
                      <a:noFill/>
                    </a:lnL>
                    <a:lnR>
                      <a:noFill/>
                    </a:lnR>
                    <a:lnT>
                      <a:noFill/>
                    </a:lnT>
                    <a:lnB>
                      <a:noFill/>
                    </a:lnB>
                    <a:solidFill>
                      <a:srgbClr val="F5F5F5"/>
                    </a:solidFill>
                  </a:tcPr>
                </a:tc>
                <a:extLst>
                  <a:ext uri="{0D108BD9-81ED-4DB2-BD59-A6C34878D82A}">
                    <a16:rowId xmlns:a16="http://schemas.microsoft.com/office/drawing/2014/main" val="2682759379"/>
                  </a:ext>
                </a:extLst>
              </a:tr>
              <a:tr h="222089">
                <a:tc>
                  <a:txBody>
                    <a:bodyPr/>
                    <a:lstStyle/>
                    <a:p>
                      <a:pPr algn="ctr" fontAlgn="ctr"/>
                      <a:r>
                        <a:rPr lang="pt-BR" sz="900" b="0" i="0" u="none" strike="noStrike">
                          <a:solidFill>
                            <a:srgbClr val="000000"/>
                          </a:solidFill>
                          <a:effectLst/>
                          <a:latin typeface="Arial" panose="020B0604020202020204" pitchFamily="34" charset="0"/>
                        </a:rPr>
                        <a:t>Gradient Boosting Classifier</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0,805</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0,844</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0,582</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0,723</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0,645</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286067769"/>
                  </a:ext>
                </a:extLst>
              </a:tr>
              <a:tr h="222089">
                <a:tc>
                  <a:txBody>
                    <a:bodyPr/>
                    <a:lstStyle/>
                    <a:p>
                      <a:pPr algn="ctr" fontAlgn="ctr"/>
                      <a:r>
                        <a:rPr lang="pt-BR" sz="900" b="0" i="0" u="none" strike="noStrike">
                          <a:solidFill>
                            <a:srgbClr val="000000"/>
                          </a:solidFill>
                          <a:effectLst/>
                          <a:latin typeface="Arial" panose="020B0604020202020204" pitchFamily="34" charset="0"/>
                        </a:rPr>
                        <a:t>Logistic Regression</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0,804</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0,841</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0,577</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0,721</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0,641</a:t>
                      </a:r>
                    </a:p>
                  </a:txBody>
                  <a:tcPr marL="9525" marR="9525" marT="9525" marB="0" anchor="ctr">
                    <a:lnL>
                      <a:noFill/>
                    </a:lnL>
                    <a:lnR>
                      <a:noFill/>
                    </a:lnR>
                    <a:lnT>
                      <a:noFill/>
                    </a:lnT>
                    <a:lnB>
                      <a:noFill/>
                    </a:lnB>
                    <a:solidFill>
                      <a:srgbClr val="F5F5F5"/>
                    </a:solidFill>
                  </a:tcPr>
                </a:tc>
                <a:extLst>
                  <a:ext uri="{0D108BD9-81ED-4DB2-BD59-A6C34878D82A}">
                    <a16:rowId xmlns:a16="http://schemas.microsoft.com/office/drawing/2014/main" val="3333367302"/>
                  </a:ext>
                </a:extLst>
              </a:tr>
              <a:tr h="222089">
                <a:tc>
                  <a:txBody>
                    <a:bodyPr/>
                    <a:lstStyle/>
                    <a:p>
                      <a:pPr algn="ctr" fontAlgn="ctr"/>
                      <a:r>
                        <a:rPr lang="pt-BR" sz="900" b="0" i="0" u="none" strike="noStrike">
                          <a:solidFill>
                            <a:srgbClr val="000000"/>
                          </a:solidFill>
                          <a:effectLst/>
                          <a:latin typeface="Arial" panose="020B0604020202020204" pitchFamily="34" charset="0"/>
                        </a:rPr>
                        <a:t>Ada Boost Classifier</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0,803</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0,841</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0,574</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0,723</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0,640</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1635316386"/>
                  </a:ext>
                </a:extLst>
              </a:tr>
              <a:tr h="222089">
                <a:tc>
                  <a:txBody>
                    <a:bodyPr/>
                    <a:lstStyle/>
                    <a:p>
                      <a:pPr algn="ctr" fontAlgn="ctr"/>
                      <a:r>
                        <a:rPr lang="pt-BR" sz="900" b="0" i="0" u="none" strike="noStrike">
                          <a:solidFill>
                            <a:srgbClr val="000000"/>
                          </a:solidFill>
                          <a:effectLst/>
                          <a:latin typeface="Arial" panose="020B0604020202020204" pitchFamily="34" charset="0"/>
                        </a:rPr>
                        <a:t>Linear Discriminant Analysis</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0,803</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0,840</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0,557</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0,731</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0,632</a:t>
                      </a:r>
                    </a:p>
                  </a:txBody>
                  <a:tcPr marL="9525" marR="9525" marT="9525" marB="0" anchor="ctr">
                    <a:lnL>
                      <a:noFill/>
                    </a:lnL>
                    <a:lnR>
                      <a:noFill/>
                    </a:lnR>
                    <a:lnT>
                      <a:noFill/>
                    </a:lnT>
                    <a:lnB>
                      <a:noFill/>
                    </a:lnB>
                    <a:solidFill>
                      <a:srgbClr val="F5F5F5"/>
                    </a:solidFill>
                  </a:tcPr>
                </a:tc>
                <a:extLst>
                  <a:ext uri="{0D108BD9-81ED-4DB2-BD59-A6C34878D82A}">
                    <a16:rowId xmlns:a16="http://schemas.microsoft.com/office/drawing/2014/main" val="602581080"/>
                  </a:ext>
                </a:extLst>
              </a:tr>
              <a:tr h="222089">
                <a:tc>
                  <a:txBody>
                    <a:bodyPr/>
                    <a:lstStyle/>
                    <a:p>
                      <a:pPr algn="ctr" fontAlgn="ctr"/>
                      <a:r>
                        <a:rPr lang="pt-BR" sz="900" b="0" i="0" u="none" strike="noStrike" dirty="0">
                          <a:solidFill>
                            <a:srgbClr val="000000"/>
                          </a:solidFill>
                          <a:effectLst/>
                          <a:latin typeface="Arial" panose="020B0604020202020204" pitchFamily="34" charset="0"/>
                        </a:rPr>
                        <a:t>Ridge </a:t>
                      </a:r>
                      <a:r>
                        <a:rPr lang="pt-BR" sz="900" b="0" i="0" u="none" strike="noStrike" dirty="0" err="1">
                          <a:solidFill>
                            <a:srgbClr val="000000"/>
                          </a:solidFill>
                          <a:effectLst/>
                          <a:latin typeface="Arial" panose="020B0604020202020204" pitchFamily="34" charset="0"/>
                        </a:rPr>
                        <a:t>Classifier</a:t>
                      </a:r>
                      <a:endParaRPr lang="pt-BR" sz="900" b="0" i="0" u="none" strike="noStrike" dirty="0">
                        <a:solidFill>
                          <a:srgbClr val="000000"/>
                        </a:solidFill>
                        <a:effectLst/>
                        <a:latin typeface="Arial" panose="020B0604020202020204" pitchFamily="34" charset="0"/>
                      </a:endParaRPr>
                    </a:p>
                  </a:txBody>
                  <a:tcPr marL="9525" marR="9525" marT="9525" marB="0" anchor="ctr">
                    <a:lnL>
                      <a:noFill/>
                    </a:lnL>
                    <a:lnR>
                      <a:noFill/>
                    </a:lnR>
                    <a:lnT>
                      <a:noFill/>
                    </a:lnT>
                    <a:lnB>
                      <a:noFill/>
                    </a:lnB>
                    <a:solidFill>
                      <a:schemeClr val="accent1">
                        <a:lumMod val="60000"/>
                        <a:lumOff val="40000"/>
                      </a:schemeClr>
                    </a:solidFill>
                  </a:tcPr>
                </a:tc>
                <a:tc>
                  <a:txBody>
                    <a:bodyPr/>
                    <a:lstStyle/>
                    <a:p>
                      <a:pPr algn="ctr" fontAlgn="ctr"/>
                      <a:r>
                        <a:rPr lang="pt-BR" sz="900" b="0" i="0" u="none" strike="noStrike" dirty="0">
                          <a:solidFill>
                            <a:srgbClr val="000000"/>
                          </a:solidFill>
                          <a:effectLst/>
                          <a:latin typeface="Arial" panose="020B0604020202020204" pitchFamily="34" charset="0"/>
                        </a:rPr>
                        <a:t>0,803</a:t>
                      </a:r>
                    </a:p>
                  </a:txBody>
                  <a:tcPr marL="9525" marR="9525" marT="9525" marB="0" anchor="ctr">
                    <a:lnL>
                      <a:noFill/>
                    </a:lnL>
                    <a:lnR>
                      <a:noFill/>
                    </a:lnR>
                    <a:lnT>
                      <a:noFill/>
                    </a:lnT>
                    <a:lnB>
                      <a:noFill/>
                    </a:lnB>
                    <a:solidFill>
                      <a:schemeClr val="accent1">
                        <a:lumMod val="60000"/>
                        <a:lumOff val="40000"/>
                      </a:schemeClr>
                    </a:solidFill>
                  </a:tcPr>
                </a:tc>
                <a:tc>
                  <a:txBody>
                    <a:bodyPr/>
                    <a:lstStyle/>
                    <a:p>
                      <a:pPr algn="ctr" fontAlgn="ctr"/>
                      <a:r>
                        <a:rPr lang="pt-BR" sz="900" b="0" i="0" u="none" strike="noStrike" dirty="0">
                          <a:solidFill>
                            <a:srgbClr val="000000"/>
                          </a:solidFill>
                          <a:effectLst/>
                          <a:latin typeface="Arial" panose="020B0604020202020204" pitchFamily="34" charset="0"/>
                        </a:rPr>
                        <a:t>0,731</a:t>
                      </a:r>
                    </a:p>
                  </a:txBody>
                  <a:tcPr marL="9525" marR="9525" marT="9525" marB="0" anchor="ctr">
                    <a:lnL>
                      <a:noFill/>
                    </a:lnL>
                    <a:lnR>
                      <a:noFill/>
                    </a:lnR>
                    <a:lnT>
                      <a:noFill/>
                    </a:lnT>
                    <a:lnB>
                      <a:noFill/>
                    </a:lnB>
                    <a:solidFill>
                      <a:schemeClr val="accent1">
                        <a:lumMod val="60000"/>
                        <a:lumOff val="40000"/>
                      </a:schemeClr>
                    </a:solidFill>
                  </a:tcPr>
                </a:tc>
                <a:tc>
                  <a:txBody>
                    <a:bodyPr/>
                    <a:lstStyle/>
                    <a:p>
                      <a:pPr algn="ctr" fontAlgn="ctr"/>
                      <a:r>
                        <a:rPr lang="pt-BR" sz="900" b="0" i="0" u="none" strike="noStrike" dirty="0">
                          <a:solidFill>
                            <a:srgbClr val="000000"/>
                          </a:solidFill>
                          <a:effectLst/>
                          <a:latin typeface="Arial" panose="020B0604020202020204" pitchFamily="34" charset="0"/>
                        </a:rPr>
                        <a:t>0,548</a:t>
                      </a:r>
                    </a:p>
                  </a:txBody>
                  <a:tcPr marL="9525" marR="9525" marT="9525" marB="0" anchor="ctr">
                    <a:lnL>
                      <a:noFill/>
                    </a:lnL>
                    <a:lnR>
                      <a:noFill/>
                    </a:lnR>
                    <a:lnT>
                      <a:noFill/>
                    </a:lnT>
                    <a:lnB>
                      <a:noFill/>
                    </a:lnB>
                    <a:solidFill>
                      <a:schemeClr val="accent1">
                        <a:lumMod val="60000"/>
                        <a:lumOff val="40000"/>
                      </a:schemeClr>
                    </a:solidFill>
                  </a:tcPr>
                </a:tc>
                <a:tc>
                  <a:txBody>
                    <a:bodyPr/>
                    <a:lstStyle/>
                    <a:p>
                      <a:pPr algn="ctr" fontAlgn="ctr"/>
                      <a:r>
                        <a:rPr lang="pt-BR" sz="900" b="0" i="0" u="none" strike="noStrike" dirty="0">
                          <a:solidFill>
                            <a:srgbClr val="000000"/>
                          </a:solidFill>
                          <a:effectLst/>
                          <a:latin typeface="Arial" panose="020B0604020202020204" pitchFamily="34" charset="0"/>
                        </a:rPr>
                        <a:t>0,738</a:t>
                      </a:r>
                    </a:p>
                  </a:txBody>
                  <a:tcPr marL="9525" marR="9525" marT="9525" marB="0" anchor="ctr">
                    <a:lnL>
                      <a:noFill/>
                    </a:lnL>
                    <a:lnR>
                      <a:noFill/>
                    </a:lnR>
                    <a:lnT>
                      <a:noFill/>
                    </a:lnT>
                    <a:lnB>
                      <a:noFill/>
                    </a:lnB>
                    <a:solidFill>
                      <a:schemeClr val="accent1">
                        <a:lumMod val="60000"/>
                        <a:lumOff val="40000"/>
                      </a:schemeClr>
                    </a:solidFill>
                  </a:tcPr>
                </a:tc>
                <a:tc>
                  <a:txBody>
                    <a:bodyPr/>
                    <a:lstStyle/>
                    <a:p>
                      <a:pPr algn="ctr" fontAlgn="ctr"/>
                      <a:r>
                        <a:rPr lang="pt-BR" sz="900" b="0" i="0" u="none" strike="noStrike" dirty="0">
                          <a:solidFill>
                            <a:srgbClr val="000000"/>
                          </a:solidFill>
                          <a:effectLst/>
                          <a:latin typeface="Arial" panose="020B0604020202020204" pitchFamily="34" charset="0"/>
                        </a:rPr>
                        <a:t>0,629</a:t>
                      </a:r>
                    </a:p>
                  </a:txBody>
                  <a:tcPr marL="9525" marR="9525" marT="9525" marB="0" anchor="ctr">
                    <a:lnL>
                      <a:noFill/>
                    </a:lnL>
                    <a:lnR>
                      <a:noFill/>
                    </a:lnR>
                    <a:lnT>
                      <a:noFill/>
                    </a:lnT>
                    <a:lnB>
                      <a:noFill/>
                    </a:lnB>
                    <a:solidFill>
                      <a:schemeClr val="accent1">
                        <a:lumMod val="60000"/>
                        <a:lumOff val="40000"/>
                      </a:schemeClr>
                    </a:solidFill>
                  </a:tcPr>
                </a:tc>
                <a:extLst>
                  <a:ext uri="{0D108BD9-81ED-4DB2-BD59-A6C34878D82A}">
                    <a16:rowId xmlns:a16="http://schemas.microsoft.com/office/drawing/2014/main" val="2948132314"/>
                  </a:ext>
                </a:extLst>
              </a:tr>
              <a:tr h="222089">
                <a:tc>
                  <a:txBody>
                    <a:bodyPr/>
                    <a:lstStyle/>
                    <a:p>
                      <a:pPr algn="ctr" fontAlgn="ctr"/>
                      <a:r>
                        <a:rPr lang="pt-BR" sz="900" b="0" i="0" u="none" strike="noStrike">
                          <a:solidFill>
                            <a:srgbClr val="000000"/>
                          </a:solidFill>
                          <a:effectLst/>
                          <a:latin typeface="Arial" panose="020B0604020202020204" pitchFamily="34" charset="0"/>
                        </a:rPr>
                        <a:t>Random Forest Classifier</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0,783</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0,809</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0,582</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0,664</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0,620</a:t>
                      </a:r>
                    </a:p>
                  </a:txBody>
                  <a:tcPr marL="9525" marR="9525" marT="9525" marB="0" anchor="ctr">
                    <a:lnL>
                      <a:noFill/>
                    </a:lnL>
                    <a:lnR>
                      <a:noFill/>
                    </a:lnR>
                    <a:lnT>
                      <a:noFill/>
                    </a:lnT>
                    <a:lnB>
                      <a:noFill/>
                    </a:lnB>
                    <a:solidFill>
                      <a:srgbClr val="F5F5F5"/>
                    </a:solidFill>
                  </a:tcPr>
                </a:tc>
                <a:extLst>
                  <a:ext uri="{0D108BD9-81ED-4DB2-BD59-A6C34878D82A}">
                    <a16:rowId xmlns:a16="http://schemas.microsoft.com/office/drawing/2014/main" val="1978270984"/>
                  </a:ext>
                </a:extLst>
              </a:tr>
              <a:tr h="222089">
                <a:tc>
                  <a:txBody>
                    <a:bodyPr/>
                    <a:lstStyle/>
                    <a:p>
                      <a:pPr algn="ctr" fontAlgn="ctr"/>
                      <a:r>
                        <a:rPr lang="pt-BR" sz="900" b="0" i="0" u="none" strike="noStrike">
                          <a:solidFill>
                            <a:srgbClr val="000000"/>
                          </a:solidFill>
                          <a:effectLst/>
                          <a:latin typeface="Arial" panose="020B0604020202020204" pitchFamily="34" charset="0"/>
                        </a:rPr>
                        <a:t>Extra Trees Classifier</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0,775</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0,783</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0,572</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0,646</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0,607</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2499252251"/>
                  </a:ext>
                </a:extLst>
              </a:tr>
              <a:tr h="222089">
                <a:tc>
                  <a:txBody>
                    <a:bodyPr/>
                    <a:lstStyle/>
                    <a:p>
                      <a:pPr algn="ctr" fontAlgn="ctr"/>
                      <a:r>
                        <a:rPr lang="pt-BR" sz="900" b="0" i="0" u="none" strike="noStrike">
                          <a:solidFill>
                            <a:srgbClr val="000000"/>
                          </a:solidFill>
                          <a:effectLst/>
                          <a:latin typeface="Arial" panose="020B0604020202020204" pitchFamily="34" charset="0"/>
                        </a:rPr>
                        <a:t>K Neighbors Classifier</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0,774</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0,779</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0,560</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0,648</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0,601</a:t>
                      </a:r>
                    </a:p>
                  </a:txBody>
                  <a:tcPr marL="9525" marR="9525" marT="9525" marB="0" anchor="ctr">
                    <a:lnL>
                      <a:noFill/>
                    </a:lnL>
                    <a:lnR>
                      <a:noFill/>
                    </a:lnR>
                    <a:lnT>
                      <a:noFill/>
                    </a:lnT>
                    <a:lnB>
                      <a:noFill/>
                    </a:lnB>
                    <a:solidFill>
                      <a:srgbClr val="F5F5F5"/>
                    </a:solidFill>
                  </a:tcPr>
                </a:tc>
                <a:extLst>
                  <a:ext uri="{0D108BD9-81ED-4DB2-BD59-A6C34878D82A}">
                    <a16:rowId xmlns:a16="http://schemas.microsoft.com/office/drawing/2014/main" val="1255102151"/>
                  </a:ext>
                </a:extLst>
              </a:tr>
              <a:tr h="222089">
                <a:tc>
                  <a:txBody>
                    <a:bodyPr/>
                    <a:lstStyle/>
                    <a:p>
                      <a:pPr algn="ctr" fontAlgn="ctr"/>
                      <a:r>
                        <a:rPr lang="pt-BR" sz="900" b="0" i="0" u="none" strike="noStrike" dirty="0">
                          <a:solidFill>
                            <a:srgbClr val="000000"/>
                          </a:solidFill>
                          <a:effectLst/>
                          <a:latin typeface="Arial" panose="020B0604020202020204" pitchFamily="34" charset="0"/>
                        </a:rPr>
                        <a:t>SVM - Linear Kernel</a:t>
                      </a:r>
                    </a:p>
                  </a:txBody>
                  <a:tcPr marL="9525" marR="9525" marT="9525" marB="0" anchor="ctr">
                    <a:lnL>
                      <a:noFill/>
                    </a:lnL>
                    <a:lnR>
                      <a:noFill/>
                    </a:lnR>
                    <a:lnT>
                      <a:noFill/>
                    </a:lnT>
                    <a:lnB>
                      <a:noFill/>
                    </a:lnB>
                    <a:solidFill>
                      <a:schemeClr val="accent1">
                        <a:lumMod val="60000"/>
                        <a:lumOff val="40000"/>
                      </a:schemeClr>
                    </a:solidFill>
                  </a:tcPr>
                </a:tc>
                <a:tc>
                  <a:txBody>
                    <a:bodyPr/>
                    <a:lstStyle/>
                    <a:p>
                      <a:pPr algn="ctr" fontAlgn="ctr"/>
                      <a:r>
                        <a:rPr lang="pt-BR" sz="900" b="0" i="0" u="none" strike="noStrike" dirty="0">
                          <a:solidFill>
                            <a:srgbClr val="000000"/>
                          </a:solidFill>
                          <a:effectLst/>
                          <a:latin typeface="Arial" panose="020B0604020202020204" pitchFamily="34" charset="0"/>
                        </a:rPr>
                        <a:t>0,792</a:t>
                      </a:r>
                    </a:p>
                  </a:txBody>
                  <a:tcPr marL="9525" marR="9525" marT="9525" marB="0" anchor="ctr">
                    <a:lnL>
                      <a:noFill/>
                    </a:lnL>
                    <a:lnR>
                      <a:noFill/>
                    </a:lnR>
                    <a:lnT>
                      <a:noFill/>
                    </a:lnT>
                    <a:lnB>
                      <a:noFill/>
                    </a:lnB>
                    <a:solidFill>
                      <a:schemeClr val="accent1">
                        <a:lumMod val="60000"/>
                        <a:lumOff val="40000"/>
                      </a:schemeClr>
                    </a:solidFill>
                  </a:tcPr>
                </a:tc>
                <a:tc>
                  <a:txBody>
                    <a:bodyPr/>
                    <a:lstStyle/>
                    <a:p>
                      <a:pPr algn="ctr" fontAlgn="ctr"/>
                      <a:r>
                        <a:rPr lang="pt-BR" sz="900" b="0" i="0" u="none" strike="noStrike" dirty="0">
                          <a:solidFill>
                            <a:srgbClr val="000000"/>
                          </a:solidFill>
                          <a:effectLst/>
                          <a:latin typeface="Arial" panose="020B0604020202020204" pitchFamily="34" charset="0"/>
                        </a:rPr>
                        <a:t>0,704</a:t>
                      </a:r>
                    </a:p>
                  </a:txBody>
                  <a:tcPr marL="9525" marR="9525" marT="9525" marB="0" anchor="ctr">
                    <a:lnL>
                      <a:noFill/>
                    </a:lnL>
                    <a:lnR>
                      <a:noFill/>
                    </a:lnR>
                    <a:lnT>
                      <a:noFill/>
                    </a:lnT>
                    <a:lnB>
                      <a:noFill/>
                    </a:lnB>
                    <a:solidFill>
                      <a:schemeClr val="accent1">
                        <a:lumMod val="60000"/>
                        <a:lumOff val="40000"/>
                      </a:schemeClr>
                    </a:solidFill>
                  </a:tcPr>
                </a:tc>
                <a:tc>
                  <a:txBody>
                    <a:bodyPr/>
                    <a:lstStyle/>
                    <a:p>
                      <a:pPr algn="ctr" fontAlgn="ctr"/>
                      <a:r>
                        <a:rPr lang="pt-BR" sz="900" b="0" i="0" u="none" strike="noStrike" dirty="0">
                          <a:solidFill>
                            <a:srgbClr val="000000"/>
                          </a:solidFill>
                          <a:effectLst/>
                          <a:latin typeface="Arial" panose="020B0604020202020204" pitchFamily="34" charset="0"/>
                        </a:rPr>
                        <a:t>0,480</a:t>
                      </a:r>
                    </a:p>
                  </a:txBody>
                  <a:tcPr marL="9525" marR="9525" marT="9525" marB="0" anchor="ctr">
                    <a:lnL>
                      <a:noFill/>
                    </a:lnL>
                    <a:lnR>
                      <a:noFill/>
                    </a:lnR>
                    <a:lnT>
                      <a:noFill/>
                    </a:lnT>
                    <a:lnB>
                      <a:noFill/>
                    </a:lnB>
                    <a:solidFill>
                      <a:schemeClr val="accent1">
                        <a:lumMod val="60000"/>
                        <a:lumOff val="40000"/>
                      </a:schemeClr>
                    </a:solidFill>
                  </a:tcPr>
                </a:tc>
                <a:tc>
                  <a:txBody>
                    <a:bodyPr/>
                    <a:lstStyle/>
                    <a:p>
                      <a:pPr algn="ctr" fontAlgn="ctr"/>
                      <a:r>
                        <a:rPr lang="pt-BR" sz="900" b="0" i="0" u="none" strike="noStrike" dirty="0">
                          <a:solidFill>
                            <a:srgbClr val="000000"/>
                          </a:solidFill>
                          <a:effectLst/>
                          <a:latin typeface="Arial" panose="020B0604020202020204" pitchFamily="34" charset="0"/>
                        </a:rPr>
                        <a:t>0,746</a:t>
                      </a:r>
                    </a:p>
                  </a:txBody>
                  <a:tcPr marL="9525" marR="9525" marT="9525" marB="0" anchor="ctr">
                    <a:lnL>
                      <a:noFill/>
                    </a:lnL>
                    <a:lnR>
                      <a:noFill/>
                    </a:lnR>
                    <a:lnT>
                      <a:noFill/>
                    </a:lnT>
                    <a:lnB>
                      <a:noFill/>
                    </a:lnB>
                    <a:solidFill>
                      <a:schemeClr val="accent1">
                        <a:lumMod val="60000"/>
                        <a:lumOff val="40000"/>
                      </a:schemeClr>
                    </a:solidFill>
                  </a:tcPr>
                </a:tc>
                <a:tc>
                  <a:txBody>
                    <a:bodyPr/>
                    <a:lstStyle/>
                    <a:p>
                      <a:pPr algn="ctr" fontAlgn="ctr"/>
                      <a:r>
                        <a:rPr lang="pt-BR" sz="900" b="0" i="0" u="none" strike="noStrike" dirty="0">
                          <a:solidFill>
                            <a:srgbClr val="000000"/>
                          </a:solidFill>
                          <a:effectLst/>
                          <a:latin typeface="Arial" panose="020B0604020202020204" pitchFamily="34" charset="0"/>
                        </a:rPr>
                        <a:t>0,584</a:t>
                      </a:r>
                    </a:p>
                  </a:txBody>
                  <a:tcPr marL="9525" marR="9525" marT="9525" marB="0" anchor="ctr">
                    <a:lnL>
                      <a:noFill/>
                    </a:lnL>
                    <a:lnR>
                      <a:noFill/>
                    </a:lnR>
                    <a:lnT>
                      <a:noFill/>
                    </a:lnT>
                    <a:lnB>
                      <a:noFill/>
                    </a:lnB>
                    <a:solidFill>
                      <a:schemeClr val="accent1">
                        <a:lumMod val="60000"/>
                        <a:lumOff val="40000"/>
                      </a:schemeClr>
                    </a:solidFill>
                  </a:tcPr>
                </a:tc>
                <a:extLst>
                  <a:ext uri="{0D108BD9-81ED-4DB2-BD59-A6C34878D82A}">
                    <a16:rowId xmlns:a16="http://schemas.microsoft.com/office/drawing/2014/main" val="1594380916"/>
                  </a:ext>
                </a:extLst>
              </a:tr>
              <a:tr h="222089">
                <a:tc>
                  <a:txBody>
                    <a:bodyPr/>
                    <a:lstStyle/>
                    <a:p>
                      <a:pPr algn="ctr" fontAlgn="ctr"/>
                      <a:r>
                        <a:rPr lang="pt-BR" sz="900" b="0" i="0" u="none" strike="noStrike">
                          <a:solidFill>
                            <a:srgbClr val="000000"/>
                          </a:solidFill>
                          <a:effectLst/>
                          <a:latin typeface="Arial" panose="020B0604020202020204" pitchFamily="34" charset="0"/>
                        </a:rPr>
                        <a:t>Naive Bayes</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0,535</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0,807</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0,925</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0,389</a:t>
                      </a:r>
                    </a:p>
                  </a:txBody>
                  <a:tcPr marL="9525" marR="9525" marT="9525" marB="0" anchor="ctr">
                    <a:lnL>
                      <a:noFill/>
                    </a:lnL>
                    <a:lnR>
                      <a:noFill/>
                    </a:lnR>
                    <a:lnT>
                      <a:noFill/>
                    </a:lnT>
                    <a:lnB>
                      <a:noFill/>
                    </a:lnB>
                    <a:solidFill>
                      <a:srgbClr val="F5F5F5"/>
                    </a:solidFill>
                  </a:tcPr>
                </a:tc>
                <a:tc>
                  <a:txBody>
                    <a:bodyPr/>
                    <a:lstStyle/>
                    <a:p>
                      <a:pPr algn="ctr" fontAlgn="ctr"/>
                      <a:r>
                        <a:rPr lang="pt-BR" sz="900" b="0" i="0" u="none" strike="noStrike">
                          <a:solidFill>
                            <a:srgbClr val="000000"/>
                          </a:solidFill>
                          <a:effectLst/>
                          <a:latin typeface="Arial" panose="020B0604020202020204" pitchFamily="34" charset="0"/>
                        </a:rPr>
                        <a:t>0,547</a:t>
                      </a:r>
                    </a:p>
                  </a:txBody>
                  <a:tcPr marL="9525" marR="9525" marT="9525" marB="0" anchor="ctr">
                    <a:lnL>
                      <a:noFill/>
                    </a:lnL>
                    <a:lnR>
                      <a:noFill/>
                    </a:lnR>
                    <a:lnT>
                      <a:noFill/>
                    </a:lnT>
                    <a:lnB>
                      <a:noFill/>
                    </a:lnB>
                    <a:solidFill>
                      <a:srgbClr val="F5F5F5"/>
                    </a:solidFill>
                  </a:tcPr>
                </a:tc>
                <a:extLst>
                  <a:ext uri="{0D108BD9-81ED-4DB2-BD59-A6C34878D82A}">
                    <a16:rowId xmlns:a16="http://schemas.microsoft.com/office/drawing/2014/main" val="550543972"/>
                  </a:ext>
                </a:extLst>
              </a:tr>
              <a:tr h="222089">
                <a:tc>
                  <a:txBody>
                    <a:bodyPr/>
                    <a:lstStyle/>
                    <a:p>
                      <a:pPr algn="ctr" fontAlgn="ctr"/>
                      <a:r>
                        <a:rPr lang="pt-BR" sz="900" b="0" i="0" u="none" strike="noStrike">
                          <a:solidFill>
                            <a:srgbClr val="000000"/>
                          </a:solidFill>
                          <a:effectLst/>
                          <a:latin typeface="Arial" panose="020B0604020202020204" pitchFamily="34" charset="0"/>
                        </a:rPr>
                        <a:t>Decision Tree Classifier</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0,706</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0,670</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0,556</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0,516</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0,535</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3942304828"/>
                  </a:ext>
                </a:extLst>
              </a:tr>
              <a:tr h="222089">
                <a:tc>
                  <a:txBody>
                    <a:bodyPr/>
                    <a:lstStyle/>
                    <a:p>
                      <a:pPr algn="ctr" fontAlgn="ctr"/>
                      <a:r>
                        <a:rPr lang="pt-BR" sz="900" b="0" i="0" u="none" strike="noStrike" dirty="0" err="1">
                          <a:solidFill>
                            <a:srgbClr val="000000"/>
                          </a:solidFill>
                          <a:effectLst/>
                          <a:latin typeface="Arial" panose="020B0604020202020204" pitchFamily="34" charset="0"/>
                        </a:rPr>
                        <a:t>Quadratic</a:t>
                      </a:r>
                      <a:r>
                        <a:rPr lang="pt-BR" sz="900" b="0" i="0" u="none" strike="noStrike" dirty="0">
                          <a:solidFill>
                            <a:srgbClr val="000000"/>
                          </a:solidFill>
                          <a:effectLst/>
                          <a:latin typeface="Arial" panose="020B0604020202020204" pitchFamily="34" charset="0"/>
                        </a:rPr>
                        <a:t> </a:t>
                      </a:r>
                      <a:r>
                        <a:rPr lang="pt-BR" sz="900" b="0" i="0" u="none" strike="noStrike" dirty="0" err="1">
                          <a:solidFill>
                            <a:srgbClr val="000000"/>
                          </a:solidFill>
                          <a:effectLst/>
                          <a:latin typeface="Arial" panose="020B0604020202020204" pitchFamily="34" charset="0"/>
                        </a:rPr>
                        <a:t>Discriminant</a:t>
                      </a:r>
                      <a:r>
                        <a:rPr lang="pt-BR" sz="900" b="0" i="0" u="none" strike="noStrike" dirty="0">
                          <a:solidFill>
                            <a:srgbClr val="000000"/>
                          </a:solidFill>
                          <a:effectLst/>
                          <a:latin typeface="Arial" panose="020B0604020202020204" pitchFamily="34" charset="0"/>
                        </a:rPr>
                        <a:t> </a:t>
                      </a:r>
                      <a:r>
                        <a:rPr lang="pt-BR" sz="900" b="0" i="0" u="none" strike="noStrike" dirty="0" err="1">
                          <a:solidFill>
                            <a:srgbClr val="000000"/>
                          </a:solidFill>
                          <a:effectLst/>
                          <a:latin typeface="Arial" panose="020B0604020202020204" pitchFamily="34" charset="0"/>
                        </a:rPr>
                        <a:t>Analysis</a:t>
                      </a:r>
                      <a:endParaRPr lang="pt-BR" sz="900" b="0" i="0" u="none" strike="noStrike" dirty="0">
                        <a:solidFill>
                          <a:srgbClr val="000000"/>
                        </a:solidFill>
                        <a:effectLst/>
                        <a:latin typeface="Arial" panose="020B0604020202020204" pitchFamily="34" charset="0"/>
                      </a:endParaRP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0,583</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0,523</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0,367</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a:solidFill>
                            <a:srgbClr val="000000"/>
                          </a:solidFill>
                          <a:effectLst/>
                          <a:latin typeface="Arial" panose="020B0604020202020204" pitchFamily="34" charset="0"/>
                        </a:rPr>
                        <a:t>0,332</a:t>
                      </a:r>
                    </a:p>
                  </a:txBody>
                  <a:tcPr marL="9525" marR="9525" marT="9525" marB="0" anchor="ctr">
                    <a:lnL>
                      <a:noFill/>
                    </a:lnL>
                    <a:lnR>
                      <a:noFill/>
                    </a:lnR>
                    <a:lnT>
                      <a:noFill/>
                    </a:lnT>
                    <a:lnB>
                      <a:noFill/>
                    </a:lnB>
                    <a:solidFill>
                      <a:srgbClr val="FFFFFF"/>
                    </a:solidFill>
                  </a:tcPr>
                </a:tc>
                <a:tc>
                  <a:txBody>
                    <a:bodyPr/>
                    <a:lstStyle/>
                    <a:p>
                      <a:pPr algn="ctr" fontAlgn="ctr"/>
                      <a:r>
                        <a:rPr lang="pt-BR" sz="900" b="0" i="0" u="none" strike="noStrike" dirty="0">
                          <a:solidFill>
                            <a:srgbClr val="000000"/>
                          </a:solidFill>
                          <a:effectLst/>
                          <a:latin typeface="Arial" panose="020B0604020202020204" pitchFamily="34" charset="0"/>
                        </a:rPr>
                        <a:t>0,349</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2952072365"/>
                  </a:ext>
                </a:extLst>
              </a:tr>
            </a:tbl>
          </a:graphicData>
        </a:graphic>
      </p:graphicFrame>
    </p:spTree>
    <p:extLst>
      <p:ext uri="{BB962C8B-B14F-4D97-AF65-F5344CB8AC3E}">
        <p14:creationId xmlns:p14="http://schemas.microsoft.com/office/powerpoint/2010/main" val="19729240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0" name="Title Placeholder 1">
            <a:extLst>
              <a:ext uri="{FF2B5EF4-FFF2-40B4-BE49-F238E27FC236}">
                <a16:creationId xmlns:a16="http://schemas.microsoft.com/office/drawing/2014/main" id="{D01F0A18-9385-466E-BA40-5D539B381D52}"/>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6.v. </a:t>
            </a:r>
            <a:r>
              <a:rPr lang="en-US" dirty="0" err="1">
                <a:solidFill>
                  <a:srgbClr val="434343"/>
                </a:solidFill>
                <a:latin typeface="Open Sans" panose="020B0604020202020204" charset="0"/>
                <a:ea typeface="Open Sans" panose="020B0604020202020204" charset="0"/>
                <a:cs typeface="Open Sans" panose="020B0604020202020204" charset="0"/>
              </a:rPr>
              <a:t>Desempenho</a:t>
            </a:r>
            <a:r>
              <a:rPr lang="en-US" dirty="0">
                <a:solidFill>
                  <a:srgbClr val="434343"/>
                </a:solidFill>
                <a:latin typeface="Open Sans" panose="020B0604020202020204" charset="0"/>
                <a:ea typeface="Open Sans" panose="020B0604020202020204" charset="0"/>
                <a:cs typeface="Open Sans" panose="020B0604020202020204" charset="0"/>
              </a:rPr>
              <a:t> dos </a:t>
            </a:r>
            <a:r>
              <a:rPr lang="en-US" dirty="0" err="1">
                <a:solidFill>
                  <a:srgbClr val="434343"/>
                </a:solidFill>
                <a:latin typeface="Open Sans" panose="020B0604020202020204" charset="0"/>
                <a:ea typeface="Open Sans" panose="020B0604020202020204" charset="0"/>
                <a:cs typeface="Open Sans" panose="020B0604020202020204" charset="0"/>
              </a:rPr>
              <a:t>modelos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MODELAGEM COM ESTATÍSTICA TRADICIONAL | </a:t>
            </a:r>
            <a:r>
              <a:rPr lang="en-US" sz="1100" dirty="0">
                <a:solidFill>
                  <a:srgbClr val="434343"/>
                </a:solidFill>
                <a:latin typeface="Open Sans" panose="020B0604020202020204" charset="0"/>
                <a:ea typeface="Open Sans" panose="020B0604020202020204" charset="0"/>
                <a:cs typeface="Open Sans" panose="020B0604020202020204" charset="0"/>
              </a:rPr>
              <a:t>Base de teste</a:t>
            </a:r>
          </a:p>
        </p:txBody>
      </p:sp>
      <p:sp>
        <p:nvSpPr>
          <p:cNvPr id="11" name="Retângulo 10">
            <a:extLst>
              <a:ext uri="{FF2B5EF4-FFF2-40B4-BE49-F238E27FC236}">
                <a16:creationId xmlns:a16="http://schemas.microsoft.com/office/drawing/2014/main" id="{AE456669-CA43-4D09-90E9-85A8865CE744}"/>
              </a:ext>
            </a:extLst>
          </p:cNvPr>
          <p:cNvSpPr/>
          <p:nvPr/>
        </p:nvSpPr>
        <p:spPr>
          <a:xfrm>
            <a:off x="-1" y="1249102"/>
            <a:ext cx="12192001" cy="284726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12" name="Rectangle 29">
            <a:extLst>
              <a:ext uri="{FF2B5EF4-FFF2-40B4-BE49-F238E27FC236}">
                <a16:creationId xmlns:a16="http://schemas.microsoft.com/office/drawing/2014/main" id="{E7B4FBFC-8624-418F-B800-6F6867DCDA25}"/>
              </a:ext>
            </a:extLst>
          </p:cNvPr>
          <p:cNvSpPr>
            <a:spLocks noChangeArrowheads="1"/>
          </p:cNvSpPr>
          <p:nvPr/>
        </p:nvSpPr>
        <p:spPr bwMode="auto">
          <a:xfrm>
            <a:off x="4902637" y="1803552"/>
            <a:ext cx="7091664" cy="1738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900" b="1">
                <a:solidFill>
                  <a:schemeClr val="tx1"/>
                </a:solidFill>
                <a:latin typeface="Arial" panose="020B0604020202020204" pitchFamily="34" charset="0"/>
                <a:cs typeface="Arial" panose="020B0604020202020204" pitchFamily="34" charset="0"/>
              </a:defRPr>
            </a:lvl1pPr>
            <a:lvl2pPr marL="742950" indent="-285750">
              <a:defRPr sz="900" b="1">
                <a:solidFill>
                  <a:schemeClr val="tx1"/>
                </a:solidFill>
                <a:latin typeface="Arial" panose="020B0604020202020204" pitchFamily="34" charset="0"/>
                <a:cs typeface="Arial" panose="020B0604020202020204" pitchFamily="34" charset="0"/>
              </a:defRPr>
            </a:lvl2pPr>
            <a:lvl3pPr marL="1143000" indent="-228600">
              <a:defRPr sz="900" b="1">
                <a:solidFill>
                  <a:schemeClr val="tx1"/>
                </a:solidFill>
                <a:latin typeface="Arial" panose="020B0604020202020204" pitchFamily="34" charset="0"/>
                <a:cs typeface="Arial" panose="020B0604020202020204" pitchFamily="34" charset="0"/>
              </a:defRPr>
            </a:lvl3pPr>
            <a:lvl4pPr marL="1600200" indent="-228600">
              <a:defRPr sz="900" b="1">
                <a:solidFill>
                  <a:schemeClr val="tx1"/>
                </a:solidFill>
                <a:latin typeface="Arial" panose="020B0604020202020204" pitchFamily="34" charset="0"/>
                <a:cs typeface="Arial" panose="020B0604020202020204" pitchFamily="34" charset="0"/>
              </a:defRPr>
            </a:lvl4pPr>
            <a:lvl5pPr marL="2057400" indent="-228600">
              <a:defRPr sz="900" b="1">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9pPr>
          </a:lstStyle>
          <a:p>
            <a:pPr marL="171450" indent="-171450" algn="just" eaLnBrk="0" hangingPunct="0">
              <a:lnSpc>
                <a:spcPct val="110000"/>
              </a:lnSpc>
              <a:buClr>
                <a:srgbClr val="434343"/>
              </a:buClr>
              <a:buFont typeface="Arial" panose="020B0604020202020204" pitchFamily="34" charset="0"/>
              <a:buChar char="•"/>
            </a:pPr>
            <a:r>
              <a:rPr lang="pt-BR" altLang="pt-BR" sz="1400" b="0" dirty="0">
                <a:solidFill>
                  <a:srgbClr val="434343"/>
                </a:solidFill>
                <a:latin typeface="Open sans" panose="020B0604020202020204"/>
              </a:rPr>
              <a:t>Observa-se que o modelo de árvore possui maior sensibilidade, que é de nosso interesse, apensar de possuir menor acurácia. Na saúde, geralmente, o falso positivo é melhor do que o falso negativo;</a:t>
            </a:r>
          </a:p>
          <a:p>
            <a:pPr marL="171450" indent="-171450" algn="just" eaLnBrk="0" hangingPunct="0">
              <a:lnSpc>
                <a:spcPct val="110000"/>
              </a:lnSpc>
              <a:buClr>
                <a:srgbClr val="434343"/>
              </a:buClr>
              <a:buFont typeface="Arial" panose="020B0604020202020204" pitchFamily="34" charset="0"/>
              <a:buChar char="•"/>
            </a:pPr>
            <a:r>
              <a:rPr lang="pt-BR" altLang="pt-BR" sz="1400" b="0" dirty="0">
                <a:solidFill>
                  <a:srgbClr val="434343"/>
                </a:solidFill>
                <a:latin typeface="Open sans" panose="020B0604020202020204"/>
              </a:rPr>
              <a:t>Os valores de desempenho dos dois modelos é próximo, o que é indicativo de que, para melhores desempenhos, necessita-se de mais dados;</a:t>
            </a:r>
          </a:p>
          <a:p>
            <a:pPr marL="171450" indent="-171450" algn="just" eaLnBrk="0" hangingPunct="0">
              <a:lnSpc>
                <a:spcPct val="110000"/>
              </a:lnSpc>
              <a:buClr>
                <a:srgbClr val="434343"/>
              </a:buClr>
              <a:buFont typeface="Arial" panose="020B0604020202020204" pitchFamily="34" charset="0"/>
              <a:buChar char="•"/>
            </a:pPr>
            <a:r>
              <a:rPr lang="pt-BR" altLang="pt-BR" sz="1400" b="0" dirty="0">
                <a:solidFill>
                  <a:srgbClr val="434343"/>
                </a:solidFill>
                <a:latin typeface="Open sans" panose="020B0604020202020204"/>
              </a:rPr>
              <a:t>Uma sensibilidade acima de 74% foi obtida em ambos os modelos, o que é um bom indicativo de que a modelagem está no caminho certo.</a:t>
            </a:r>
          </a:p>
        </p:txBody>
      </p:sp>
      <p:graphicFrame>
        <p:nvGraphicFramePr>
          <p:cNvPr id="7" name="Gráfico 6">
            <a:extLst>
              <a:ext uri="{FF2B5EF4-FFF2-40B4-BE49-F238E27FC236}">
                <a16:creationId xmlns:a16="http://schemas.microsoft.com/office/drawing/2014/main" id="{70CD3E76-2A8C-4777-91AC-777DFE5C059F}"/>
              </a:ext>
            </a:extLst>
          </p:cNvPr>
          <p:cNvGraphicFramePr/>
          <p:nvPr>
            <p:extLst>
              <p:ext uri="{D42A27DB-BD31-4B8C-83A1-F6EECF244321}">
                <p14:modId xmlns:p14="http://schemas.microsoft.com/office/powerpoint/2010/main" val="2684622743"/>
              </p:ext>
            </p:extLst>
          </p:nvPr>
        </p:nvGraphicFramePr>
        <p:xfrm>
          <a:off x="145780" y="1306556"/>
          <a:ext cx="4756857" cy="2709333"/>
        </p:xfrm>
        <a:graphic>
          <a:graphicData uri="http://schemas.openxmlformats.org/drawingml/2006/chart">
            <c:chart xmlns:c="http://schemas.openxmlformats.org/drawingml/2006/chart" xmlns:r="http://schemas.openxmlformats.org/officeDocument/2006/relationships" r:id="rId4"/>
          </a:graphicData>
        </a:graphic>
      </p:graphicFrame>
      <mc:AlternateContent xmlns:mc="http://schemas.openxmlformats.org/markup-compatibility/2006" xmlns:a14="http://schemas.microsoft.com/office/drawing/2010/main">
        <mc:Choice Requires="a14">
          <p:sp>
            <p:nvSpPr>
              <p:cNvPr id="2" name="CaixaDeTexto 1">
                <a:extLst>
                  <a:ext uri="{FF2B5EF4-FFF2-40B4-BE49-F238E27FC236}">
                    <a16:creationId xmlns:a16="http://schemas.microsoft.com/office/drawing/2014/main" id="{FA6C26CB-DAD9-455E-A219-A766934FF41E}"/>
                  </a:ext>
                </a:extLst>
              </p:cNvPr>
              <p:cNvSpPr txBox="1"/>
              <p:nvPr/>
            </p:nvSpPr>
            <p:spPr>
              <a:xfrm>
                <a:off x="920725" y="5366091"/>
                <a:ext cx="2829942" cy="61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b="0" i="1" smtClean="0">
                          <a:solidFill>
                            <a:schemeClr val="tx1">
                              <a:lumMod val="75000"/>
                              <a:lumOff val="25000"/>
                            </a:schemeClr>
                          </a:solidFill>
                          <a:latin typeface="Cambria Math" panose="02040503050406030204" pitchFamily="18" charset="0"/>
                        </a:rPr>
                        <m:t>𝑆𝑒𝑛𝑠𝑖𝑏𝑖𝑙𝑖𝑑𝑎𝑑𝑒</m:t>
                      </m:r>
                      <m:r>
                        <a:rPr lang="pt-BR" b="0" i="1" smtClean="0">
                          <a:solidFill>
                            <a:schemeClr val="tx1">
                              <a:lumMod val="75000"/>
                              <a:lumOff val="25000"/>
                            </a:schemeClr>
                          </a:solidFill>
                          <a:latin typeface="Cambria Math" panose="02040503050406030204" pitchFamily="18" charset="0"/>
                        </a:rPr>
                        <m:t>=</m:t>
                      </m:r>
                      <m:f>
                        <m:fPr>
                          <m:ctrlPr>
                            <a:rPr lang="pt-BR" b="0" i="1" smtClean="0">
                              <a:solidFill>
                                <a:schemeClr val="tx1">
                                  <a:lumMod val="75000"/>
                                  <a:lumOff val="25000"/>
                                </a:schemeClr>
                              </a:solidFill>
                              <a:latin typeface="Cambria Math" panose="02040503050406030204" pitchFamily="18" charset="0"/>
                            </a:rPr>
                          </m:ctrlPr>
                        </m:fPr>
                        <m:num>
                          <m:r>
                            <a:rPr lang="pt-BR" b="0" i="1" smtClean="0">
                              <a:solidFill>
                                <a:schemeClr val="tx1">
                                  <a:lumMod val="75000"/>
                                  <a:lumOff val="25000"/>
                                </a:schemeClr>
                              </a:solidFill>
                              <a:latin typeface="Cambria Math" panose="02040503050406030204" pitchFamily="18" charset="0"/>
                            </a:rPr>
                            <m:t>𝑉𝑃</m:t>
                          </m:r>
                        </m:num>
                        <m:den>
                          <m:r>
                            <a:rPr lang="pt-BR" b="0" i="1" smtClean="0">
                              <a:solidFill>
                                <a:schemeClr val="tx1">
                                  <a:lumMod val="75000"/>
                                  <a:lumOff val="25000"/>
                                </a:schemeClr>
                              </a:solidFill>
                              <a:latin typeface="Cambria Math" panose="02040503050406030204" pitchFamily="18" charset="0"/>
                            </a:rPr>
                            <m:t>𝑉𝑃</m:t>
                          </m:r>
                          <m:r>
                            <a:rPr lang="pt-BR" b="0" i="1" smtClean="0">
                              <a:solidFill>
                                <a:schemeClr val="tx1">
                                  <a:lumMod val="75000"/>
                                  <a:lumOff val="25000"/>
                                </a:schemeClr>
                              </a:solidFill>
                              <a:latin typeface="Cambria Math" panose="02040503050406030204" pitchFamily="18" charset="0"/>
                            </a:rPr>
                            <m:t>+</m:t>
                          </m:r>
                          <m:r>
                            <a:rPr lang="pt-BR" b="0" i="1" smtClean="0">
                              <a:solidFill>
                                <a:schemeClr val="tx1">
                                  <a:lumMod val="75000"/>
                                  <a:lumOff val="25000"/>
                                </a:schemeClr>
                              </a:solidFill>
                              <a:latin typeface="Cambria Math" panose="02040503050406030204" pitchFamily="18" charset="0"/>
                            </a:rPr>
                            <m:t>𝐹𝑁</m:t>
                          </m:r>
                        </m:den>
                      </m:f>
                    </m:oMath>
                  </m:oMathPara>
                </a14:m>
                <a:endParaRPr lang="pt-BR" dirty="0">
                  <a:solidFill>
                    <a:schemeClr val="tx1">
                      <a:lumMod val="75000"/>
                      <a:lumOff val="25000"/>
                    </a:schemeClr>
                  </a:solidFill>
                </a:endParaRPr>
              </a:p>
            </p:txBody>
          </p:sp>
        </mc:Choice>
        <mc:Fallback xmlns="">
          <p:sp>
            <p:nvSpPr>
              <p:cNvPr id="2" name="CaixaDeTexto 1">
                <a:extLst>
                  <a:ext uri="{FF2B5EF4-FFF2-40B4-BE49-F238E27FC236}">
                    <a16:creationId xmlns:a16="http://schemas.microsoft.com/office/drawing/2014/main" id="{FA6C26CB-DAD9-455E-A219-A766934FF41E}"/>
                  </a:ext>
                </a:extLst>
              </p:cNvPr>
              <p:cNvSpPr txBox="1">
                <a:spLocks noRot="1" noChangeAspect="1" noMove="1" noResize="1" noEditPoints="1" noAdjustHandles="1" noChangeArrowheads="1" noChangeShapeType="1" noTextEdit="1"/>
              </p:cNvSpPr>
              <p:nvPr/>
            </p:nvSpPr>
            <p:spPr>
              <a:xfrm>
                <a:off x="920725" y="5366091"/>
                <a:ext cx="2829942" cy="61549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695703D2-EFB1-4B67-9FF2-9E206DEE8C06}"/>
                  </a:ext>
                </a:extLst>
              </p:cNvPr>
              <p:cNvSpPr txBox="1"/>
              <p:nvPr/>
            </p:nvSpPr>
            <p:spPr>
              <a:xfrm>
                <a:off x="4353461" y="5366091"/>
                <a:ext cx="2988639" cy="61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b="0" i="1" smtClean="0">
                          <a:solidFill>
                            <a:schemeClr val="tx1">
                              <a:lumMod val="75000"/>
                              <a:lumOff val="25000"/>
                            </a:schemeClr>
                          </a:solidFill>
                          <a:latin typeface="Cambria Math" panose="02040503050406030204" pitchFamily="18" charset="0"/>
                        </a:rPr>
                        <m:t>𝐸𝑠𝑝𝑒𝑐𝑖𝑓𝑖𝑐𝑖𝑑𝑎𝑑𝑒</m:t>
                      </m:r>
                      <m:r>
                        <a:rPr lang="pt-BR" b="0" i="1" smtClean="0">
                          <a:solidFill>
                            <a:schemeClr val="tx1">
                              <a:lumMod val="75000"/>
                              <a:lumOff val="25000"/>
                            </a:schemeClr>
                          </a:solidFill>
                          <a:latin typeface="Cambria Math" panose="02040503050406030204" pitchFamily="18" charset="0"/>
                        </a:rPr>
                        <m:t>=</m:t>
                      </m:r>
                      <m:f>
                        <m:fPr>
                          <m:ctrlPr>
                            <a:rPr lang="pt-BR" b="0" i="1" smtClean="0">
                              <a:solidFill>
                                <a:schemeClr val="tx1">
                                  <a:lumMod val="75000"/>
                                  <a:lumOff val="25000"/>
                                </a:schemeClr>
                              </a:solidFill>
                              <a:latin typeface="Cambria Math" panose="02040503050406030204" pitchFamily="18" charset="0"/>
                            </a:rPr>
                          </m:ctrlPr>
                        </m:fPr>
                        <m:num>
                          <m:r>
                            <a:rPr lang="pt-BR" b="0" i="1" smtClean="0">
                              <a:solidFill>
                                <a:schemeClr val="tx1">
                                  <a:lumMod val="75000"/>
                                  <a:lumOff val="25000"/>
                                </a:schemeClr>
                              </a:solidFill>
                              <a:latin typeface="Cambria Math" panose="02040503050406030204" pitchFamily="18" charset="0"/>
                            </a:rPr>
                            <m:t>𝑉𝑁</m:t>
                          </m:r>
                        </m:num>
                        <m:den>
                          <m:r>
                            <a:rPr lang="pt-BR" b="0" i="1" smtClean="0">
                              <a:solidFill>
                                <a:schemeClr val="tx1">
                                  <a:lumMod val="75000"/>
                                  <a:lumOff val="25000"/>
                                </a:schemeClr>
                              </a:solidFill>
                              <a:latin typeface="Cambria Math" panose="02040503050406030204" pitchFamily="18" charset="0"/>
                            </a:rPr>
                            <m:t>𝑉𝑁</m:t>
                          </m:r>
                          <m:r>
                            <a:rPr lang="pt-BR" b="0" i="1" smtClean="0">
                              <a:solidFill>
                                <a:schemeClr val="tx1">
                                  <a:lumMod val="75000"/>
                                  <a:lumOff val="25000"/>
                                </a:schemeClr>
                              </a:solidFill>
                              <a:latin typeface="Cambria Math" panose="02040503050406030204" pitchFamily="18" charset="0"/>
                            </a:rPr>
                            <m:t>+</m:t>
                          </m:r>
                          <m:r>
                            <a:rPr lang="pt-BR" b="0" i="1" smtClean="0">
                              <a:solidFill>
                                <a:schemeClr val="tx1">
                                  <a:lumMod val="75000"/>
                                  <a:lumOff val="25000"/>
                                </a:schemeClr>
                              </a:solidFill>
                              <a:latin typeface="Cambria Math" panose="02040503050406030204" pitchFamily="18" charset="0"/>
                            </a:rPr>
                            <m:t>𝐹𝑃</m:t>
                          </m:r>
                        </m:den>
                      </m:f>
                    </m:oMath>
                  </m:oMathPara>
                </a14:m>
                <a:endParaRPr lang="pt-BR" dirty="0">
                  <a:solidFill>
                    <a:schemeClr val="tx1">
                      <a:lumMod val="75000"/>
                      <a:lumOff val="25000"/>
                    </a:schemeClr>
                  </a:solidFill>
                </a:endParaRPr>
              </a:p>
            </p:txBody>
          </p:sp>
        </mc:Choice>
        <mc:Fallback xmlns="">
          <p:sp>
            <p:nvSpPr>
              <p:cNvPr id="13" name="CaixaDeTexto 12">
                <a:extLst>
                  <a:ext uri="{FF2B5EF4-FFF2-40B4-BE49-F238E27FC236}">
                    <a16:creationId xmlns:a16="http://schemas.microsoft.com/office/drawing/2014/main" id="{695703D2-EFB1-4B67-9FF2-9E206DEE8C06}"/>
                  </a:ext>
                </a:extLst>
              </p:cNvPr>
              <p:cNvSpPr txBox="1">
                <a:spLocks noRot="1" noChangeAspect="1" noMove="1" noResize="1" noEditPoints="1" noAdjustHandles="1" noChangeArrowheads="1" noChangeShapeType="1" noTextEdit="1"/>
              </p:cNvSpPr>
              <p:nvPr/>
            </p:nvSpPr>
            <p:spPr>
              <a:xfrm>
                <a:off x="4353461" y="5366091"/>
                <a:ext cx="2988639" cy="615490"/>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4" name="CaixaDeTexto 13">
                <a:extLst>
                  <a:ext uri="{FF2B5EF4-FFF2-40B4-BE49-F238E27FC236}">
                    <a16:creationId xmlns:a16="http://schemas.microsoft.com/office/drawing/2014/main" id="{CE25BA3E-A130-4BD6-A4F5-DB718E78CCAA}"/>
                  </a:ext>
                </a:extLst>
              </p:cNvPr>
              <p:cNvSpPr txBox="1"/>
              <p:nvPr/>
            </p:nvSpPr>
            <p:spPr>
              <a:xfrm>
                <a:off x="2013253" y="4611645"/>
                <a:ext cx="3500638" cy="61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b="0" i="1" smtClean="0">
                          <a:solidFill>
                            <a:schemeClr val="tx1">
                              <a:lumMod val="75000"/>
                              <a:lumOff val="25000"/>
                            </a:schemeClr>
                          </a:solidFill>
                          <a:latin typeface="Cambria Math" panose="02040503050406030204" pitchFamily="18" charset="0"/>
                        </a:rPr>
                        <m:t>𝐴𝑐𝑢𝑟</m:t>
                      </m:r>
                      <m:r>
                        <a:rPr lang="pt-BR" b="0" i="1" smtClean="0">
                          <a:solidFill>
                            <a:schemeClr val="tx1">
                              <a:lumMod val="75000"/>
                              <a:lumOff val="25000"/>
                            </a:schemeClr>
                          </a:solidFill>
                          <a:latin typeface="Cambria Math" panose="02040503050406030204" pitchFamily="18" charset="0"/>
                        </a:rPr>
                        <m:t>á</m:t>
                      </m:r>
                      <m:r>
                        <a:rPr lang="pt-BR" b="0" i="1" smtClean="0">
                          <a:solidFill>
                            <a:schemeClr val="tx1">
                              <a:lumMod val="75000"/>
                              <a:lumOff val="25000"/>
                            </a:schemeClr>
                          </a:solidFill>
                          <a:latin typeface="Cambria Math" panose="02040503050406030204" pitchFamily="18" charset="0"/>
                        </a:rPr>
                        <m:t>𝑐𝑖𝑎</m:t>
                      </m:r>
                      <m:r>
                        <a:rPr lang="pt-BR" b="0" i="1" smtClean="0">
                          <a:solidFill>
                            <a:schemeClr val="tx1">
                              <a:lumMod val="75000"/>
                              <a:lumOff val="25000"/>
                            </a:schemeClr>
                          </a:solidFill>
                          <a:latin typeface="Cambria Math" panose="02040503050406030204" pitchFamily="18" charset="0"/>
                        </a:rPr>
                        <m:t>=</m:t>
                      </m:r>
                      <m:f>
                        <m:fPr>
                          <m:ctrlPr>
                            <a:rPr lang="pt-BR" b="0" i="1" smtClean="0">
                              <a:solidFill>
                                <a:schemeClr val="tx1">
                                  <a:lumMod val="75000"/>
                                  <a:lumOff val="25000"/>
                                </a:schemeClr>
                              </a:solidFill>
                              <a:latin typeface="Cambria Math" panose="02040503050406030204" pitchFamily="18" charset="0"/>
                            </a:rPr>
                          </m:ctrlPr>
                        </m:fPr>
                        <m:num>
                          <m:r>
                            <a:rPr lang="pt-BR" b="0" i="1" smtClean="0">
                              <a:solidFill>
                                <a:schemeClr val="tx1">
                                  <a:lumMod val="75000"/>
                                  <a:lumOff val="25000"/>
                                </a:schemeClr>
                              </a:solidFill>
                              <a:latin typeface="Cambria Math" panose="02040503050406030204" pitchFamily="18" charset="0"/>
                            </a:rPr>
                            <m:t>𝑉𝑃</m:t>
                          </m:r>
                          <m:r>
                            <a:rPr lang="pt-BR" b="0" i="1" smtClean="0">
                              <a:solidFill>
                                <a:schemeClr val="tx1">
                                  <a:lumMod val="75000"/>
                                  <a:lumOff val="25000"/>
                                </a:schemeClr>
                              </a:solidFill>
                              <a:latin typeface="Cambria Math" panose="02040503050406030204" pitchFamily="18" charset="0"/>
                            </a:rPr>
                            <m:t>+</m:t>
                          </m:r>
                          <m:r>
                            <a:rPr lang="pt-BR" b="0" i="1" smtClean="0">
                              <a:solidFill>
                                <a:schemeClr val="tx1">
                                  <a:lumMod val="75000"/>
                                  <a:lumOff val="25000"/>
                                </a:schemeClr>
                              </a:solidFill>
                              <a:latin typeface="Cambria Math" panose="02040503050406030204" pitchFamily="18" charset="0"/>
                            </a:rPr>
                            <m:t>𝑉𝑁</m:t>
                          </m:r>
                        </m:num>
                        <m:den>
                          <m:r>
                            <a:rPr lang="pt-BR" b="0" i="1" smtClean="0">
                              <a:solidFill>
                                <a:schemeClr val="tx1">
                                  <a:lumMod val="75000"/>
                                  <a:lumOff val="25000"/>
                                </a:schemeClr>
                              </a:solidFill>
                              <a:latin typeface="Cambria Math" panose="02040503050406030204" pitchFamily="18" charset="0"/>
                            </a:rPr>
                            <m:t>𝑉𝑃</m:t>
                          </m:r>
                          <m:r>
                            <a:rPr lang="pt-BR" b="0" i="1" smtClean="0">
                              <a:solidFill>
                                <a:schemeClr val="tx1">
                                  <a:lumMod val="75000"/>
                                  <a:lumOff val="25000"/>
                                </a:schemeClr>
                              </a:solidFill>
                              <a:latin typeface="Cambria Math" panose="02040503050406030204" pitchFamily="18" charset="0"/>
                            </a:rPr>
                            <m:t>+</m:t>
                          </m:r>
                          <m:r>
                            <a:rPr lang="pt-BR" b="0" i="1" smtClean="0">
                              <a:solidFill>
                                <a:schemeClr val="tx1">
                                  <a:lumMod val="75000"/>
                                  <a:lumOff val="25000"/>
                                </a:schemeClr>
                              </a:solidFill>
                              <a:latin typeface="Cambria Math" panose="02040503050406030204" pitchFamily="18" charset="0"/>
                            </a:rPr>
                            <m:t>𝑉𝑁</m:t>
                          </m:r>
                          <m:r>
                            <a:rPr lang="pt-BR" b="0" i="1" smtClean="0">
                              <a:solidFill>
                                <a:schemeClr val="tx1">
                                  <a:lumMod val="75000"/>
                                  <a:lumOff val="25000"/>
                                </a:schemeClr>
                              </a:solidFill>
                              <a:latin typeface="Cambria Math" panose="02040503050406030204" pitchFamily="18" charset="0"/>
                            </a:rPr>
                            <m:t>+</m:t>
                          </m:r>
                          <m:r>
                            <a:rPr lang="pt-BR" b="0" i="1" smtClean="0">
                              <a:solidFill>
                                <a:schemeClr val="tx1">
                                  <a:lumMod val="75000"/>
                                  <a:lumOff val="25000"/>
                                </a:schemeClr>
                              </a:solidFill>
                              <a:latin typeface="Cambria Math" panose="02040503050406030204" pitchFamily="18" charset="0"/>
                            </a:rPr>
                            <m:t>𝐹𝑃</m:t>
                          </m:r>
                          <m:r>
                            <a:rPr lang="pt-BR" b="0" i="1" smtClean="0">
                              <a:solidFill>
                                <a:schemeClr val="tx1">
                                  <a:lumMod val="75000"/>
                                  <a:lumOff val="25000"/>
                                </a:schemeClr>
                              </a:solidFill>
                              <a:latin typeface="Cambria Math" panose="02040503050406030204" pitchFamily="18" charset="0"/>
                            </a:rPr>
                            <m:t>+</m:t>
                          </m:r>
                          <m:r>
                            <a:rPr lang="pt-BR" b="0" i="1" smtClean="0">
                              <a:solidFill>
                                <a:schemeClr val="tx1">
                                  <a:lumMod val="75000"/>
                                  <a:lumOff val="25000"/>
                                </a:schemeClr>
                              </a:solidFill>
                              <a:latin typeface="Cambria Math" panose="02040503050406030204" pitchFamily="18" charset="0"/>
                            </a:rPr>
                            <m:t>𝐹𝑁</m:t>
                          </m:r>
                        </m:den>
                      </m:f>
                    </m:oMath>
                  </m:oMathPara>
                </a14:m>
                <a:endParaRPr lang="pt-BR" dirty="0">
                  <a:solidFill>
                    <a:schemeClr val="tx1">
                      <a:lumMod val="75000"/>
                      <a:lumOff val="25000"/>
                    </a:schemeClr>
                  </a:solidFill>
                </a:endParaRPr>
              </a:p>
            </p:txBody>
          </p:sp>
        </mc:Choice>
        <mc:Fallback>
          <p:sp>
            <p:nvSpPr>
              <p:cNvPr id="14" name="CaixaDeTexto 13">
                <a:extLst>
                  <a:ext uri="{FF2B5EF4-FFF2-40B4-BE49-F238E27FC236}">
                    <a16:creationId xmlns:a16="http://schemas.microsoft.com/office/drawing/2014/main" id="{CE25BA3E-A130-4BD6-A4F5-DB718E78CCAA}"/>
                  </a:ext>
                </a:extLst>
              </p:cNvPr>
              <p:cNvSpPr txBox="1">
                <a:spLocks noRot="1" noChangeAspect="1" noMove="1" noResize="1" noEditPoints="1" noAdjustHandles="1" noChangeArrowheads="1" noChangeShapeType="1" noTextEdit="1"/>
              </p:cNvSpPr>
              <p:nvPr/>
            </p:nvSpPr>
            <p:spPr>
              <a:xfrm>
                <a:off x="2013253" y="4611645"/>
                <a:ext cx="3500638" cy="615490"/>
              </a:xfrm>
              <a:prstGeom prst="rect">
                <a:avLst/>
              </a:prstGeom>
              <a:blipFill>
                <a:blip r:embed="rId7"/>
                <a:stretch>
                  <a:fillRect/>
                </a:stretch>
              </a:blipFill>
            </p:spPr>
            <p:txBody>
              <a:bodyPr/>
              <a:lstStyle/>
              <a:p>
                <a:r>
                  <a:rPr lang="pt-BR">
                    <a:noFill/>
                  </a:rPr>
                  <a:t> </a:t>
                </a:r>
              </a:p>
            </p:txBody>
          </p:sp>
        </mc:Fallback>
      </mc:AlternateContent>
      <p:sp>
        <p:nvSpPr>
          <p:cNvPr id="16" name="Rectangle 29">
            <a:extLst>
              <a:ext uri="{FF2B5EF4-FFF2-40B4-BE49-F238E27FC236}">
                <a16:creationId xmlns:a16="http://schemas.microsoft.com/office/drawing/2014/main" id="{F62AB696-33FB-43E5-BF12-2348A58F773B}"/>
              </a:ext>
            </a:extLst>
          </p:cNvPr>
          <p:cNvSpPr>
            <a:spLocks noChangeArrowheads="1"/>
          </p:cNvSpPr>
          <p:nvPr/>
        </p:nvSpPr>
        <p:spPr bwMode="auto">
          <a:xfrm>
            <a:off x="145779" y="4230717"/>
            <a:ext cx="2628805" cy="316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900" b="1">
                <a:solidFill>
                  <a:schemeClr val="tx1"/>
                </a:solidFill>
                <a:latin typeface="Arial" panose="020B0604020202020204" pitchFamily="34" charset="0"/>
                <a:cs typeface="Arial" panose="020B0604020202020204" pitchFamily="34" charset="0"/>
              </a:defRPr>
            </a:lvl1pPr>
            <a:lvl2pPr marL="742950" indent="-285750">
              <a:defRPr sz="900" b="1">
                <a:solidFill>
                  <a:schemeClr val="tx1"/>
                </a:solidFill>
                <a:latin typeface="Arial" panose="020B0604020202020204" pitchFamily="34" charset="0"/>
                <a:cs typeface="Arial" panose="020B0604020202020204" pitchFamily="34" charset="0"/>
              </a:defRPr>
            </a:lvl2pPr>
            <a:lvl3pPr marL="1143000" indent="-228600">
              <a:defRPr sz="900" b="1">
                <a:solidFill>
                  <a:schemeClr val="tx1"/>
                </a:solidFill>
                <a:latin typeface="Arial" panose="020B0604020202020204" pitchFamily="34" charset="0"/>
                <a:cs typeface="Arial" panose="020B0604020202020204" pitchFamily="34" charset="0"/>
              </a:defRPr>
            </a:lvl3pPr>
            <a:lvl4pPr marL="1600200" indent="-228600">
              <a:defRPr sz="900" b="1">
                <a:solidFill>
                  <a:schemeClr val="tx1"/>
                </a:solidFill>
                <a:latin typeface="Arial" panose="020B0604020202020204" pitchFamily="34" charset="0"/>
                <a:cs typeface="Arial" panose="020B0604020202020204" pitchFamily="34" charset="0"/>
              </a:defRPr>
            </a:lvl4pPr>
            <a:lvl5pPr marL="2057400" indent="-228600">
              <a:defRPr sz="900" b="1">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sz="900" b="1">
                <a:solidFill>
                  <a:schemeClr val="tx1"/>
                </a:solidFill>
                <a:latin typeface="Arial" panose="020B0604020202020204" pitchFamily="34" charset="0"/>
                <a:cs typeface="Arial" panose="020B0604020202020204" pitchFamily="34" charset="0"/>
              </a:defRPr>
            </a:lvl9pPr>
          </a:lstStyle>
          <a:p>
            <a:pPr marL="0" indent="0" eaLnBrk="0" hangingPunct="0">
              <a:lnSpc>
                <a:spcPct val="110000"/>
              </a:lnSpc>
              <a:buClr>
                <a:srgbClr val="434343"/>
              </a:buClr>
            </a:pPr>
            <a:r>
              <a:rPr lang="pt-BR" altLang="pt-BR" sz="1400" b="0" dirty="0">
                <a:solidFill>
                  <a:srgbClr val="434343"/>
                </a:solidFill>
                <a:latin typeface="Open sans" panose="020B0604020202020204"/>
              </a:rPr>
              <a:t>Fórmulas das métricas</a:t>
            </a:r>
          </a:p>
        </p:txBody>
      </p: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B8880871-393E-4632-8786-51F41ED5B9C4}"/>
                  </a:ext>
                </a:extLst>
              </p:cNvPr>
              <p:cNvSpPr txBox="1"/>
              <p:nvPr/>
            </p:nvSpPr>
            <p:spPr>
              <a:xfrm>
                <a:off x="7944894" y="5366091"/>
                <a:ext cx="2289729" cy="61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b="0" i="1" smtClean="0">
                          <a:solidFill>
                            <a:schemeClr val="tx1">
                              <a:lumMod val="75000"/>
                              <a:lumOff val="25000"/>
                            </a:schemeClr>
                          </a:solidFill>
                          <a:latin typeface="Cambria Math" panose="02040503050406030204" pitchFamily="18" charset="0"/>
                        </a:rPr>
                        <m:t>𝑃𝑟𝑒𝑐𝑖𝑠</m:t>
                      </m:r>
                      <m:r>
                        <a:rPr lang="pt-BR" b="0" i="1" smtClean="0">
                          <a:solidFill>
                            <a:schemeClr val="tx1">
                              <a:lumMod val="75000"/>
                              <a:lumOff val="25000"/>
                            </a:schemeClr>
                          </a:solidFill>
                          <a:latin typeface="Cambria Math" panose="02040503050406030204" pitchFamily="18" charset="0"/>
                        </a:rPr>
                        <m:t>ã</m:t>
                      </m:r>
                      <m:r>
                        <a:rPr lang="pt-BR" b="0" i="1" smtClean="0">
                          <a:solidFill>
                            <a:schemeClr val="tx1">
                              <a:lumMod val="75000"/>
                              <a:lumOff val="25000"/>
                            </a:schemeClr>
                          </a:solidFill>
                          <a:latin typeface="Cambria Math" panose="02040503050406030204" pitchFamily="18" charset="0"/>
                        </a:rPr>
                        <m:t>𝑜</m:t>
                      </m:r>
                      <m:r>
                        <a:rPr lang="pt-BR" b="0" i="1" smtClean="0">
                          <a:solidFill>
                            <a:schemeClr val="tx1">
                              <a:lumMod val="75000"/>
                              <a:lumOff val="25000"/>
                            </a:schemeClr>
                          </a:solidFill>
                          <a:latin typeface="Cambria Math" panose="02040503050406030204" pitchFamily="18" charset="0"/>
                        </a:rPr>
                        <m:t>=</m:t>
                      </m:r>
                      <m:f>
                        <m:fPr>
                          <m:ctrlPr>
                            <a:rPr lang="pt-BR" b="0" i="1" smtClean="0">
                              <a:solidFill>
                                <a:schemeClr val="tx1">
                                  <a:lumMod val="75000"/>
                                  <a:lumOff val="25000"/>
                                </a:schemeClr>
                              </a:solidFill>
                              <a:latin typeface="Cambria Math" panose="02040503050406030204" pitchFamily="18" charset="0"/>
                            </a:rPr>
                          </m:ctrlPr>
                        </m:fPr>
                        <m:num>
                          <m:r>
                            <a:rPr lang="pt-BR" b="0" i="1" smtClean="0">
                              <a:solidFill>
                                <a:schemeClr val="tx1">
                                  <a:lumMod val="75000"/>
                                  <a:lumOff val="25000"/>
                                </a:schemeClr>
                              </a:solidFill>
                              <a:latin typeface="Cambria Math" panose="02040503050406030204" pitchFamily="18" charset="0"/>
                            </a:rPr>
                            <m:t>𝑉𝑃</m:t>
                          </m:r>
                        </m:num>
                        <m:den>
                          <m:r>
                            <a:rPr lang="pt-BR" b="0" i="1" smtClean="0">
                              <a:solidFill>
                                <a:schemeClr val="tx1">
                                  <a:lumMod val="75000"/>
                                  <a:lumOff val="25000"/>
                                </a:schemeClr>
                              </a:solidFill>
                              <a:latin typeface="Cambria Math" panose="02040503050406030204" pitchFamily="18" charset="0"/>
                            </a:rPr>
                            <m:t>𝑉𝑃</m:t>
                          </m:r>
                          <m:r>
                            <a:rPr lang="pt-BR" b="0" i="1" smtClean="0">
                              <a:solidFill>
                                <a:schemeClr val="tx1">
                                  <a:lumMod val="75000"/>
                                  <a:lumOff val="25000"/>
                                </a:schemeClr>
                              </a:solidFill>
                              <a:latin typeface="Cambria Math" panose="02040503050406030204" pitchFamily="18" charset="0"/>
                            </a:rPr>
                            <m:t>+</m:t>
                          </m:r>
                          <m:r>
                            <a:rPr lang="pt-BR" b="0" i="1" smtClean="0">
                              <a:solidFill>
                                <a:schemeClr val="tx1">
                                  <a:lumMod val="75000"/>
                                  <a:lumOff val="25000"/>
                                </a:schemeClr>
                              </a:solidFill>
                              <a:latin typeface="Cambria Math" panose="02040503050406030204" pitchFamily="18" charset="0"/>
                            </a:rPr>
                            <m:t>𝐹𝑃</m:t>
                          </m:r>
                        </m:den>
                      </m:f>
                    </m:oMath>
                  </m:oMathPara>
                </a14:m>
                <a:endParaRPr lang="pt-BR" dirty="0">
                  <a:solidFill>
                    <a:schemeClr val="tx1">
                      <a:lumMod val="75000"/>
                      <a:lumOff val="25000"/>
                    </a:schemeClr>
                  </a:solidFill>
                </a:endParaRPr>
              </a:p>
            </p:txBody>
          </p:sp>
        </mc:Choice>
        <mc:Fallback xmlns="">
          <p:sp>
            <p:nvSpPr>
              <p:cNvPr id="17" name="CaixaDeTexto 16">
                <a:extLst>
                  <a:ext uri="{FF2B5EF4-FFF2-40B4-BE49-F238E27FC236}">
                    <a16:creationId xmlns:a16="http://schemas.microsoft.com/office/drawing/2014/main" id="{B8880871-393E-4632-8786-51F41ED5B9C4}"/>
                  </a:ext>
                </a:extLst>
              </p:cNvPr>
              <p:cNvSpPr txBox="1">
                <a:spLocks noRot="1" noChangeAspect="1" noMove="1" noResize="1" noEditPoints="1" noAdjustHandles="1" noChangeArrowheads="1" noChangeShapeType="1" noTextEdit="1"/>
              </p:cNvSpPr>
              <p:nvPr/>
            </p:nvSpPr>
            <p:spPr>
              <a:xfrm>
                <a:off x="7944894" y="5366091"/>
                <a:ext cx="2289729" cy="615490"/>
              </a:xfrm>
              <a:prstGeom prst="rect">
                <a:avLst/>
              </a:prstGeom>
              <a:blipFill>
                <a:blip r:embed="rId8"/>
                <a:stretch>
                  <a:fillRect/>
                </a:stretch>
              </a:blipFill>
            </p:spPr>
            <p:txBody>
              <a:bodyPr/>
              <a:lstStyle/>
              <a:p>
                <a:r>
                  <a:rPr lang="pt-BR">
                    <a:noFill/>
                  </a:rPr>
                  <a:t> </a:t>
                </a:r>
              </a:p>
            </p:txBody>
          </p:sp>
        </mc:Fallback>
      </mc:AlternateContent>
      <p:sp>
        <p:nvSpPr>
          <p:cNvPr id="4" name="CaixaDeTexto 3">
            <a:extLst>
              <a:ext uri="{FF2B5EF4-FFF2-40B4-BE49-F238E27FC236}">
                <a16:creationId xmlns:a16="http://schemas.microsoft.com/office/drawing/2014/main" id="{C106A6CD-C7C6-408B-83FE-0357A5238E80}"/>
              </a:ext>
            </a:extLst>
          </p:cNvPr>
          <p:cNvSpPr txBox="1"/>
          <p:nvPr/>
        </p:nvSpPr>
        <p:spPr>
          <a:xfrm>
            <a:off x="10498023" y="4338812"/>
            <a:ext cx="1391728" cy="784830"/>
          </a:xfrm>
          <a:prstGeom prst="rect">
            <a:avLst/>
          </a:prstGeom>
          <a:noFill/>
        </p:spPr>
        <p:txBody>
          <a:bodyPr wrap="none" rtlCol="0">
            <a:spAutoFit/>
          </a:bodyPr>
          <a:lstStyle/>
          <a:p>
            <a:r>
              <a:rPr lang="pt-BR" sz="900" dirty="0">
                <a:solidFill>
                  <a:schemeClr val="tx1">
                    <a:lumMod val="75000"/>
                    <a:lumOff val="25000"/>
                  </a:schemeClr>
                </a:solidFill>
              </a:rPr>
              <a:t>Legenda:</a:t>
            </a:r>
          </a:p>
          <a:p>
            <a:r>
              <a:rPr lang="pt-BR" sz="900" dirty="0">
                <a:solidFill>
                  <a:schemeClr val="tx1">
                    <a:lumMod val="75000"/>
                    <a:lumOff val="25000"/>
                  </a:schemeClr>
                </a:solidFill>
              </a:rPr>
              <a:t>VP = Verdadeiro positivo</a:t>
            </a:r>
          </a:p>
          <a:p>
            <a:r>
              <a:rPr lang="pt-BR" sz="900" dirty="0">
                <a:solidFill>
                  <a:schemeClr val="tx1">
                    <a:lumMod val="75000"/>
                    <a:lumOff val="25000"/>
                  </a:schemeClr>
                </a:solidFill>
              </a:rPr>
              <a:t>VN = Verdadeiro negativo</a:t>
            </a:r>
          </a:p>
          <a:p>
            <a:r>
              <a:rPr lang="pt-BR" sz="900" dirty="0">
                <a:solidFill>
                  <a:schemeClr val="tx1">
                    <a:lumMod val="75000"/>
                    <a:lumOff val="25000"/>
                  </a:schemeClr>
                </a:solidFill>
              </a:rPr>
              <a:t>FP = Falso positivo</a:t>
            </a:r>
          </a:p>
          <a:p>
            <a:r>
              <a:rPr lang="pt-BR" sz="900" dirty="0">
                <a:solidFill>
                  <a:schemeClr val="tx1">
                    <a:lumMod val="75000"/>
                    <a:lumOff val="25000"/>
                  </a:schemeClr>
                </a:solidFill>
              </a:rPr>
              <a:t>FN = Falso negativo</a:t>
            </a:r>
          </a:p>
        </p:txBody>
      </p:sp>
      <mc:AlternateContent xmlns:mc="http://schemas.openxmlformats.org/markup-compatibility/2006">
        <mc:Choice xmlns:a14="http://schemas.microsoft.com/office/drawing/2010/main" Requires="a14">
          <p:sp>
            <p:nvSpPr>
              <p:cNvPr id="18" name="CaixaDeTexto 17">
                <a:extLst>
                  <a:ext uri="{FF2B5EF4-FFF2-40B4-BE49-F238E27FC236}">
                    <a16:creationId xmlns:a16="http://schemas.microsoft.com/office/drawing/2014/main" id="{D7D3C73D-1CAB-4EC7-BD80-8DFEE776EDED}"/>
                  </a:ext>
                </a:extLst>
              </p:cNvPr>
              <p:cNvSpPr txBox="1"/>
              <p:nvPr/>
            </p:nvSpPr>
            <p:spPr>
              <a:xfrm>
                <a:off x="5906408" y="4602713"/>
                <a:ext cx="3666901" cy="6228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b="0" i="1" smtClean="0">
                          <a:solidFill>
                            <a:schemeClr val="tx1">
                              <a:lumMod val="75000"/>
                              <a:lumOff val="25000"/>
                            </a:schemeClr>
                          </a:solidFill>
                          <a:latin typeface="Cambria Math" panose="02040503050406030204" pitchFamily="18" charset="0"/>
                        </a:rPr>
                        <m:t>𝐹</m:t>
                      </m:r>
                      <m:r>
                        <a:rPr lang="pt-BR" b="0" i="1" smtClean="0">
                          <a:solidFill>
                            <a:schemeClr val="tx1">
                              <a:lumMod val="75000"/>
                              <a:lumOff val="25000"/>
                            </a:schemeClr>
                          </a:solidFill>
                          <a:latin typeface="Cambria Math" panose="02040503050406030204" pitchFamily="18" charset="0"/>
                        </a:rPr>
                        <m:t>1=</m:t>
                      </m:r>
                      <m:f>
                        <m:fPr>
                          <m:ctrlPr>
                            <a:rPr lang="pt-BR" b="0" i="1" smtClean="0">
                              <a:solidFill>
                                <a:schemeClr val="tx1">
                                  <a:lumMod val="75000"/>
                                  <a:lumOff val="25000"/>
                                </a:schemeClr>
                              </a:solidFill>
                              <a:latin typeface="Cambria Math" panose="02040503050406030204" pitchFamily="18" charset="0"/>
                            </a:rPr>
                          </m:ctrlPr>
                        </m:fPr>
                        <m:num>
                          <m:r>
                            <a:rPr lang="pt-BR" b="0" i="1" smtClean="0">
                              <a:solidFill>
                                <a:schemeClr val="tx1">
                                  <a:lumMod val="75000"/>
                                  <a:lumOff val="25000"/>
                                </a:schemeClr>
                              </a:solidFill>
                              <a:latin typeface="Cambria Math" panose="02040503050406030204" pitchFamily="18" charset="0"/>
                            </a:rPr>
                            <m:t>2∗</m:t>
                          </m:r>
                          <m:r>
                            <a:rPr lang="pt-BR" b="0" i="1" smtClean="0">
                              <a:solidFill>
                                <a:schemeClr val="tx1">
                                  <a:lumMod val="75000"/>
                                  <a:lumOff val="25000"/>
                                </a:schemeClr>
                              </a:solidFill>
                              <a:latin typeface="Cambria Math" panose="02040503050406030204" pitchFamily="18" charset="0"/>
                            </a:rPr>
                            <m:t>𝑃𝑟𝑒𝑐𝑖𝑠</m:t>
                          </m:r>
                          <m:r>
                            <a:rPr lang="pt-BR" b="0" i="1" smtClean="0">
                              <a:solidFill>
                                <a:schemeClr val="tx1">
                                  <a:lumMod val="75000"/>
                                  <a:lumOff val="25000"/>
                                </a:schemeClr>
                              </a:solidFill>
                              <a:latin typeface="Cambria Math" panose="02040503050406030204" pitchFamily="18" charset="0"/>
                            </a:rPr>
                            <m:t>ã</m:t>
                          </m:r>
                          <m:r>
                            <a:rPr lang="pt-BR" b="0" i="1" smtClean="0">
                              <a:solidFill>
                                <a:schemeClr val="tx1">
                                  <a:lumMod val="75000"/>
                                  <a:lumOff val="25000"/>
                                </a:schemeClr>
                              </a:solidFill>
                              <a:latin typeface="Cambria Math" panose="02040503050406030204" pitchFamily="18" charset="0"/>
                            </a:rPr>
                            <m:t>𝑜</m:t>
                          </m:r>
                          <m:r>
                            <a:rPr lang="pt-BR" b="0" i="1" smtClean="0">
                              <a:solidFill>
                                <a:schemeClr val="tx1">
                                  <a:lumMod val="75000"/>
                                  <a:lumOff val="25000"/>
                                </a:schemeClr>
                              </a:solidFill>
                              <a:latin typeface="Cambria Math" panose="02040503050406030204" pitchFamily="18" charset="0"/>
                            </a:rPr>
                            <m:t>∗</m:t>
                          </m:r>
                          <m:r>
                            <a:rPr lang="pt-BR" b="0" i="1" smtClean="0">
                              <a:solidFill>
                                <a:schemeClr val="tx1">
                                  <a:lumMod val="75000"/>
                                  <a:lumOff val="25000"/>
                                </a:schemeClr>
                              </a:solidFill>
                              <a:latin typeface="Cambria Math" panose="02040503050406030204" pitchFamily="18" charset="0"/>
                            </a:rPr>
                            <m:t>𝑆𝑒𝑛𝑠𝑖𝑏𝑖𝑙𝑖𝑑𝑎𝑑𝑒</m:t>
                          </m:r>
                        </m:num>
                        <m:den>
                          <m:r>
                            <a:rPr lang="pt-BR" b="0" i="1" smtClean="0">
                              <a:solidFill>
                                <a:schemeClr val="tx1">
                                  <a:lumMod val="75000"/>
                                  <a:lumOff val="25000"/>
                                </a:schemeClr>
                              </a:solidFill>
                              <a:latin typeface="Cambria Math" panose="02040503050406030204" pitchFamily="18" charset="0"/>
                            </a:rPr>
                            <m:t>𝑃𝑟𝑒𝑐𝑖𝑠</m:t>
                          </m:r>
                          <m:r>
                            <a:rPr lang="pt-BR" b="0" i="1" smtClean="0">
                              <a:solidFill>
                                <a:schemeClr val="tx1">
                                  <a:lumMod val="75000"/>
                                  <a:lumOff val="25000"/>
                                </a:schemeClr>
                              </a:solidFill>
                              <a:latin typeface="Cambria Math" panose="02040503050406030204" pitchFamily="18" charset="0"/>
                            </a:rPr>
                            <m:t>ã</m:t>
                          </m:r>
                          <m:r>
                            <a:rPr lang="pt-BR" b="0" i="1" smtClean="0">
                              <a:solidFill>
                                <a:schemeClr val="tx1">
                                  <a:lumMod val="75000"/>
                                  <a:lumOff val="25000"/>
                                </a:schemeClr>
                              </a:solidFill>
                              <a:latin typeface="Cambria Math" panose="02040503050406030204" pitchFamily="18" charset="0"/>
                            </a:rPr>
                            <m:t>𝑜</m:t>
                          </m:r>
                          <m:r>
                            <a:rPr lang="pt-BR" b="0" i="1" smtClean="0">
                              <a:solidFill>
                                <a:schemeClr val="tx1">
                                  <a:lumMod val="75000"/>
                                  <a:lumOff val="25000"/>
                                </a:schemeClr>
                              </a:solidFill>
                              <a:latin typeface="Cambria Math" panose="02040503050406030204" pitchFamily="18" charset="0"/>
                            </a:rPr>
                            <m:t>+</m:t>
                          </m:r>
                          <m:r>
                            <a:rPr lang="pt-BR" b="0" i="1" smtClean="0">
                              <a:solidFill>
                                <a:schemeClr val="tx1">
                                  <a:lumMod val="75000"/>
                                  <a:lumOff val="25000"/>
                                </a:schemeClr>
                              </a:solidFill>
                              <a:latin typeface="Cambria Math" panose="02040503050406030204" pitchFamily="18" charset="0"/>
                            </a:rPr>
                            <m:t>𝑆𝑒𝑛𝑠𝑖𝑏𝑖𝑙𝑖𝑑𝑎𝑑𝑒</m:t>
                          </m:r>
                        </m:den>
                      </m:f>
                    </m:oMath>
                  </m:oMathPara>
                </a14:m>
                <a:endParaRPr lang="pt-BR" dirty="0">
                  <a:solidFill>
                    <a:schemeClr val="tx1">
                      <a:lumMod val="75000"/>
                      <a:lumOff val="25000"/>
                    </a:schemeClr>
                  </a:solidFill>
                </a:endParaRPr>
              </a:p>
            </p:txBody>
          </p:sp>
        </mc:Choice>
        <mc:Fallback>
          <p:sp>
            <p:nvSpPr>
              <p:cNvPr id="18" name="CaixaDeTexto 17">
                <a:extLst>
                  <a:ext uri="{FF2B5EF4-FFF2-40B4-BE49-F238E27FC236}">
                    <a16:creationId xmlns:a16="http://schemas.microsoft.com/office/drawing/2014/main" id="{D7D3C73D-1CAB-4EC7-BD80-8DFEE776EDED}"/>
                  </a:ext>
                </a:extLst>
              </p:cNvPr>
              <p:cNvSpPr txBox="1">
                <a:spLocks noRot="1" noChangeAspect="1" noMove="1" noResize="1" noEditPoints="1" noAdjustHandles="1" noChangeArrowheads="1" noChangeShapeType="1" noTextEdit="1"/>
              </p:cNvSpPr>
              <p:nvPr/>
            </p:nvSpPr>
            <p:spPr>
              <a:xfrm>
                <a:off x="5906408" y="4602713"/>
                <a:ext cx="3666901" cy="622863"/>
              </a:xfrm>
              <a:prstGeom prst="rect">
                <a:avLst/>
              </a:prstGeom>
              <a:blipFill>
                <a:blip r:embed="rId9"/>
                <a:stretch>
                  <a:fillRect/>
                </a:stretch>
              </a:blipFill>
            </p:spPr>
            <p:txBody>
              <a:bodyPr/>
              <a:lstStyle/>
              <a:p>
                <a:r>
                  <a:rPr lang="pt-BR">
                    <a:noFill/>
                  </a:rPr>
                  <a:t> </a:t>
                </a:r>
              </a:p>
            </p:txBody>
          </p:sp>
        </mc:Fallback>
      </mc:AlternateContent>
      <p:sp>
        <p:nvSpPr>
          <p:cNvPr id="19" name="Retângulo 18">
            <a:extLst>
              <a:ext uri="{FF2B5EF4-FFF2-40B4-BE49-F238E27FC236}">
                <a16:creationId xmlns:a16="http://schemas.microsoft.com/office/drawing/2014/main" id="{FEAD09E1-FF45-4623-BAED-CBCB54E94506}"/>
              </a:ext>
            </a:extLst>
          </p:cNvPr>
          <p:cNvSpPr/>
          <p:nvPr/>
        </p:nvSpPr>
        <p:spPr>
          <a:xfrm>
            <a:off x="4943179" y="1306556"/>
            <a:ext cx="6003429" cy="369332"/>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pt-BR" sz="900" b="1" dirty="0">
                <a:solidFill>
                  <a:srgbClr val="434343"/>
                </a:solidFill>
                <a:latin typeface="Open Sans" panose="020B0604020202020204" charset="0"/>
                <a:ea typeface="Open Sans" panose="020B0604020202020204" charset="0"/>
                <a:cs typeface="Open Sans" panose="020B0604020202020204" charset="0"/>
              </a:rPr>
              <a:t>Figura 10</a:t>
            </a:r>
            <a:r>
              <a:rPr kumimoji="0" lang="pt-BR" sz="9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Métricas dos modelos de aprendizado de máquina</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900" i="0" u="none" strike="noStrike" kern="1200" cap="none" spc="0" normalizeH="0" baseline="0" noProof="0" dirty="0" err="1">
                <a:ln>
                  <a:noFill/>
                </a:ln>
                <a:solidFill>
                  <a:srgbClr val="434343"/>
                </a:solidFill>
                <a:effectLst/>
                <a:uLnTx/>
                <a:uFillTx/>
                <a:latin typeface="Open Sans" panose="020B0604020202020204" charset="0"/>
                <a:ea typeface="Open Sans" panose="020B0604020202020204" charset="0"/>
                <a:cs typeface="Open Sans" panose="020B0604020202020204" charset="0"/>
              </a:rPr>
              <a:t>LightGBM</a:t>
            </a:r>
            <a:r>
              <a:rPr kumimoji="0" lang="pt-BR" sz="9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Blend 5 e Blend 13</a:t>
            </a:r>
          </a:p>
        </p:txBody>
      </p:sp>
    </p:spTree>
    <p:extLst>
      <p:ext uri="{BB962C8B-B14F-4D97-AF65-F5344CB8AC3E}">
        <p14:creationId xmlns:p14="http://schemas.microsoft.com/office/powerpoint/2010/main" val="15768874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graphicFrame>
        <p:nvGraphicFramePr>
          <p:cNvPr id="2" name="Diagrama 1">
            <a:extLst>
              <a:ext uri="{FF2B5EF4-FFF2-40B4-BE49-F238E27FC236}">
                <a16:creationId xmlns:a16="http://schemas.microsoft.com/office/drawing/2014/main" id="{CB95FEA1-C38C-4438-AEAD-CF55A042FA4C}"/>
              </a:ext>
            </a:extLst>
          </p:cNvPr>
          <p:cNvGraphicFramePr/>
          <p:nvPr>
            <p:extLst>
              <p:ext uri="{D42A27DB-BD31-4B8C-83A1-F6EECF244321}">
                <p14:modId xmlns:p14="http://schemas.microsoft.com/office/powerpoint/2010/main" val="151965617"/>
              </p:ext>
            </p:extLst>
          </p:nvPr>
        </p:nvGraphicFramePr>
        <p:xfrm>
          <a:off x="757811" y="195779"/>
          <a:ext cx="10071652" cy="4400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Google Shape;115;p18">
            <a:extLst>
              <a:ext uri="{FF2B5EF4-FFF2-40B4-BE49-F238E27FC236}">
                <a16:creationId xmlns:a16="http://schemas.microsoft.com/office/drawing/2014/main" id="{7CC50689-F2ED-4732-B53F-AD0B114B8E9E}"/>
              </a:ext>
            </a:extLst>
          </p:cNvPr>
          <p:cNvSpPr txBox="1"/>
          <p:nvPr/>
        </p:nvSpPr>
        <p:spPr>
          <a:xfrm>
            <a:off x="4876492" y="2987959"/>
            <a:ext cx="1834290" cy="2116753"/>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Avaliação das técnicas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DDDDDD"/>
                </a:solidFill>
                <a:latin typeface="Open Sans"/>
                <a:ea typeface="Open Sans"/>
                <a:cs typeface="Open Sans"/>
                <a:sym typeface="Open Sans"/>
              </a:rPr>
              <a:t>Árvore de Decisão</a:t>
            </a:r>
            <a:endPar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mn-ea"/>
                <a:cs typeface="+mn-cs"/>
                <a:sym typeface="Open Sans"/>
              </a:rPr>
              <a:t>Regressão Logística</a:t>
            </a:r>
            <a:endParaRPr kumimoji="0" lang="pt-BR" sz="1800" b="0" i="0" u="none" strike="noStrike" kern="1200" cap="none" spc="0" normalizeH="0" baseline="0" noProof="0" dirty="0">
              <a:ln>
                <a:noFill/>
              </a:ln>
              <a:solidFill>
                <a:srgbClr val="DDDDDD"/>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3" name="Google Shape;115;p18">
            <a:extLst>
              <a:ext uri="{FF2B5EF4-FFF2-40B4-BE49-F238E27FC236}">
                <a16:creationId xmlns:a16="http://schemas.microsoft.com/office/drawing/2014/main" id="{1AB15A37-AE08-4C9E-BCC7-7D574DF19B47}"/>
              </a:ext>
            </a:extLst>
          </p:cNvPr>
          <p:cNvSpPr txBox="1"/>
          <p:nvPr/>
        </p:nvSpPr>
        <p:spPr>
          <a:xfrm>
            <a:off x="8830930" y="2987964"/>
            <a:ext cx="1763760" cy="2116748"/>
          </a:xfrm>
          <a:prstGeom prst="rect">
            <a:avLst/>
          </a:prstGeom>
          <a:noFill/>
          <a:ln>
            <a:noFill/>
          </a:ln>
        </p:spPr>
        <p:txBody>
          <a:bodyPr spcFirstLastPara="1" wrap="square" lIns="91425" tIns="91425" rIns="91425" bIns="91425" anchor="t" anchorCtr="0">
            <a:noAutofit/>
          </a:bodyPr>
          <a:lstStyle>
            <a:defPPr>
              <a:defRPr lang="pt-BR"/>
            </a:defPPr>
            <a:lvl1pPr marR="0" lvl="0" indent="0" fontAlgn="auto">
              <a:lnSpc>
                <a:spcPct val="100000"/>
              </a:lnSpc>
              <a:spcBef>
                <a:spcPts val="0"/>
              </a:spcBef>
              <a:spcAft>
                <a:spcPts val="0"/>
              </a:spcAft>
              <a:buClrTx/>
              <a:buSzTx/>
              <a:buFontTx/>
              <a:buNone/>
              <a:tabLst/>
              <a:defRPr kumimoji="0" sz="1200" b="1" i="0" u="none" strike="noStrike" cap="none" spc="0" normalizeH="0" baseline="0">
                <a:ln>
                  <a:noFill/>
                </a:ln>
                <a:solidFill>
                  <a:srgbClr val="434343"/>
                </a:solidFill>
                <a:effectLst/>
                <a:uLnTx/>
                <a:uFillTx/>
                <a:latin typeface="Open Sans"/>
                <a:ea typeface="Open Sans"/>
                <a:cs typeface="Open Sans"/>
              </a:defRPr>
            </a:lvl1pPr>
            <a:lvl2pPr marL="354013" lvl="1" indent="-171450">
              <a:buFont typeface="Arial" panose="020B0604020202020204" pitchFamily="34" charset="0"/>
              <a:buChar char="•"/>
              <a:defRPr kumimoji="0" sz="1200" b="0" i="0" u="none" strike="noStrike" cap="none" spc="0" normalizeH="0" baseline="0">
                <a:ln>
                  <a:noFill/>
                </a:ln>
                <a:solidFill>
                  <a:srgbClr val="434343"/>
                </a:solidFill>
                <a:effectLst/>
                <a:uLnTx/>
                <a:uFillTx/>
                <a:latin typeface="Open Sans"/>
                <a:ea typeface="Open Sans"/>
                <a:cs typeface="Open Sans"/>
              </a:defRPr>
            </a:lvl2pPr>
          </a:lstStyle>
          <a:p>
            <a:r>
              <a:rPr lang="da-DK" dirty="0"/>
              <a:t>Definição da técnica</a:t>
            </a:r>
          </a:p>
          <a:p>
            <a:endParaRPr dirty="0">
              <a:sym typeface="Open Sans"/>
            </a:endParaRPr>
          </a:p>
          <a:p>
            <a:pPr marL="171450" indent="-171450">
              <a:buFont typeface="Arial" panose="020B0604020202020204" pitchFamily="34" charset="0"/>
              <a:buChar char="•"/>
            </a:pPr>
            <a:r>
              <a:rPr lang="pt-BR" b="0" dirty="0">
                <a:sym typeface="Open Sans"/>
              </a:rPr>
              <a:t>Escolha da técnica que melhor se adequa ao contexto de aplicação</a:t>
            </a:r>
          </a:p>
          <a:p>
            <a:pPr marL="171450" indent="-171450">
              <a:buFont typeface="Arial" panose="020B0604020202020204" pitchFamily="34" charset="0"/>
              <a:buChar char="•"/>
            </a:pPr>
            <a:r>
              <a:rPr lang="pt-BR" b="0" dirty="0">
                <a:sym typeface="Open Sans"/>
              </a:rPr>
              <a:t>Conclusões da análise</a:t>
            </a:r>
            <a:endParaRPr b="0" dirty="0"/>
          </a:p>
          <a:p>
            <a:endParaRPr dirty="0">
              <a:sym typeface="Open Sans"/>
            </a:endParaRPr>
          </a:p>
        </p:txBody>
      </p:sp>
      <p:sp>
        <p:nvSpPr>
          <p:cNvPr id="15" name="Espaço Reservado para Data 5">
            <a:extLst>
              <a:ext uri="{FF2B5EF4-FFF2-40B4-BE49-F238E27FC236}">
                <a16:creationId xmlns:a16="http://schemas.microsoft.com/office/drawing/2014/main" id="{CFD695E7-181C-46B2-911D-897ECEF89B0F}"/>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6" name="Imagem 15"/>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8" name="Title Placeholder 1">
            <a:extLst>
              <a:ext uri="{FF2B5EF4-FFF2-40B4-BE49-F238E27FC236}">
                <a16:creationId xmlns:a16="http://schemas.microsoft.com/office/drawing/2014/main" id="{A7D9B2E2-5E15-4005-B2C6-D2A3CDFA3E6F}"/>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Metodologia</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de dados</a:t>
            </a:r>
          </a:p>
        </p:txBody>
      </p:sp>
      <p:sp>
        <p:nvSpPr>
          <p:cNvPr id="19" name="Google Shape;115;p18">
            <a:extLst>
              <a:ext uri="{FF2B5EF4-FFF2-40B4-BE49-F238E27FC236}">
                <a16:creationId xmlns:a16="http://schemas.microsoft.com/office/drawing/2014/main" id="{C7653D6A-8ACA-417F-AFF4-E33C10C3F7D1}"/>
              </a:ext>
            </a:extLst>
          </p:cNvPr>
          <p:cNvSpPr txBox="1"/>
          <p:nvPr/>
        </p:nvSpPr>
        <p:spPr>
          <a:xfrm>
            <a:off x="6849804" y="2987959"/>
            <a:ext cx="1834290" cy="2116753"/>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Avaliação das técnicas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DDDDDD"/>
                </a:solidFill>
                <a:latin typeface="Open Sans"/>
                <a:ea typeface="Open Sans"/>
                <a:cs typeface="Open Sans"/>
                <a:sym typeface="Open Sans"/>
              </a:rPr>
              <a:t>15 modelos Baseline</a:t>
            </a:r>
            <a:endPar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err="1">
                <a:solidFill>
                  <a:srgbClr val="DDDDDD"/>
                </a:solidFill>
                <a:latin typeface="Open Sans"/>
                <a:ea typeface="Open Sans"/>
                <a:cs typeface="Open Sans"/>
                <a:sym typeface="Open Sans"/>
              </a:rPr>
              <a:t>LightGBM</a:t>
            </a:r>
            <a:endParaRPr lang="pt-BR" sz="1200" dirty="0">
              <a:solidFill>
                <a:srgbClr val="DDDDDD"/>
              </a:solidFill>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err="1">
                <a:solidFill>
                  <a:srgbClr val="DDDDDD"/>
                </a:solidFill>
                <a:latin typeface="Open Sans"/>
                <a:ea typeface="Open Sans"/>
                <a:cs typeface="Open Sans"/>
                <a:sym typeface="Open Sans"/>
              </a:rPr>
              <a:t>Voting</a:t>
            </a:r>
            <a:r>
              <a:rPr lang="pt-BR" sz="1200" dirty="0">
                <a:solidFill>
                  <a:srgbClr val="DDDDDD"/>
                </a:solidFill>
                <a:latin typeface="Open Sans"/>
                <a:ea typeface="Open Sans"/>
                <a:cs typeface="Open Sans"/>
                <a:sym typeface="Open Sans"/>
              </a:rPr>
              <a:t> </a:t>
            </a:r>
            <a:r>
              <a:rPr lang="pt-BR" sz="1200" dirty="0" err="1">
                <a:solidFill>
                  <a:srgbClr val="DDDDDD"/>
                </a:solidFill>
                <a:latin typeface="Open Sans"/>
                <a:ea typeface="Open Sans"/>
                <a:cs typeface="Open Sans"/>
                <a:sym typeface="Open Sans"/>
              </a:rPr>
              <a:t>Classifiers</a:t>
            </a:r>
            <a:endParaRPr lang="pt-BR" sz="1200" dirty="0">
              <a:solidFill>
                <a:srgbClr val="DDDDDD"/>
              </a:solidFill>
              <a:latin typeface="Open Sans"/>
              <a:ea typeface="Open Sans"/>
              <a:cs typeface="Open Sans"/>
              <a:sym typeface="Open Sans"/>
            </a:endParaRPr>
          </a:p>
          <a:p>
            <a:pPr marL="354013" lvl="1" indent="-171450">
              <a:buFont typeface="Arial" panose="020B0604020202020204" pitchFamily="34" charset="0"/>
              <a:buChar char="•"/>
              <a:defRPr/>
            </a:pPr>
            <a:r>
              <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rPr>
              <a:t>Blend 5 modelos</a:t>
            </a:r>
          </a:p>
          <a:p>
            <a:pPr marL="354013" lvl="1" indent="-171450">
              <a:buFont typeface="Arial" panose="020B0604020202020204" pitchFamily="34" charset="0"/>
              <a:buChar char="•"/>
              <a:defRPr/>
            </a:pPr>
            <a:r>
              <a:rPr lang="pt-BR" sz="1200" dirty="0">
                <a:solidFill>
                  <a:srgbClr val="DDDDDD"/>
                </a:solidFill>
                <a:latin typeface="Open Sans"/>
                <a:ea typeface="Open Sans"/>
                <a:cs typeface="Open Sans"/>
                <a:sym typeface="Open Sans"/>
              </a:rPr>
              <a:t>Blend 13 modelos</a:t>
            </a:r>
            <a:endPar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
        <p:nvSpPr>
          <p:cNvPr id="14" name="Google Shape;115;p18">
            <a:extLst>
              <a:ext uri="{FF2B5EF4-FFF2-40B4-BE49-F238E27FC236}">
                <a16:creationId xmlns:a16="http://schemas.microsoft.com/office/drawing/2014/main" id="{A5FB3CA9-33AC-43DE-A1A6-22AA62D0EC8A}"/>
              </a:ext>
            </a:extLst>
          </p:cNvPr>
          <p:cNvSpPr txBox="1"/>
          <p:nvPr/>
        </p:nvSpPr>
        <p:spPr>
          <a:xfrm>
            <a:off x="783943" y="2987959"/>
            <a:ext cx="1920362" cy="2116754"/>
          </a:xfrm>
          <a:prstGeom prst="rect">
            <a:avLst/>
          </a:prstGeom>
          <a:noFill/>
          <a:ln>
            <a:noFill/>
          </a:ln>
        </p:spPr>
        <p:txBody>
          <a:bodyPr spcFirstLastPara="1" wrap="square" lIns="91425" tIns="91425" rIns="91425" bIns="91425" anchor="t" anchorCtr="0">
            <a:noAutofit/>
          </a:bodyPr>
          <a:lstStyle/>
          <a:p>
            <a:pPr>
              <a:defRPr/>
            </a:pPr>
            <a:r>
              <a:rPr lang="da-DK" sz="1200" b="1" dirty="0">
                <a:solidFill>
                  <a:srgbClr val="DDDDDD"/>
                </a:solidFill>
                <a:latin typeface="Open Sans"/>
                <a:ea typeface="Open Sans"/>
                <a:cs typeface="Open Sans"/>
              </a:rPr>
              <a:t>Definição do problema</a:t>
            </a:r>
          </a:p>
          <a:p>
            <a:pPr marL="0" marR="0" lvl="0" indent="0" algn="l" defTabSz="914400" rtl="0" eaLnBrk="1" fontAlgn="auto" latinLnBrk="0" hangingPunct="1">
              <a:lnSpc>
                <a:spcPct val="100000"/>
              </a:lnSpc>
              <a:spcBef>
                <a:spcPts val="0"/>
              </a:spcBef>
              <a:spcAft>
                <a:spcPts val="0"/>
              </a:spcAft>
              <a:buClrTx/>
              <a:buSzTx/>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indent="-171450">
              <a:buFont typeface="Arial" panose="020B0604020202020204" pitchFamily="34" charset="0"/>
              <a:buChar char="•"/>
            </a:pPr>
            <a:r>
              <a:rPr lang="en-US" sz="1200" dirty="0" err="1">
                <a:solidFill>
                  <a:srgbClr val="DDDDDD"/>
                </a:solidFill>
                <a:latin typeface="Open Sans"/>
              </a:rPr>
              <a:t>Objetivos</a:t>
            </a:r>
            <a:endParaRPr lang="en-US" sz="1200" dirty="0">
              <a:solidFill>
                <a:srgbClr val="DDDDDD"/>
              </a:solidFill>
              <a:latin typeface="Open Sans"/>
            </a:endParaRPr>
          </a:p>
          <a:p>
            <a:pPr marL="171450" indent="-171450">
              <a:buFont typeface="Arial" panose="020B0604020202020204" pitchFamily="34" charset="0"/>
              <a:buChar char="•"/>
            </a:pPr>
            <a:r>
              <a:rPr lang="en-US" sz="1200" dirty="0" err="1">
                <a:solidFill>
                  <a:srgbClr val="DDDDDD"/>
                </a:solidFill>
                <a:latin typeface="Open Sans"/>
              </a:rPr>
              <a:t>Contextualização</a:t>
            </a:r>
            <a:endParaRPr lang="en-US" sz="1200" dirty="0">
              <a:solidFill>
                <a:srgbClr val="DDDDDD"/>
              </a:solidFill>
              <a:latin typeface="Open Sans"/>
            </a:endParaRPr>
          </a:p>
          <a:p>
            <a:pPr marL="171450" indent="-171450">
              <a:buFont typeface="Arial" panose="020B0604020202020204" pitchFamily="34" charset="0"/>
              <a:buChar char="•"/>
            </a:pPr>
            <a:r>
              <a:rPr lang="en-US" sz="1200" dirty="0">
                <a:solidFill>
                  <a:srgbClr val="DDDDDD"/>
                </a:solidFill>
                <a:latin typeface="Open Sans"/>
              </a:rPr>
              <a:t>Base de dados</a:t>
            </a:r>
          </a:p>
          <a:p>
            <a:pPr marL="171450" indent="-171450">
              <a:buFont typeface="Arial" panose="020B0604020202020204" pitchFamily="34" charset="0"/>
              <a:buChar char="•"/>
            </a:pPr>
            <a:r>
              <a:rPr lang="en-US" sz="1200" dirty="0" err="1">
                <a:solidFill>
                  <a:srgbClr val="DDDDDD"/>
                </a:solidFill>
                <a:latin typeface="Open Sans"/>
              </a:rPr>
              <a:t>Filtros</a:t>
            </a:r>
            <a:r>
              <a:rPr lang="en-US" sz="1200" dirty="0">
                <a:solidFill>
                  <a:srgbClr val="DDDDDD"/>
                </a:solidFill>
                <a:latin typeface="Open Sans"/>
              </a:rPr>
              <a:t> </a:t>
            </a:r>
            <a:r>
              <a:rPr lang="en-US" sz="1200" dirty="0" err="1">
                <a:solidFill>
                  <a:srgbClr val="DDDDDD"/>
                </a:solidFill>
                <a:latin typeface="Open Sans"/>
              </a:rPr>
              <a:t>aplicados</a:t>
            </a:r>
            <a:endParaRPr lang="en-US" sz="1200" dirty="0">
              <a:solidFill>
                <a:srgbClr val="DDDDDD"/>
              </a:solidFill>
              <a:latin typeface="Open Sans"/>
            </a:endParaRPr>
          </a:p>
          <a:p>
            <a:pPr marL="0" marR="0" lvl="0" indent="0" algn="l" defTabSz="914400" rtl="0" eaLnBrk="1" fontAlgn="auto" latinLnBrk="0" hangingPunct="1">
              <a:lnSpc>
                <a:spcPct val="100000"/>
              </a:lnSpc>
              <a:spcBef>
                <a:spcPts val="0"/>
              </a:spcBef>
              <a:spcAft>
                <a:spcPts val="0"/>
              </a:spcAft>
              <a:buClrTx/>
              <a:buSzTx/>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7" name="Google Shape;115;p18">
            <a:extLst>
              <a:ext uri="{FF2B5EF4-FFF2-40B4-BE49-F238E27FC236}">
                <a16:creationId xmlns:a16="http://schemas.microsoft.com/office/drawing/2014/main" id="{2AA814CE-1BEB-4542-BBA8-13C5E1BFF1E8}"/>
              </a:ext>
            </a:extLst>
          </p:cNvPr>
          <p:cNvSpPr txBox="1"/>
          <p:nvPr/>
        </p:nvSpPr>
        <p:spPr>
          <a:xfrm>
            <a:off x="2773791" y="2987959"/>
            <a:ext cx="1920362" cy="2400725"/>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DDDDDD"/>
                </a:solidFill>
                <a:effectLst/>
                <a:uLnTx/>
                <a:uFillTx/>
                <a:latin typeface="Open Sans"/>
                <a:ea typeface="Open Sans"/>
                <a:cs typeface="Open Sans"/>
              </a:rPr>
              <a:t>Análise preliminar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DDDDDD"/>
                </a:solidFill>
                <a:latin typeface="Open Sans"/>
                <a:ea typeface="Open Sans"/>
                <a:cs typeface="Open Sans"/>
                <a:sym typeface="Open Sans"/>
              </a:rPr>
              <a:t>Análise das principais variáveis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DDDDDD"/>
                </a:solidFill>
                <a:latin typeface="Open Sans"/>
                <a:ea typeface="Open Sans"/>
                <a:cs typeface="Open Sans"/>
                <a:sym typeface="Open Sans"/>
              </a:rPr>
              <a:t>Análise de valores faltantes</a:t>
            </a:r>
            <a:endParaRPr kumimoji="0" lang="pt-BR"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DDDDDD"/>
                </a:solidFill>
                <a:latin typeface="Open Sans"/>
                <a:sym typeface="Open Sans"/>
              </a:rPr>
              <a:t>Análise </a:t>
            </a:r>
            <a:r>
              <a:rPr lang="pt-BR" sz="1200" dirty="0" err="1">
                <a:solidFill>
                  <a:srgbClr val="DDDDDD"/>
                </a:solidFill>
                <a:latin typeface="Open Sans"/>
                <a:sym typeface="Open Sans"/>
              </a:rPr>
              <a:t>univariada</a:t>
            </a:r>
            <a:endParaRPr lang="pt-BR" sz="1200" dirty="0">
              <a:solidFill>
                <a:srgbClr val="DDDDDD"/>
              </a:solidFill>
              <a:latin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DDDDDD"/>
                </a:solidFill>
                <a:effectLst/>
                <a:uLnTx/>
                <a:uFillTx/>
                <a:latin typeface="Open Sans"/>
                <a:ea typeface="+mn-ea"/>
                <a:cs typeface="+mn-cs"/>
                <a:sym typeface="Open Sans"/>
              </a:rPr>
              <a:t>Análise bivariada</a:t>
            </a:r>
            <a:endParaRPr kumimoji="0" sz="1800" b="0" i="0" u="none" strike="noStrike" kern="1200" cap="none" spc="0" normalizeH="0" baseline="0" noProof="0" dirty="0">
              <a:ln>
                <a:noFill/>
              </a:ln>
              <a:solidFill>
                <a:srgbClr val="DDDDDD"/>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Tree>
    <p:extLst>
      <p:ext uri="{BB962C8B-B14F-4D97-AF65-F5344CB8AC3E}">
        <p14:creationId xmlns:p14="http://schemas.microsoft.com/office/powerpoint/2010/main" val="17276455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tângulo 37">
            <a:extLst>
              <a:ext uri="{FF2B5EF4-FFF2-40B4-BE49-F238E27FC236}">
                <a16:creationId xmlns:a16="http://schemas.microsoft.com/office/drawing/2014/main" id="{D902E99D-1B43-474C-AC5E-3E8665E2FA1E}"/>
              </a:ext>
            </a:extLst>
          </p:cNvPr>
          <p:cNvSpPr/>
          <p:nvPr/>
        </p:nvSpPr>
        <p:spPr>
          <a:xfrm>
            <a:off x="3491345" y="871517"/>
            <a:ext cx="8700655" cy="5442890"/>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1800" b="1" dirty="0"/>
          </a:p>
        </p:txBody>
      </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396870" y="379620"/>
            <a:ext cx="43400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11" name="Title Placeholder 1">
            <a:extLst>
              <a:ext uri="{FF2B5EF4-FFF2-40B4-BE49-F238E27FC236}">
                <a16:creationId xmlns:a16="http://schemas.microsoft.com/office/drawing/2014/main" id="{C614DE7C-93DF-40BF-8B79-1508222539C0}"/>
              </a:ext>
            </a:extLst>
          </p:cNvPr>
          <p:cNvSpPr txBox="1">
            <a:spLocks/>
          </p:cNvSpPr>
          <p:nvPr/>
        </p:nvSpPr>
        <p:spPr>
          <a:xfrm>
            <a:off x="105086" y="6276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7. </a:t>
            </a:r>
            <a:r>
              <a:rPr lang="en-US" dirty="0" err="1">
                <a:solidFill>
                  <a:srgbClr val="434343"/>
                </a:solidFill>
                <a:latin typeface="Open Sans" panose="020B0604020202020204" charset="0"/>
                <a:ea typeface="Open Sans" panose="020B0604020202020204" charset="0"/>
                <a:cs typeface="Open Sans" panose="020B0604020202020204" charset="0"/>
              </a:rPr>
              <a:t>Definição</a:t>
            </a:r>
            <a:r>
              <a:rPr lang="en-US" dirty="0">
                <a:solidFill>
                  <a:srgbClr val="434343"/>
                </a:solidFill>
                <a:latin typeface="Open Sans" panose="020B0604020202020204" charset="0"/>
                <a:ea typeface="Open Sans" panose="020B0604020202020204" charset="0"/>
                <a:cs typeface="Open Sans" panose="020B0604020202020204" charset="0"/>
              </a:rPr>
              <a:t> da </a:t>
            </a:r>
            <a:r>
              <a:rPr lang="en-US" dirty="0" err="1">
                <a:solidFill>
                  <a:srgbClr val="434343"/>
                </a:solidFill>
                <a:latin typeface="Open Sans" panose="020B0604020202020204" charset="0"/>
                <a:ea typeface="Open Sans" panose="020B0604020202020204" charset="0"/>
                <a:cs typeface="Open Sans" panose="020B0604020202020204" charset="0"/>
              </a:rPr>
              <a:t>técnica</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pic>
        <p:nvPicPr>
          <p:cNvPr id="15" name="Imagem 14">
            <a:extLst>
              <a:ext uri="{FF2B5EF4-FFF2-40B4-BE49-F238E27FC236}">
                <a16:creationId xmlns:a16="http://schemas.microsoft.com/office/drawing/2014/main" id="{A6A3A2D8-6A84-408C-9312-C49BC22CB3C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432739" y="6314406"/>
            <a:ext cx="1705361" cy="327947"/>
          </a:xfrm>
          <a:prstGeom prst="rect">
            <a:avLst/>
          </a:prstGeom>
        </p:spPr>
      </p:pic>
      <p:sp>
        <p:nvSpPr>
          <p:cNvPr id="2" name="CaixaDeTexto 1">
            <a:extLst>
              <a:ext uri="{FF2B5EF4-FFF2-40B4-BE49-F238E27FC236}">
                <a16:creationId xmlns:a16="http://schemas.microsoft.com/office/drawing/2014/main" id="{D872A5AF-DA12-43AC-A2D2-07083A612BC9}"/>
              </a:ext>
            </a:extLst>
          </p:cNvPr>
          <p:cNvSpPr txBox="1"/>
          <p:nvPr/>
        </p:nvSpPr>
        <p:spPr>
          <a:xfrm>
            <a:off x="3491345" y="865956"/>
            <a:ext cx="8554475" cy="6443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pt-BR"/>
            </a:defPPr>
            <a:lvl1pPr marL="171450" indent="-171450" algn="just" eaLnBrk="0" hangingPunct="0">
              <a:lnSpc>
                <a:spcPct val="110000"/>
              </a:lnSpc>
              <a:buClr>
                <a:srgbClr val="434343"/>
              </a:buClr>
              <a:buFont typeface="Arial" panose="020B0604020202020204" pitchFamily="34" charset="0"/>
              <a:buChar char="•"/>
              <a:defRPr sz="1400" b="0">
                <a:solidFill>
                  <a:srgbClr val="434343"/>
                </a:solidFill>
                <a:latin typeface="Open sans" panose="020B0604020202020204"/>
                <a:cs typeface="Arial" panose="020B0604020202020204" pitchFamily="34" charset="0"/>
              </a:defRPr>
            </a:lvl1pPr>
            <a:lvl2pPr marL="742950" indent="-285750">
              <a:defRPr sz="900" b="1">
                <a:latin typeface="Arial" panose="020B0604020202020204" pitchFamily="34" charset="0"/>
                <a:cs typeface="Arial" panose="020B0604020202020204" pitchFamily="34" charset="0"/>
              </a:defRPr>
            </a:lvl2pPr>
            <a:lvl3pPr marL="1143000" indent="-228600">
              <a:defRPr sz="900" b="1">
                <a:latin typeface="Arial" panose="020B0604020202020204" pitchFamily="34" charset="0"/>
                <a:cs typeface="Arial" panose="020B0604020202020204" pitchFamily="34" charset="0"/>
              </a:defRPr>
            </a:lvl3pPr>
            <a:lvl4pPr marL="1600200" indent="-228600">
              <a:defRPr sz="900" b="1">
                <a:latin typeface="Arial" panose="020B0604020202020204" pitchFamily="34" charset="0"/>
                <a:cs typeface="Arial" panose="020B0604020202020204" pitchFamily="34" charset="0"/>
              </a:defRPr>
            </a:lvl4pPr>
            <a:lvl5pPr marL="2057400" indent="-228600">
              <a:defRPr sz="900" b="1">
                <a:latin typeface="Arial" panose="020B0604020202020204" pitchFamily="34" charset="0"/>
                <a:cs typeface="Arial" panose="020B0604020202020204" pitchFamily="34" charset="0"/>
              </a:defRPr>
            </a:lvl5pPr>
            <a:lvl6pPr marL="2514600" indent="-228600" fontAlgn="base">
              <a:spcBef>
                <a:spcPct val="0"/>
              </a:spcBef>
              <a:spcAft>
                <a:spcPct val="0"/>
              </a:spcAft>
              <a:defRPr sz="900" b="1">
                <a:latin typeface="Arial" panose="020B0604020202020204" pitchFamily="34" charset="0"/>
                <a:cs typeface="Arial" panose="020B0604020202020204" pitchFamily="34" charset="0"/>
              </a:defRPr>
            </a:lvl6pPr>
            <a:lvl7pPr marL="2971800" indent="-228600" fontAlgn="base">
              <a:spcBef>
                <a:spcPct val="0"/>
              </a:spcBef>
              <a:spcAft>
                <a:spcPct val="0"/>
              </a:spcAft>
              <a:defRPr sz="900" b="1">
                <a:latin typeface="Arial" panose="020B0604020202020204" pitchFamily="34" charset="0"/>
                <a:cs typeface="Arial" panose="020B0604020202020204" pitchFamily="34" charset="0"/>
              </a:defRPr>
            </a:lvl7pPr>
            <a:lvl8pPr marL="3429000" indent="-228600" fontAlgn="base">
              <a:spcBef>
                <a:spcPct val="0"/>
              </a:spcBef>
              <a:spcAft>
                <a:spcPct val="0"/>
              </a:spcAft>
              <a:defRPr sz="900" b="1">
                <a:latin typeface="Arial" panose="020B0604020202020204" pitchFamily="34" charset="0"/>
                <a:cs typeface="Arial" panose="020B0604020202020204" pitchFamily="34" charset="0"/>
              </a:defRPr>
            </a:lvl8pPr>
            <a:lvl9pPr marL="3886200" indent="-228600" fontAlgn="base">
              <a:spcBef>
                <a:spcPct val="0"/>
              </a:spcBef>
              <a:spcAft>
                <a:spcPct val="0"/>
              </a:spcAft>
              <a:defRPr sz="900" b="1">
                <a:latin typeface="Arial" panose="020B0604020202020204" pitchFamily="34" charset="0"/>
                <a:cs typeface="Arial" panose="020B0604020202020204" pitchFamily="34" charset="0"/>
              </a:defRPr>
            </a:lvl9pPr>
          </a:lstStyle>
          <a:p>
            <a:pPr marL="0" indent="0">
              <a:buNone/>
            </a:pPr>
            <a:r>
              <a:rPr lang="pt-BR" b="1" dirty="0"/>
              <a:t>Observações de cada modelo</a:t>
            </a:r>
          </a:p>
          <a:p>
            <a:pPr marL="0" indent="0">
              <a:buNone/>
            </a:pPr>
            <a:endParaRPr lang="pt-BR" sz="1200" b="1" dirty="0"/>
          </a:p>
          <a:p>
            <a:r>
              <a:rPr lang="pt-BR" sz="1100" b="1" dirty="0"/>
              <a:t>Árvore de decisão</a:t>
            </a:r>
          </a:p>
          <a:p>
            <a:pPr marL="541338" lvl="1" indent="-201613" algn="just">
              <a:buFont typeface="Arial" panose="020B0604020202020204" pitchFamily="34" charset="0"/>
              <a:buChar char="•"/>
            </a:pPr>
            <a:r>
              <a:rPr lang="pt-BR" sz="1100" b="0" dirty="0">
                <a:solidFill>
                  <a:srgbClr val="434343"/>
                </a:solidFill>
                <a:latin typeface="Open sans" panose="020B0604020202020204"/>
              </a:rPr>
              <a:t>Traz uma representação visual de como o modelo toma suas decisões de quais são as variáveis mais importantes para cada quebra. Essa visualização, quando analisada pela equipe de saúde em conjunto com a equipe de dados, facilita a criação de um guia que pode mostrar a evolução do paciente sua chance de óbito, além de auxiliar em um possível protocolo de atendimento;</a:t>
            </a:r>
          </a:p>
          <a:p>
            <a:pPr marL="541338" lvl="1" indent="-201613" algn="just">
              <a:buFont typeface="Arial" panose="020B0604020202020204" pitchFamily="34" charset="0"/>
              <a:buChar char="•"/>
            </a:pPr>
            <a:r>
              <a:rPr lang="pt-BR" sz="1100" b="0" dirty="0">
                <a:solidFill>
                  <a:srgbClr val="434343"/>
                </a:solidFill>
                <a:latin typeface="Open sans" panose="020B0604020202020204"/>
              </a:rPr>
              <a:t>Boas métricas, Sensibilidade e Especificidade acima de 74%, que é um bom resultado com os dados que temos. A árvore não perde para os modelos de </a:t>
            </a:r>
            <a:r>
              <a:rPr lang="pt-BR" sz="1100" b="0" dirty="0" err="1">
                <a:solidFill>
                  <a:srgbClr val="434343"/>
                </a:solidFill>
                <a:latin typeface="Open sans" panose="020B0604020202020204"/>
              </a:rPr>
              <a:t>Machine</a:t>
            </a:r>
            <a:r>
              <a:rPr lang="pt-BR" sz="1100" b="0" dirty="0">
                <a:solidFill>
                  <a:srgbClr val="434343"/>
                </a:solidFill>
                <a:latin typeface="Open sans" panose="020B0604020202020204"/>
              </a:rPr>
              <a:t> Learning;</a:t>
            </a:r>
          </a:p>
          <a:p>
            <a:pPr marL="541338" lvl="1" indent="-201613" algn="just">
              <a:buFont typeface="Arial" panose="020B0604020202020204" pitchFamily="34" charset="0"/>
              <a:buChar char="•"/>
            </a:pPr>
            <a:r>
              <a:rPr lang="pt-BR" sz="1100" b="0" dirty="0">
                <a:solidFill>
                  <a:srgbClr val="434343"/>
                </a:solidFill>
                <a:latin typeface="Open sans" panose="020B0604020202020204"/>
              </a:rPr>
              <a:t>Gráfico SHAP possibilita a análise de importância de cada variável no modelo.</a:t>
            </a:r>
          </a:p>
          <a:p>
            <a:pPr marL="0" indent="0">
              <a:buNone/>
            </a:pPr>
            <a:endParaRPr lang="pt-BR" sz="1100" b="1" dirty="0"/>
          </a:p>
          <a:p>
            <a:r>
              <a:rPr lang="pt-BR" sz="1100" b="1" dirty="0"/>
              <a:t>Regressão Logística</a:t>
            </a:r>
          </a:p>
          <a:p>
            <a:pPr marL="541338" lvl="1" indent="-201613" algn="just">
              <a:buFont typeface="Arial" panose="020B0604020202020204" pitchFamily="34" charset="0"/>
              <a:buChar char="•"/>
            </a:pPr>
            <a:r>
              <a:rPr lang="pt-BR" sz="1100" b="0" dirty="0">
                <a:solidFill>
                  <a:srgbClr val="434343"/>
                </a:solidFill>
                <a:latin typeface="Open sans" panose="020B0604020202020204"/>
              </a:rPr>
              <a:t>Tem como saída uma tabela que traz todos os pesos atribuídos às variáveis utilizadas no modelo, possui, como característica, ser de fácil entendimento. Com os pesos, podemos, facilmente, utilizar a equação para entender a probabilidade de óbito de um paciente;</a:t>
            </a:r>
          </a:p>
          <a:p>
            <a:pPr marL="541338" lvl="1" indent="-201613" algn="just">
              <a:buFont typeface="Arial" panose="020B0604020202020204" pitchFamily="34" charset="0"/>
              <a:buChar char="•"/>
            </a:pPr>
            <a:r>
              <a:rPr lang="pt-BR" sz="1100" b="0" dirty="0">
                <a:solidFill>
                  <a:srgbClr val="434343"/>
                </a:solidFill>
                <a:latin typeface="Open sans" panose="020B0604020202020204"/>
              </a:rPr>
              <a:t>Métricas muito semelhantes às da árvore de decisão, porém com menor sensibilidade e maior especificidade. Não perde para os modelos de </a:t>
            </a:r>
            <a:r>
              <a:rPr lang="pt-BR" sz="1100" b="0" dirty="0" err="1">
                <a:solidFill>
                  <a:srgbClr val="434343"/>
                </a:solidFill>
                <a:latin typeface="Open sans" panose="020B0604020202020204"/>
              </a:rPr>
              <a:t>Machine</a:t>
            </a:r>
            <a:r>
              <a:rPr lang="pt-BR" sz="1100" b="0" dirty="0">
                <a:solidFill>
                  <a:srgbClr val="434343"/>
                </a:solidFill>
                <a:latin typeface="Open sans" panose="020B0604020202020204"/>
              </a:rPr>
              <a:t> Learning.</a:t>
            </a:r>
          </a:p>
          <a:p>
            <a:pPr marL="0" indent="0">
              <a:buNone/>
            </a:pPr>
            <a:endParaRPr lang="pt-BR" sz="1100" b="1" dirty="0"/>
          </a:p>
          <a:p>
            <a:r>
              <a:rPr lang="pt-BR" sz="1100" b="1" dirty="0" err="1"/>
              <a:t>LightGBM</a:t>
            </a:r>
            <a:endParaRPr lang="pt-BR" sz="1100" b="1" dirty="0"/>
          </a:p>
          <a:p>
            <a:pPr marL="541338" lvl="1" indent="-201613" algn="just">
              <a:buFont typeface="Arial" panose="020B0604020202020204" pitchFamily="34" charset="0"/>
              <a:buChar char="•"/>
            </a:pPr>
            <a:r>
              <a:rPr lang="pt-BR" sz="1100" b="0" dirty="0">
                <a:solidFill>
                  <a:srgbClr val="434343"/>
                </a:solidFill>
                <a:latin typeface="Open sans" panose="020B0604020202020204"/>
              </a:rPr>
              <a:t>Modelo com maior complexidade e maiores possibilidades de modelagem, entretanto é do tipo “Caixa Preta”;</a:t>
            </a:r>
          </a:p>
          <a:p>
            <a:pPr marL="541338" lvl="1" indent="-201613" algn="just">
              <a:buFont typeface="Arial" panose="020B0604020202020204" pitchFamily="34" charset="0"/>
              <a:buChar char="•"/>
            </a:pPr>
            <a:r>
              <a:rPr lang="pt-BR" sz="1100" b="0" dirty="0">
                <a:solidFill>
                  <a:srgbClr val="434343"/>
                </a:solidFill>
                <a:latin typeface="Open sans" panose="020B0604020202020204"/>
              </a:rPr>
              <a:t>Gráfico SHAP possibilita a interpretação do modelo e análise de importância de cada variável;</a:t>
            </a:r>
          </a:p>
          <a:p>
            <a:pPr marL="541338" lvl="1" indent="-201613" algn="just">
              <a:buFont typeface="Arial" panose="020B0604020202020204" pitchFamily="34" charset="0"/>
              <a:buChar char="•"/>
            </a:pPr>
            <a:r>
              <a:rPr lang="pt-BR" sz="1100" b="0" dirty="0">
                <a:solidFill>
                  <a:srgbClr val="434343"/>
                </a:solidFill>
                <a:latin typeface="Open sans" panose="020B0604020202020204"/>
              </a:rPr>
              <a:t>Possui boas métricas, porém semelhantes às dos modelos tradicionais. Talvez melhoraria se tivéssemos mais dados;</a:t>
            </a:r>
          </a:p>
          <a:p>
            <a:pPr marL="541338" lvl="1" indent="-201613" algn="just">
              <a:buFont typeface="Arial" panose="020B0604020202020204" pitchFamily="34" charset="0"/>
              <a:buChar char="•"/>
            </a:pPr>
            <a:r>
              <a:rPr lang="pt-BR" sz="1100" b="0" dirty="0">
                <a:solidFill>
                  <a:srgbClr val="434343"/>
                </a:solidFill>
                <a:latin typeface="Open sans" panose="020B0604020202020204"/>
              </a:rPr>
              <a:t>Fácil implementação e otimização com </a:t>
            </a:r>
            <a:r>
              <a:rPr lang="pt-BR" sz="1100" b="0" dirty="0" err="1">
                <a:solidFill>
                  <a:srgbClr val="434343"/>
                </a:solidFill>
                <a:latin typeface="Open sans" panose="020B0604020202020204"/>
              </a:rPr>
              <a:t>AutoML</a:t>
            </a:r>
            <a:r>
              <a:rPr lang="pt-BR" sz="1100" b="0" dirty="0">
                <a:solidFill>
                  <a:srgbClr val="434343"/>
                </a:solidFill>
                <a:latin typeface="Open sans" panose="020B0604020202020204"/>
              </a:rPr>
              <a:t>.</a:t>
            </a:r>
            <a:endParaRPr kumimoji="0" lang="pt-BR" sz="1100" b="0" i="0" u="none" strike="noStrike" kern="1200" cap="none" spc="0" normalizeH="0" baseline="0" noProof="0" dirty="0">
              <a:ln>
                <a:noFill/>
              </a:ln>
              <a:solidFill>
                <a:srgbClr val="434343"/>
              </a:solidFill>
              <a:effectLst/>
              <a:uLnTx/>
              <a:uFillTx/>
              <a:latin typeface="Open sans" panose="020B0604020202020204"/>
              <a:ea typeface="+mn-ea"/>
              <a:cs typeface="+mn-cs"/>
            </a:endParaRPr>
          </a:p>
          <a:p>
            <a:pPr marL="0" indent="0">
              <a:buNone/>
            </a:pPr>
            <a:endParaRPr lang="pt-BR" sz="1100" b="1" dirty="0"/>
          </a:p>
          <a:p>
            <a:r>
              <a:rPr lang="pt-BR" sz="1100" b="1" dirty="0"/>
              <a:t>Classificadores por Votação</a:t>
            </a:r>
          </a:p>
          <a:p>
            <a:pPr marL="541338" lvl="1" indent="-201613" algn="just">
              <a:buFont typeface="Arial" panose="020B0604020202020204" pitchFamily="34" charset="0"/>
              <a:buChar char="•"/>
            </a:pPr>
            <a:r>
              <a:rPr lang="pt-BR" sz="1100" b="0" dirty="0">
                <a:solidFill>
                  <a:srgbClr val="434343"/>
                </a:solidFill>
                <a:latin typeface="Open sans" panose="020B0604020202020204"/>
              </a:rPr>
              <a:t>Possibilita verificar se os modelos estão classificando linhas diferentes com classificações diferentes e fazer uma votação em que predomina a alta ou o óbito. Traz mais confiança nas classificações;</a:t>
            </a:r>
          </a:p>
          <a:p>
            <a:pPr marL="541338" lvl="1" indent="-201613" algn="just">
              <a:buFont typeface="Arial" panose="020B0604020202020204" pitchFamily="34" charset="0"/>
              <a:buChar char="•"/>
            </a:pPr>
            <a:r>
              <a:rPr lang="pt-BR" sz="1100" b="0" dirty="0">
                <a:solidFill>
                  <a:srgbClr val="434343"/>
                </a:solidFill>
                <a:latin typeface="Open sans" panose="020B0604020202020204"/>
              </a:rPr>
              <a:t>Possui, também, boas métricas;</a:t>
            </a:r>
          </a:p>
          <a:p>
            <a:pPr marL="541338" lvl="1" indent="-201613" algn="just">
              <a:buFont typeface="Arial" panose="020B0604020202020204" pitchFamily="34" charset="0"/>
              <a:buChar char="•"/>
            </a:pPr>
            <a:r>
              <a:rPr kumimoji="0" lang="pt-BR" sz="1100" b="0" i="0" u="none" strike="noStrike" kern="1200" cap="none" spc="0" normalizeH="0" baseline="0" noProof="0" dirty="0">
                <a:ln>
                  <a:noFill/>
                </a:ln>
                <a:solidFill>
                  <a:srgbClr val="434343"/>
                </a:solidFill>
                <a:effectLst/>
                <a:uLnTx/>
                <a:uFillTx/>
                <a:latin typeface="Open sans" panose="020B0604020202020204"/>
                <a:ea typeface="+mn-ea"/>
                <a:cs typeface="+mn-cs"/>
              </a:rPr>
              <a:t>Não possibilita análise SHAP;</a:t>
            </a:r>
          </a:p>
          <a:p>
            <a:pPr marL="541338" lvl="1" indent="-201613" algn="just">
              <a:buFont typeface="Arial" panose="020B0604020202020204" pitchFamily="34" charset="0"/>
              <a:buChar char="•"/>
            </a:pPr>
            <a:r>
              <a:rPr kumimoji="0" lang="pt-BR" sz="1100" b="0" i="0" u="none" strike="noStrike" kern="1200" cap="none" spc="0" normalizeH="0" baseline="0" noProof="0" dirty="0">
                <a:ln>
                  <a:noFill/>
                </a:ln>
                <a:solidFill>
                  <a:srgbClr val="434343"/>
                </a:solidFill>
                <a:effectLst/>
                <a:uLnTx/>
                <a:uFillTx/>
                <a:latin typeface="Open sans" panose="020B0604020202020204"/>
                <a:ea typeface="+mn-ea"/>
                <a:cs typeface="+mn-cs"/>
              </a:rPr>
              <a:t>Demora mais tempo para rodar pois cada observação precisa passar por todos os modelos para receber seu resultado.</a:t>
            </a:r>
          </a:p>
          <a:p>
            <a:pPr marL="541338" lvl="1" indent="-201613" algn="just">
              <a:buFont typeface="Arial" panose="020B0604020202020204" pitchFamily="34" charset="0"/>
              <a:buChar char="•"/>
            </a:pPr>
            <a:endParaRPr lang="pt-BR" sz="1200" b="1" dirty="0"/>
          </a:p>
          <a:p>
            <a:pPr marL="339725" lvl="1" indent="0" algn="just"/>
            <a:endParaRPr lang="pt-BR" sz="1200" b="1" dirty="0"/>
          </a:p>
          <a:p>
            <a:pPr marL="0" indent="0">
              <a:buNone/>
            </a:pPr>
            <a:endParaRPr lang="pt-BR" sz="1200" b="1" dirty="0"/>
          </a:p>
          <a:p>
            <a:endParaRPr lang="pt-BR" sz="1200" dirty="0"/>
          </a:p>
          <a:p>
            <a:pPr lvl="1" algn="just"/>
            <a:endParaRPr lang="pt-BR" sz="700" dirty="0"/>
          </a:p>
        </p:txBody>
      </p:sp>
      <p:pic>
        <p:nvPicPr>
          <p:cNvPr id="10" name="Picture 2" descr="Black and Gray Laptop Computer · Free Stock Photo">
            <a:extLst>
              <a:ext uri="{FF2B5EF4-FFF2-40B4-BE49-F238E27FC236}">
                <a16:creationId xmlns:a16="http://schemas.microsoft.com/office/drawing/2014/main" id="{56FFE320-9AC5-4C51-9BA7-9BFE257BE8C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317" t="-145" r="42382" b="145"/>
          <a:stretch/>
        </p:blipFill>
        <p:spPr bwMode="auto">
          <a:xfrm>
            <a:off x="0" y="871517"/>
            <a:ext cx="3491345" cy="5442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8628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tângulo 37">
            <a:extLst>
              <a:ext uri="{FF2B5EF4-FFF2-40B4-BE49-F238E27FC236}">
                <a16:creationId xmlns:a16="http://schemas.microsoft.com/office/drawing/2014/main" id="{D902E99D-1B43-474C-AC5E-3E8665E2FA1E}"/>
              </a:ext>
            </a:extLst>
          </p:cNvPr>
          <p:cNvSpPr/>
          <p:nvPr/>
        </p:nvSpPr>
        <p:spPr>
          <a:xfrm>
            <a:off x="3491345" y="871517"/>
            <a:ext cx="8700655" cy="5442890"/>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1800" b="1" dirty="0"/>
          </a:p>
        </p:txBody>
      </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396870" y="379620"/>
            <a:ext cx="43400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11" name="Title Placeholder 1">
            <a:extLst>
              <a:ext uri="{FF2B5EF4-FFF2-40B4-BE49-F238E27FC236}">
                <a16:creationId xmlns:a16="http://schemas.microsoft.com/office/drawing/2014/main" id="{C614DE7C-93DF-40BF-8B79-1508222539C0}"/>
              </a:ext>
            </a:extLst>
          </p:cNvPr>
          <p:cNvSpPr txBox="1">
            <a:spLocks/>
          </p:cNvSpPr>
          <p:nvPr/>
        </p:nvSpPr>
        <p:spPr>
          <a:xfrm>
            <a:off x="105086" y="6276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7. </a:t>
            </a:r>
            <a:r>
              <a:rPr lang="en-US" dirty="0" err="1">
                <a:solidFill>
                  <a:srgbClr val="434343"/>
                </a:solidFill>
                <a:latin typeface="Open Sans" panose="020B0604020202020204" charset="0"/>
                <a:ea typeface="Open Sans" panose="020B0604020202020204" charset="0"/>
                <a:cs typeface="Open Sans" panose="020B0604020202020204" charset="0"/>
              </a:rPr>
              <a:t>Definição</a:t>
            </a:r>
            <a:r>
              <a:rPr lang="en-US" dirty="0">
                <a:solidFill>
                  <a:srgbClr val="434343"/>
                </a:solidFill>
                <a:latin typeface="Open Sans" panose="020B0604020202020204" charset="0"/>
                <a:ea typeface="Open Sans" panose="020B0604020202020204" charset="0"/>
                <a:cs typeface="Open Sans" panose="020B0604020202020204" charset="0"/>
              </a:rPr>
              <a:t> da </a:t>
            </a:r>
            <a:r>
              <a:rPr lang="en-US" dirty="0" err="1">
                <a:solidFill>
                  <a:srgbClr val="434343"/>
                </a:solidFill>
                <a:latin typeface="Open Sans" panose="020B0604020202020204" charset="0"/>
                <a:ea typeface="Open Sans" panose="020B0604020202020204" charset="0"/>
                <a:cs typeface="Open Sans" panose="020B0604020202020204" charset="0"/>
              </a:rPr>
              <a:t>técnica</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pic>
        <p:nvPicPr>
          <p:cNvPr id="15" name="Imagem 14">
            <a:extLst>
              <a:ext uri="{FF2B5EF4-FFF2-40B4-BE49-F238E27FC236}">
                <a16:creationId xmlns:a16="http://schemas.microsoft.com/office/drawing/2014/main" id="{A6A3A2D8-6A84-408C-9312-C49BC22CB3C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432739" y="6314406"/>
            <a:ext cx="1705361" cy="327947"/>
          </a:xfrm>
          <a:prstGeom prst="rect">
            <a:avLst/>
          </a:prstGeom>
        </p:spPr>
      </p:pic>
      <p:sp>
        <p:nvSpPr>
          <p:cNvPr id="2" name="CaixaDeTexto 1">
            <a:extLst>
              <a:ext uri="{FF2B5EF4-FFF2-40B4-BE49-F238E27FC236}">
                <a16:creationId xmlns:a16="http://schemas.microsoft.com/office/drawing/2014/main" id="{D872A5AF-DA12-43AC-A2D2-07083A612BC9}"/>
              </a:ext>
            </a:extLst>
          </p:cNvPr>
          <p:cNvSpPr txBox="1"/>
          <p:nvPr/>
        </p:nvSpPr>
        <p:spPr>
          <a:xfrm>
            <a:off x="3491345" y="865956"/>
            <a:ext cx="8517153" cy="3447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pt-BR"/>
            </a:defPPr>
            <a:lvl1pPr marL="171450" indent="-171450" algn="just" eaLnBrk="0" hangingPunct="0">
              <a:lnSpc>
                <a:spcPct val="110000"/>
              </a:lnSpc>
              <a:buClr>
                <a:srgbClr val="434343"/>
              </a:buClr>
              <a:buFont typeface="Arial" panose="020B0604020202020204" pitchFamily="34" charset="0"/>
              <a:buChar char="•"/>
              <a:defRPr sz="1400" b="0">
                <a:solidFill>
                  <a:srgbClr val="434343"/>
                </a:solidFill>
                <a:latin typeface="Open sans" panose="020B0604020202020204"/>
                <a:cs typeface="Arial" panose="020B0604020202020204" pitchFamily="34" charset="0"/>
              </a:defRPr>
            </a:lvl1pPr>
            <a:lvl2pPr marL="742950" indent="-285750">
              <a:defRPr sz="900" b="1">
                <a:latin typeface="Arial" panose="020B0604020202020204" pitchFamily="34" charset="0"/>
                <a:cs typeface="Arial" panose="020B0604020202020204" pitchFamily="34" charset="0"/>
              </a:defRPr>
            </a:lvl2pPr>
            <a:lvl3pPr marL="1143000" indent="-228600">
              <a:defRPr sz="900" b="1">
                <a:latin typeface="Arial" panose="020B0604020202020204" pitchFamily="34" charset="0"/>
                <a:cs typeface="Arial" panose="020B0604020202020204" pitchFamily="34" charset="0"/>
              </a:defRPr>
            </a:lvl3pPr>
            <a:lvl4pPr marL="1600200" indent="-228600">
              <a:defRPr sz="900" b="1">
                <a:latin typeface="Arial" panose="020B0604020202020204" pitchFamily="34" charset="0"/>
                <a:cs typeface="Arial" panose="020B0604020202020204" pitchFamily="34" charset="0"/>
              </a:defRPr>
            </a:lvl4pPr>
            <a:lvl5pPr marL="2057400" indent="-228600">
              <a:defRPr sz="900" b="1">
                <a:latin typeface="Arial" panose="020B0604020202020204" pitchFamily="34" charset="0"/>
                <a:cs typeface="Arial" panose="020B0604020202020204" pitchFamily="34" charset="0"/>
              </a:defRPr>
            </a:lvl5pPr>
            <a:lvl6pPr marL="2514600" indent="-228600" fontAlgn="base">
              <a:spcBef>
                <a:spcPct val="0"/>
              </a:spcBef>
              <a:spcAft>
                <a:spcPct val="0"/>
              </a:spcAft>
              <a:defRPr sz="900" b="1">
                <a:latin typeface="Arial" panose="020B0604020202020204" pitchFamily="34" charset="0"/>
                <a:cs typeface="Arial" panose="020B0604020202020204" pitchFamily="34" charset="0"/>
              </a:defRPr>
            </a:lvl6pPr>
            <a:lvl7pPr marL="2971800" indent="-228600" fontAlgn="base">
              <a:spcBef>
                <a:spcPct val="0"/>
              </a:spcBef>
              <a:spcAft>
                <a:spcPct val="0"/>
              </a:spcAft>
              <a:defRPr sz="900" b="1">
                <a:latin typeface="Arial" panose="020B0604020202020204" pitchFamily="34" charset="0"/>
                <a:cs typeface="Arial" panose="020B0604020202020204" pitchFamily="34" charset="0"/>
              </a:defRPr>
            </a:lvl7pPr>
            <a:lvl8pPr marL="3429000" indent="-228600" fontAlgn="base">
              <a:spcBef>
                <a:spcPct val="0"/>
              </a:spcBef>
              <a:spcAft>
                <a:spcPct val="0"/>
              </a:spcAft>
              <a:defRPr sz="900" b="1">
                <a:latin typeface="Arial" panose="020B0604020202020204" pitchFamily="34" charset="0"/>
                <a:cs typeface="Arial" panose="020B0604020202020204" pitchFamily="34" charset="0"/>
              </a:defRPr>
            </a:lvl8pPr>
            <a:lvl9pPr marL="3886200" indent="-228600" fontAlgn="base">
              <a:spcBef>
                <a:spcPct val="0"/>
              </a:spcBef>
              <a:spcAft>
                <a:spcPct val="0"/>
              </a:spcAft>
              <a:defRPr sz="900" b="1">
                <a:latin typeface="Arial" panose="020B0604020202020204" pitchFamily="34" charset="0"/>
                <a:cs typeface="Arial" panose="020B0604020202020204" pitchFamily="34" charset="0"/>
              </a:defRPr>
            </a:lvl9pPr>
          </a:lstStyle>
          <a:p>
            <a:pPr marL="0" indent="0">
              <a:buNone/>
            </a:pPr>
            <a:r>
              <a:rPr lang="pt-BR" b="1" dirty="0"/>
              <a:t>Escolha final </a:t>
            </a:r>
            <a:r>
              <a:rPr lang="pt-BR" b="1" dirty="0">
                <a:sym typeface="Wingdings" panose="05000000000000000000" pitchFamily="2" charset="2"/>
              </a:rPr>
              <a:t> Árvore de Decisão</a:t>
            </a:r>
            <a:endParaRPr lang="pt-BR" b="1" dirty="0"/>
          </a:p>
          <a:p>
            <a:pPr marL="0" indent="0">
              <a:buNone/>
            </a:pPr>
            <a:endParaRPr lang="pt-BR" sz="1200" b="1" dirty="0"/>
          </a:p>
          <a:p>
            <a:pPr marL="0" indent="0">
              <a:buNone/>
            </a:pPr>
            <a:r>
              <a:rPr kumimoji="0" lang="pt-BR" sz="1200" b="0" i="0" u="none" strike="noStrike" kern="1200" cap="none" spc="0" normalizeH="0" baseline="0" noProof="0" dirty="0">
                <a:ln>
                  <a:noFill/>
                </a:ln>
                <a:solidFill>
                  <a:srgbClr val="434343"/>
                </a:solidFill>
                <a:effectLst/>
                <a:uLnTx/>
                <a:uFillTx/>
                <a:latin typeface="Open sans" panose="020B0604020202020204"/>
                <a:ea typeface="+mn-ea"/>
                <a:cs typeface="+mn-cs"/>
              </a:rPr>
              <a:t>Baseado nas observações do </a:t>
            </a:r>
            <a:r>
              <a:rPr kumimoji="0" lang="pt-BR" sz="1200" b="0" i="0" u="none" strike="noStrike" kern="1200" cap="none" spc="0" normalizeH="0" baseline="0" noProof="0" dirty="0">
                <a:ln>
                  <a:noFill/>
                </a:ln>
                <a:solidFill>
                  <a:srgbClr val="434343"/>
                </a:solidFill>
                <a:effectLst/>
                <a:uLnTx/>
                <a:uFillTx/>
                <a:latin typeface="Open sans" panose="020B0604020202020204"/>
                <a:ea typeface="+mn-ea"/>
                <a:cs typeface="+mn-cs"/>
                <a:hlinkClick r:id="rId3" action="ppaction://hlinksldjump"/>
              </a:rPr>
              <a:t>slide anterior</a:t>
            </a:r>
            <a:r>
              <a:rPr kumimoji="0" lang="pt-BR" sz="1200" b="0" i="0" u="none" strike="noStrike" kern="1200" cap="none" spc="0" normalizeH="0" baseline="0" noProof="0" dirty="0">
                <a:ln>
                  <a:noFill/>
                </a:ln>
                <a:solidFill>
                  <a:srgbClr val="434343"/>
                </a:solidFill>
                <a:effectLst/>
                <a:uLnTx/>
                <a:uFillTx/>
                <a:latin typeface="Open sans" panose="020B0604020202020204"/>
                <a:ea typeface="+mn-ea"/>
                <a:cs typeface="+mn-cs"/>
              </a:rPr>
              <a:t>, opto por escolher o modelo de </a:t>
            </a:r>
            <a:r>
              <a:rPr kumimoji="0" lang="pt-BR" sz="1200" b="1" i="0" u="none" strike="noStrike" kern="1200" cap="none" spc="0" normalizeH="0" baseline="0" noProof="0" dirty="0">
                <a:ln>
                  <a:noFill/>
                </a:ln>
                <a:solidFill>
                  <a:srgbClr val="434343"/>
                </a:solidFill>
                <a:effectLst/>
                <a:uLnTx/>
                <a:uFillTx/>
                <a:latin typeface="Open sans" panose="020B0604020202020204"/>
                <a:ea typeface="+mn-ea"/>
                <a:cs typeface="+mn-cs"/>
              </a:rPr>
              <a:t>Árvore de Decisão</a:t>
            </a:r>
            <a:r>
              <a:rPr kumimoji="0" lang="pt-BR" sz="1200" i="0" u="none" strike="noStrike" kern="1200" cap="none" spc="0" normalizeH="0" baseline="0" noProof="0" dirty="0">
                <a:ln>
                  <a:noFill/>
                </a:ln>
                <a:solidFill>
                  <a:srgbClr val="434343"/>
                </a:solidFill>
                <a:effectLst/>
                <a:uLnTx/>
                <a:uFillTx/>
                <a:latin typeface="Open sans" panose="020B0604020202020204"/>
                <a:ea typeface="+mn-ea"/>
                <a:cs typeface="+mn-cs"/>
              </a:rPr>
              <a:t>, uma vez que este proporciona melhor visualização do modelo, possui boas métricas e permite fácil interpretação das variáveis através do gráfico SHAP.</a:t>
            </a:r>
          </a:p>
          <a:p>
            <a:pPr marL="0" indent="0">
              <a:buNone/>
            </a:pPr>
            <a:endParaRPr lang="pt-BR" sz="1200" b="1" dirty="0">
              <a:cs typeface="+mn-cs"/>
            </a:endParaRPr>
          </a:p>
          <a:p>
            <a:pPr marL="0" indent="0">
              <a:buNone/>
            </a:pPr>
            <a:r>
              <a:rPr lang="pt-BR" sz="1200" dirty="0">
                <a:cs typeface="+mn-cs"/>
              </a:rPr>
              <a:t>As métricas da árvore são muito semelhantes às dos modelos de aprendizado de máquina, o que facilita ainda mais a escolha.</a:t>
            </a:r>
          </a:p>
          <a:p>
            <a:pPr marL="0" indent="0">
              <a:buNone/>
            </a:pPr>
            <a:endParaRPr kumimoji="0" lang="pt-BR" sz="1200" i="0" u="none" strike="noStrike" kern="1200" cap="none" spc="0" normalizeH="0" baseline="0" noProof="0" dirty="0">
              <a:ln>
                <a:noFill/>
              </a:ln>
              <a:solidFill>
                <a:srgbClr val="434343"/>
              </a:solidFill>
              <a:effectLst/>
              <a:uLnTx/>
              <a:uFillTx/>
              <a:latin typeface="Open sans" panose="020B0604020202020204"/>
              <a:ea typeface="+mn-ea"/>
              <a:cs typeface="+mn-cs"/>
            </a:endParaRPr>
          </a:p>
          <a:p>
            <a:pPr marL="0" indent="0">
              <a:buNone/>
            </a:pPr>
            <a:r>
              <a:rPr lang="pt-BR" sz="1200" dirty="0">
                <a:cs typeface="+mn-cs"/>
              </a:rPr>
              <a:t>Abaixo seguem os gráficos, lado a lado, das métricas de cada um dos modelos. Observa-se que não há ganho nas métricas que justifiquem utilizar um modelo caixa preta para o trabalho proposto, já que a árvore de decisão, além de boas métricas, ainda possui a visualização do modelo</a:t>
            </a:r>
            <a:endParaRPr kumimoji="0" lang="pt-BR" sz="1200" i="0" u="none" strike="noStrike" kern="1200" cap="none" spc="0" normalizeH="0" baseline="0" noProof="0" dirty="0">
              <a:ln>
                <a:noFill/>
              </a:ln>
              <a:solidFill>
                <a:srgbClr val="434343"/>
              </a:solidFill>
              <a:effectLst/>
              <a:uLnTx/>
              <a:uFillTx/>
              <a:latin typeface="Open sans" panose="020B0604020202020204"/>
              <a:ea typeface="+mn-ea"/>
              <a:cs typeface="+mn-cs"/>
            </a:endParaRPr>
          </a:p>
          <a:p>
            <a:pPr marL="541338" lvl="1" indent="-201613" algn="just">
              <a:buFont typeface="Arial" panose="020B0604020202020204" pitchFamily="34" charset="0"/>
              <a:buChar char="•"/>
            </a:pPr>
            <a:endParaRPr lang="pt-BR" sz="1200" b="1" dirty="0"/>
          </a:p>
          <a:p>
            <a:pPr marL="339725" lvl="1" indent="0" algn="just"/>
            <a:endParaRPr lang="pt-BR" sz="1200" b="1" dirty="0"/>
          </a:p>
          <a:p>
            <a:pPr marL="0" indent="0">
              <a:buNone/>
            </a:pPr>
            <a:endParaRPr lang="pt-BR" sz="1200" b="1" dirty="0"/>
          </a:p>
          <a:p>
            <a:endParaRPr lang="pt-BR" sz="1200" dirty="0"/>
          </a:p>
          <a:p>
            <a:pPr lvl="1" algn="just"/>
            <a:endParaRPr lang="pt-BR" sz="700" dirty="0"/>
          </a:p>
        </p:txBody>
      </p:sp>
      <p:pic>
        <p:nvPicPr>
          <p:cNvPr id="10" name="Picture 2" descr="Black and Gray Laptop Computer · Free Stock Photo">
            <a:extLst>
              <a:ext uri="{FF2B5EF4-FFF2-40B4-BE49-F238E27FC236}">
                <a16:creationId xmlns:a16="http://schemas.microsoft.com/office/drawing/2014/main" id="{56FFE320-9AC5-4C51-9BA7-9BFE257BE8C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6317" t="-145" r="42382" b="145"/>
          <a:stretch/>
        </p:blipFill>
        <p:spPr bwMode="auto">
          <a:xfrm>
            <a:off x="0" y="871517"/>
            <a:ext cx="3491345" cy="544289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Gráfico 8">
            <a:extLst>
              <a:ext uri="{FF2B5EF4-FFF2-40B4-BE49-F238E27FC236}">
                <a16:creationId xmlns:a16="http://schemas.microsoft.com/office/drawing/2014/main" id="{9B0AC854-283A-4921-B325-EB03A95D730F}"/>
              </a:ext>
            </a:extLst>
          </p:cNvPr>
          <p:cNvGraphicFramePr/>
          <p:nvPr>
            <p:extLst>
              <p:ext uri="{D42A27DB-BD31-4B8C-83A1-F6EECF244321}">
                <p14:modId xmlns:p14="http://schemas.microsoft.com/office/powerpoint/2010/main" val="1894013726"/>
              </p:ext>
            </p:extLst>
          </p:nvPr>
        </p:nvGraphicFramePr>
        <p:xfrm>
          <a:off x="3616770" y="3512975"/>
          <a:ext cx="4155631" cy="270933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Gráfico 11">
            <a:extLst>
              <a:ext uri="{FF2B5EF4-FFF2-40B4-BE49-F238E27FC236}">
                <a16:creationId xmlns:a16="http://schemas.microsoft.com/office/drawing/2014/main" id="{DD1D35AD-6587-4F9C-B74F-1ECACD44F672}"/>
              </a:ext>
            </a:extLst>
          </p:cNvPr>
          <p:cNvGraphicFramePr/>
          <p:nvPr>
            <p:extLst>
              <p:ext uri="{D42A27DB-BD31-4B8C-83A1-F6EECF244321}">
                <p14:modId xmlns:p14="http://schemas.microsoft.com/office/powerpoint/2010/main" val="2662221591"/>
              </p:ext>
            </p:extLst>
          </p:nvPr>
        </p:nvGraphicFramePr>
        <p:xfrm>
          <a:off x="7982469" y="3512974"/>
          <a:ext cx="4155631" cy="2709333"/>
        </p:xfrm>
        <a:graphic>
          <a:graphicData uri="http://schemas.openxmlformats.org/drawingml/2006/chart">
            <c:chart xmlns:c="http://schemas.openxmlformats.org/drawingml/2006/chart" xmlns:r="http://schemas.openxmlformats.org/officeDocument/2006/relationships" r:id="rId6"/>
          </a:graphicData>
        </a:graphic>
      </p:graphicFrame>
      <p:sp>
        <p:nvSpPr>
          <p:cNvPr id="13" name="Retângulo 12">
            <a:extLst>
              <a:ext uri="{FF2B5EF4-FFF2-40B4-BE49-F238E27FC236}">
                <a16:creationId xmlns:a16="http://schemas.microsoft.com/office/drawing/2014/main" id="{14EF8DC8-503A-4B65-B0BF-B0525DBCB0A0}"/>
              </a:ext>
            </a:extLst>
          </p:cNvPr>
          <p:cNvSpPr/>
          <p:nvPr/>
        </p:nvSpPr>
        <p:spPr>
          <a:xfrm>
            <a:off x="3616770" y="6293713"/>
            <a:ext cx="4155631" cy="369332"/>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pt-BR" sz="900" b="1" dirty="0">
                <a:solidFill>
                  <a:srgbClr val="434343"/>
                </a:solidFill>
                <a:latin typeface="Open Sans" panose="020B0604020202020204" charset="0"/>
                <a:ea typeface="Open Sans" panose="020B0604020202020204" charset="0"/>
                <a:cs typeface="Open Sans" panose="020B0604020202020204" charset="0"/>
              </a:rPr>
              <a:t>Figura 8</a:t>
            </a:r>
            <a:r>
              <a:rPr kumimoji="0" lang="pt-BR" sz="9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Métricas dos modelos estatísticos</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9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Árvore de Decisão e Regressão Logística</a:t>
            </a:r>
          </a:p>
        </p:txBody>
      </p:sp>
      <p:sp>
        <p:nvSpPr>
          <p:cNvPr id="14" name="Retângulo 13">
            <a:extLst>
              <a:ext uri="{FF2B5EF4-FFF2-40B4-BE49-F238E27FC236}">
                <a16:creationId xmlns:a16="http://schemas.microsoft.com/office/drawing/2014/main" id="{D9688AE1-BFDC-4707-A78E-45C64F6B6C37}"/>
              </a:ext>
            </a:extLst>
          </p:cNvPr>
          <p:cNvSpPr/>
          <p:nvPr/>
        </p:nvSpPr>
        <p:spPr>
          <a:xfrm>
            <a:off x="7982469" y="6314406"/>
            <a:ext cx="2323581" cy="507831"/>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pt-BR" sz="900" b="1" dirty="0">
                <a:solidFill>
                  <a:srgbClr val="434343"/>
                </a:solidFill>
                <a:latin typeface="Open Sans" panose="020B0604020202020204" charset="0"/>
                <a:ea typeface="Open Sans" panose="020B0604020202020204" charset="0"/>
                <a:cs typeface="Open Sans" panose="020B0604020202020204" charset="0"/>
              </a:rPr>
              <a:t>Figura 10</a:t>
            </a:r>
            <a:r>
              <a:rPr kumimoji="0" lang="pt-BR" sz="9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Métricas dos modelos de aprendizado de máquina</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900" i="0" u="none" strike="noStrike" kern="1200" cap="none" spc="0" normalizeH="0" baseline="0" noProof="0" dirty="0" err="1">
                <a:ln>
                  <a:noFill/>
                </a:ln>
                <a:solidFill>
                  <a:srgbClr val="434343"/>
                </a:solidFill>
                <a:effectLst/>
                <a:uLnTx/>
                <a:uFillTx/>
                <a:latin typeface="Open Sans" panose="020B0604020202020204" charset="0"/>
                <a:ea typeface="Open Sans" panose="020B0604020202020204" charset="0"/>
                <a:cs typeface="Open Sans" panose="020B0604020202020204" charset="0"/>
              </a:rPr>
              <a:t>LightGBM</a:t>
            </a:r>
            <a:r>
              <a:rPr kumimoji="0" lang="pt-BR" sz="9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Blend 5 e Blend 13</a:t>
            </a:r>
          </a:p>
        </p:txBody>
      </p:sp>
    </p:spTree>
    <p:extLst>
      <p:ext uri="{BB962C8B-B14F-4D97-AF65-F5344CB8AC3E}">
        <p14:creationId xmlns:p14="http://schemas.microsoft.com/office/powerpoint/2010/main" val="13592611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tângulo 37">
            <a:extLst>
              <a:ext uri="{FF2B5EF4-FFF2-40B4-BE49-F238E27FC236}">
                <a16:creationId xmlns:a16="http://schemas.microsoft.com/office/drawing/2014/main" id="{D902E99D-1B43-474C-AC5E-3E8665E2FA1E}"/>
              </a:ext>
            </a:extLst>
          </p:cNvPr>
          <p:cNvSpPr/>
          <p:nvPr/>
        </p:nvSpPr>
        <p:spPr>
          <a:xfrm>
            <a:off x="3491345" y="865956"/>
            <a:ext cx="8700655" cy="544845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1800" b="1" dirty="0"/>
          </a:p>
        </p:txBody>
      </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396870" y="379620"/>
            <a:ext cx="43400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11" name="Title Placeholder 1">
            <a:extLst>
              <a:ext uri="{FF2B5EF4-FFF2-40B4-BE49-F238E27FC236}">
                <a16:creationId xmlns:a16="http://schemas.microsoft.com/office/drawing/2014/main" id="{C614DE7C-93DF-40BF-8B79-1508222539C0}"/>
              </a:ext>
            </a:extLst>
          </p:cNvPr>
          <p:cNvSpPr txBox="1">
            <a:spLocks/>
          </p:cNvSpPr>
          <p:nvPr/>
        </p:nvSpPr>
        <p:spPr>
          <a:xfrm>
            <a:off x="105086" y="6276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8. </a:t>
            </a:r>
            <a:r>
              <a:rPr lang="en-US" dirty="0" err="1">
                <a:solidFill>
                  <a:srgbClr val="434343"/>
                </a:solidFill>
                <a:latin typeface="Open Sans" panose="020B0604020202020204" charset="0"/>
                <a:ea typeface="Open Sans" panose="020B0604020202020204" charset="0"/>
                <a:cs typeface="Open Sans" panose="020B0604020202020204" charset="0"/>
              </a:rPr>
              <a:t>Conclusões</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pic>
        <p:nvPicPr>
          <p:cNvPr id="15" name="Imagem 14">
            <a:extLst>
              <a:ext uri="{FF2B5EF4-FFF2-40B4-BE49-F238E27FC236}">
                <a16:creationId xmlns:a16="http://schemas.microsoft.com/office/drawing/2014/main" id="{A6A3A2D8-6A84-408C-9312-C49BC22CB3C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432739" y="6314406"/>
            <a:ext cx="1705361" cy="327947"/>
          </a:xfrm>
          <a:prstGeom prst="rect">
            <a:avLst/>
          </a:prstGeom>
        </p:spPr>
      </p:pic>
      <p:sp>
        <p:nvSpPr>
          <p:cNvPr id="2" name="CaixaDeTexto 1">
            <a:extLst>
              <a:ext uri="{FF2B5EF4-FFF2-40B4-BE49-F238E27FC236}">
                <a16:creationId xmlns:a16="http://schemas.microsoft.com/office/drawing/2014/main" id="{D872A5AF-DA12-43AC-A2D2-07083A612BC9}"/>
              </a:ext>
            </a:extLst>
          </p:cNvPr>
          <p:cNvSpPr txBox="1"/>
          <p:nvPr/>
        </p:nvSpPr>
        <p:spPr>
          <a:xfrm>
            <a:off x="3491346" y="865956"/>
            <a:ext cx="8563806" cy="6920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pt-BR"/>
            </a:defPPr>
            <a:lvl1pPr marL="171450" indent="-171450" algn="just" eaLnBrk="0" hangingPunct="0">
              <a:lnSpc>
                <a:spcPct val="110000"/>
              </a:lnSpc>
              <a:buClr>
                <a:srgbClr val="434343"/>
              </a:buClr>
              <a:buFont typeface="Arial" panose="020B0604020202020204" pitchFamily="34" charset="0"/>
              <a:buChar char="•"/>
              <a:defRPr sz="1400" b="0">
                <a:solidFill>
                  <a:srgbClr val="434343"/>
                </a:solidFill>
                <a:latin typeface="Open sans" panose="020B0604020202020204"/>
                <a:cs typeface="Arial" panose="020B0604020202020204" pitchFamily="34" charset="0"/>
              </a:defRPr>
            </a:lvl1pPr>
            <a:lvl2pPr marL="742950" indent="-285750">
              <a:defRPr sz="900" b="1">
                <a:latin typeface="Arial" panose="020B0604020202020204" pitchFamily="34" charset="0"/>
                <a:cs typeface="Arial" panose="020B0604020202020204" pitchFamily="34" charset="0"/>
              </a:defRPr>
            </a:lvl2pPr>
            <a:lvl3pPr marL="1143000" indent="-228600">
              <a:defRPr sz="900" b="1">
                <a:latin typeface="Arial" panose="020B0604020202020204" pitchFamily="34" charset="0"/>
                <a:cs typeface="Arial" panose="020B0604020202020204" pitchFamily="34" charset="0"/>
              </a:defRPr>
            </a:lvl3pPr>
            <a:lvl4pPr marL="1600200" indent="-228600">
              <a:defRPr sz="900" b="1">
                <a:latin typeface="Arial" panose="020B0604020202020204" pitchFamily="34" charset="0"/>
                <a:cs typeface="Arial" panose="020B0604020202020204" pitchFamily="34" charset="0"/>
              </a:defRPr>
            </a:lvl4pPr>
            <a:lvl5pPr marL="2057400" indent="-228600">
              <a:defRPr sz="900" b="1">
                <a:latin typeface="Arial" panose="020B0604020202020204" pitchFamily="34" charset="0"/>
                <a:cs typeface="Arial" panose="020B0604020202020204" pitchFamily="34" charset="0"/>
              </a:defRPr>
            </a:lvl5pPr>
            <a:lvl6pPr marL="2514600" indent="-228600" fontAlgn="base">
              <a:spcBef>
                <a:spcPct val="0"/>
              </a:spcBef>
              <a:spcAft>
                <a:spcPct val="0"/>
              </a:spcAft>
              <a:defRPr sz="900" b="1">
                <a:latin typeface="Arial" panose="020B0604020202020204" pitchFamily="34" charset="0"/>
                <a:cs typeface="Arial" panose="020B0604020202020204" pitchFamily="34" charset="0"/>
              </a:defRPr>
            </a:lvl6pPr>
            <a:lvl7pPr marL="2971800" indent="-228600" fontAlgn="base">
              <a:spcBef>
                <a:spcPct val="0"/>
              </a:spcBef>
              <a:spcAft>
                <a:spcPct val="0"/>
              </a:spcAft>
              <a:defRPr sz="900" b="1">
                <a:latin typeface="Arial" panose="020B0604020202020204" pitchFamily="34" charset="0"/>
                <a:cs typeface="Arial" panose="020B0604020202020204" pitchFamily="34" charset="0"/>
              </a:defRPr>
            </a:lvl7pPr>
            <a:lvl8pPr marL="3429000" indent="-228600" fontAlgn="base">
              <a:spcBef>
                <a:spcPct val="0"/>
              </a:spcBef>
              <a:spcAft>
                <a:spcPct val="0"/>
              </a:spcAft>
              <a:defRPr sz="900" b="1">
                <a:latin typeface="Arial" panose="020B0604020202020204" pitchFamily="34" charset="0"/>
                <a:cs typeface="Arial" panose="020B0604020202020204" pitchFamily="34" charset="0"/>
              </a:defRPr>
            </a:lvl8pPr>
            <a:lvl9pPr marL="3886200" indent="-228600" fontAlgn="base">
              <a:spcBef>
                <a:spcPct val="0"/>
              </a:spcBef>
              <a:spcAft>
                <a:spcPct val="0"/>
              </a:spcAft>
              <a:defRPr sz="900" b="1">
                <a:latin typeface="Arial" panose="020B0604020202020204" pitchFamily="34" charset="0"/>
                <a:cs typeface="Arial" panose="020B0604020202020204" pitchFamily="34" charset="0"/>
              </a:defRPr>
            </a:lvl9pPr>
          </a:lstStyle>
          <a:p>
            <a:pPr marL="0" indent="0">
              <a:buNone/>
            </a:pPr>
            <a:r>
              <a:rPr lang="pt-BR" b="1" dirty="0"/>
              <a:t>Pontos fortes do trabalho</a:t>
            </a:r>
          </a:p>
          <a:p>
            <a:pPr marL="0" indent="0">
              <a:buNone/>
            </a:pPr>
            <a:endParaRPr kumimoji="0" lang="pt-BR" sz="1100" b="1" i="0" u="none" strike="noStrike" kern="1200" cap="none" spc="0" normalizeH="0" baseline="0" noProof="0" dirty="0">
              <a:ln>
                <a:noFill/>
              </a:ln>
              <a:solidFill>
                <a:srgbClr val="434343"/>
              </a:solidFill>
              <a:effectLst/>
              <a:uLnTx/>
              <a:uFillTx/>
              <a:latin typeface="Open sans" panose="020B0604020202020204"/>
              <a:ea typeface="+mn-ea"/>
              <a:cs typeface="+mn-cs"/>
            </a:endParaRPr>
          </a:p>
          <a:p>
            <a:r>
              <a:rPr kumimoji="0" lang="pt-BR" sz="1200" i="0" u="none" strike="noStrike" kern="1200" cap="none" spc="0" normalizeH="0" baseline="0" noProof="0" dirty="0">
                <a:ln>
                  <a:noFill/>
                </a:ln>
                <a:solidFill>
                  <a:srgbClr val="434343"/>
                </a:solidFill>
                <a:effectLst/>
                <a:uLnTx/>
                <a:uFillTx/>
                <a:latin typeface="Open sans" panose="020B0604020202020204"/>
                <a:ea typeface="+mn-ea"/>
                <a:cs typeface="+mn-cs"/>
              </a:rPr>
              <a:t>O trabalho conseguiu cumprir os 3 objetivos propostos. Com as análises </a:t>
            </a:r>
            <a:r>
              <a:rPr kumimoji="0" lang="pt-BR" sz="1200" i="0" u="none" strike="noStrike" kern="1200" cap="none" spc="0" normalizeH="0" baseline="0" noProof="0" dirty="0" err="1">
                <a:ln>
                  <a:noFill/>
                </a:ln>
                <a:solidFill>
                  <a:srgbClr val="434343"/>
                </a:solidFill>
                <a:effectLst/>
                <a:uLnTx/>
                <a:uFillTx/>
                <a:latin typeface="Open sans" panose="020B0604020202020204"/>
                <a:ea typeface="+mn-ea"/>
                <a:cs typeface="+mn-cs"/>
              </a:rPr>
              <a:t>univariada</a:t>
            </a:r>
            <a:r>
              <a:rPr kumimoji="0" lang="pt-BR" sz="1200" i="0" u="none" strike="noStrike" kern="1200" cap="none" spc="0" normalizeH="0" baseline="0" noProof="0" dirty="0">
                <a:ln>
                  <a:noFill/>
                </a:ln>
                <a:solidFill>
                  <a:srgbClr val="434343"/>
                </a:solidFill>
                <a:effectLst/>
                <a:uLnTx/>
                <a:uFillTx/>
                <a:latin typeface="Open sans" panose="020B0604020202020204"/>
                <a:ea typeface="+mn-ea"/>
                <a:cs typeface="+mn-cs"/>
              </a:rPr>
              <a:t> e bivariada conseguimos identificar o que não pode faltar na triagem de um paciente com suspeita de SRAG, além de identificarmos o impacto da COVID-19 nos casos da doença, que correspondem, no banco de dados analisado, mais de 70% dos casos. Já com a modelagem, conseguimos extrair ideias de protocolos de atendimento, guias para análise da evolução do paciente e identificamos a probabilidade de óbito do paciente, com boas métricas para o acerto do modelo.</a:t>
            </a:r>
          </a:p>
          <a:p>
            <a:r>
              <a:rPr lang="pt-BR" sz="1200" dirty="0"/>
              <a:t>Com o gráfico SHAP dos modelos, a árvore de decisão e a regressão logística, podemos identificar alguns pontos que não podem faltar no prontuário de um paciente com SRAG, eles são:</a:t>
            </a:r>
          </a:p>
          <a:p>
            <a:pPr lvl="1">
              <a:buFont typeface="Arial" panose="020B0604020202020204" pitchFamily="34" charset="0"/>
              <a:buChar char="•"/>
            </a:pPr>
            <a:r>
              <a:rPr lang="pt-BR" sz="1200" b="0" dirty="0">
                <a:solidFill>
                  <a:srgbClr val="434343"/>
                </a:solidFill>
                <a:latin typeface="Open sans" panose="020B0604020202020204"/>
              </a:rPr>
              <a:t>Comorbidades em geral</a:t>
            </a:r>
          </a:p>
          <a:p>
            <a:pPr lvl="1">
              <a:buFont typeface="Arial" panose="020B0604020202020204" pitchFamily="34" charset="0"/>
              <a:buChar char="•"/>
            </a:pPr>
            <a:r>
              <a:rPr lang="pt-BR" sz="1200" b="0" dirty="0">
                <a:solidFill>
                  <a:srgbClr val="434343"/>
                </a:solidFill>
                <a:latin typeface="Open sans" panose="020B0604020202020204"/>
              </a:rPr>
              <a:t>Sintomas respiratórios como dispneia, saturação baixa e desconforto respiratório</a:t>
            </a:r>
          </a:p>
          <a:p>
            <a:pPr lvl="1">
              <a:buFont typeface="Arial" panose="020B0604020202020204" pitchFamily="34" charset="0"/>
              <a:buChar char="•"/>
            </a:pPr>
            <a:r>
              <a:rPr lang="pt-BR" sz="1200" b="0" dirty="0">
                <a:solidFill>
                  <a:srgbClr val="434343"/>
                </a:solidFill>
                <a:latin typeface="Open sans" panose="020B0604020202020204"/>
              </a:rPr>
              <a:t>Sintomas secundários como tosse, dor abdominal e febre</a:t>
            </a:r>
          </a:p>
          <a:p>
            <a:pPr lvl="1">
              <a:buFont typeface="Arial" panose="020B0604020202020204" pitchFamily="34" charset="0"/>
              <a:buChar char="•"/>
            </a:pPr>
            <a:r>
              <a:rPr lang="pt-BR" sz="1200" b="0" dirty="0">
                <a:solidFill>
                  <a:srgbClr val="434343"/>
                </a:solidFill>
                <a:latin typeface="Open sans" panose="020B0604020202020204"/>
              </a:rPr>
              <a:t>Idade</a:t>
            </a:r>
          </a:p>
          <a:p>
            <a:pPr lvl="1">
              <a:buFont typeface="Arial" panose="020B0604020202020204" pitchFamily="34" charset="0"/>
              <a:buChar char="•"/>
            </a:pPr>
            <a:r>
              <a:rPr lang="pt-BR" sz="1200" b="0" dirty="0">
                <a:solidFill>
                  <a:srgbClr val="434343"/>
                </a:solidFill>
                <a:latin typeface="Open sans" panose="020B0604020202020204"/>
              </a:rPr>
              <a:t>Cartão de vacinação para verificação de vacina de gripe e COVID-19</a:t>
            </a:r>
          </a:p>
          <a:p>
            <a:endParaRPr lang="pt-BR" sz="1200" dirty="0"/>
          </a:p>
          <a:p>
            <a:r>
              <a:rPr lang="pt-BR" sz="1200" dirty="0"/>
              <a:t>Para o acompanhamento do quadro do paciente não pode faltar:</a:t>
            </a:r>
          </a:p>
          <a:p>
            <a:pPr lvl="1">
              <a:buFont typeface="Arial" panose="020B0604020202020204" pitchFamily="34" charset="0"/>
              <a:buChar char="•"/>
            </a:pPr>
            <a:r>
              <a:rPr lang="pt-BR" sz="1200" b="0" dirty="0">
                <a:solidFill>
                  <a:srgbClr val="434343"/>
                </a:solidFill>
                <a:latin typeface="Open sans" panose="020B0604020202020204"/>
              </a:rPr>
              <a:t>Uso de suporte ventilatório</a:t>
            </a:r>
          </a:p>
          <a:p>
            <a:pPr lvl="1">
              <a:buFont typeface="Arial" panose="020B0604020202020204" pitchFamily="34" charset="0"/>
              <a:buChar char="•"/>
            </a:pPr>
            <a:r>
              <a:rPr lang="pt-BR" sz="1200" b="0" dirty="0">
                <a:solidFill>
                  <a:srgbClr val="434343"/>
                </a:solidFill>
                <a:latin typeface="Open sans" panose="020B0604020202020204"/>
              </a:rPr>
              <a:t>Transferência para a UTI</a:t>
            </a:r>
          </a:p>
          <a:p>
            <a:pPr lvl="1">
              <a:buFont typeface="Arial" panose="020B0604020202020204" pitchFamily="34" charset="0"/>
              <a:buChar char="•"/>
            </a:pPr>
            <a:r>
              <a:rPr lang="pt-BR" sz="1200" b="0" dirty="0">
                <a:solidFill>
                  <a:srgbClr val="434343"/>
                </a:solidFill>
                <a:latin typeface="Open sans" panose="020B0604020202020204"/>
              </a:rPr>
              <a:t>Tempo de atendimento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fontAlgn="auto">
              <a:spcBef>
                <a:spcPts val="0"/>
              </a:spcBef>
              <a:spcAft>
                <a:spcPts val="0"/>
              </a:spcAft>
              <a:buSzTx/>
              <a:buNone/>
              <a:tabLst/>
              <a:defRPr/>
            </a:pPr>
            <a:r>
              <a:rPr lang="pt-BR" b="1" dirty="0"/>
              <a:t>Pontos de melhoria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100" b="1" i="0" u="none" strike="noStrike" kern="1200" cap="none" spc="0" normalizeH="0" baseline="0" noProof="0" dirty="0">
              <a:ln>
                <a:noFill/>
              </a:ln>
              <a:solidFill>
                <a:srgbClr val="434343"/>
              </a:solidFill>
              <a:effectLst/>
              <a:uLnTx/>
              <a:uFillTx/>
              <a:latin typeface="Open sans" panose="020B0604020202020204"/>
              <a:ea typeface="+mn-ea"/>
              <a:cs typeface="+mn-cs"/>
            </a:endParaRPr>
          </a:p>
          <a:p>
            <a:pPr algn="l" eaLnBrk="1" hangingPunct="1">
              <a:lnSpc>
                <a:spcPct val="100000"/>
              </a:lnSpc>
              <a:buClrTx/>
              <a:defRPr/>
            </a:pPr>
            <a:r>
              <a:rPr kumimoji="0" lang="pt-BR" sz="1200" b="0" i="0" u="none" strike="noStrike" kern="1200" cap="none" spc="0" normalizeH="0" baseline="0" noProof="0" dirty="0">
                <a:ln>
                  <a:noFill/>
                </a:ln>
                <a:solidFill>
                  <a:srgbClr val="434343"/>
                </a:solidFill>
                <a:effectLst/>
                <a:uLnTx/>
                <a:uFillTx/>
                <a:latin typeface="Open sans" panose="020B0604020202020204"/>
                <a:ea typeface="+mn-ea"/>
                <a:cs typeface="+mn-cs"/>
              </a:rPr>
              <a:t>Para</a:t>
            </a:r>
            <a:r>
              <a:rPr lang="pt-BR" sz="1200" dirty="0">
                <a:cs typeface="+mn-cs"/>
              </a:rPr>
              <a:t> a montagem de um modelo interpretável, foi necessário eliminar 90% da base de dados que possuía dados, ou nulos, ou marcados como “Ignorado”, entretanto, esta é uma questão que a área de negócio precisa trabalhar com as unidades de atendimento para que estes dados não sejam negligenciados na hora da montagem do prontuário do paciente.</a:t>
            </a:r>
            <a:endParaRPr lang="pt-BR" sz="1200" b="0" dirty="0">
              <a:solidFill>
                <a:srgbClr val="434343"/>
              </a:solidFill>
              <a:latin typeface="Open sans" panose="020B0604020202020204"/>
            </a:endParaRPr>
          </a:p>
          <a:p>
            <a:pPr marL="457200" lvl="1" indent="0"/>
            <a:endParaRPr lang="pt-BR" sz="1200" b="0" dirty="0">
              <a:solidFill>
                <a:srgbClr val="434343"/>
              </a:solidFill>
              <a:latin typeface="Open sans" panose="020B0604020202020204"/>
            </a:endParaRPr>
          </a:p>
          <a:p>
            <a:endParaRPr kumimoji="0" lang="pt-BR" sz="1200" i="0" u="none" strike="noStrike" kern="1200" cap="none" spc="0" normalizeH="0" baseline="0" noProof="0" dirty="0">
              <a:ln>
                <a:noFill/>
              </a:ln>
              <a:solidFill>
                <a:srgbClr val="434343"/>
              </a:solidFill>
              <a:effectLst/>
              <a:uLnTx/>
              <a:uFillTx/>
              <a:latin typeface="Open sans" panose="020B0604020202020204"/>
              <a:ea typeface="+mn-ea"/>
              <a:cs typeface="+mn-cs"/>
            </a:endParaRPr>
          </a:p>
          <a:p>
            <a:pPr marL="0" indent="0">
              <a:buNone/>
            </a:pPr>
            <a:endParaRPr kumimoji="0" lang="pt-BR" sz="1200" b="0" i="0" u="none" strike="noStrike" kern="1200" cap="none" spc="0" normalizeH="0" baseline="0" noProof="0" dirty="0">
              <a:ln>
                <a:noFill/>
              </a:ln>
              <a:solidFill>
                <a:srgbClr val="434343"/>
              </a:solidFill>
              <a:effectLst/>
              <a:uLnTx/>
              <a:uFillTx/>
              <a:latin typeface="Open sans" panose="020B0604020202020204"/>
              <a:ea typeface="+mn-ea"/>
              <a:cs typeface="+mn-cs"/>
            </a:endParaRPr>
          </a:p>
          <a:p>
            <a:pPr marL="541338" lvl="1" indent="-201613" algn="just">
              <a:buFont typeface="Arial" panose="020B0604020202020204" pitchFamily="34" charset="0"/>
              <a:buChar char="•"/>
            </a:pPr>
            <a:endParaRPr lang="pt-BR" sz="1200" b="1" dirty="0"/>
          </a:p>
          <a:p>
            <a:pPr marL="339725" lvl="1" indent="0" algn="just"/>
            <a:endParaRPr lang="pt-BR" sz="1200" b="1" dirty="0"/>
          </a:p>
          <a:p>
            <a:pPr marL="0" indent="0">
              <a:buNone/>
            </a:pPr>
            <a:endParaRPr lang="pt-BR" sz="1200" b="1" dirty="0"/>
          </a:p>
          <a:p>
            <a:endParaRPr lang="pt-BR" sz="1200" dirty="0"/>
          </a:p>
          <a:p>
            <a:pPr lvl="1" algn="just"/>
            <a:endParaRPr lang="pt-BR" sz="700" dirty="0"/>
          </a:p>
        </p:txBody>
      </p:sp>
      <p:pic>
        <p:nvPicPr>
          <p:cNvPr id="5" name="Imagem 4">
            <a:extLst>
              <a:ext uri="{FF2B5EF4-FFF2-40B4-BE49-F238E27FC236}">
                <a16:creationId xmlns:a16="http://schemas.microsoft.com/office/drawing/2014/main" id="{3EB74058-4508-4068-98AB-03AAD7D99D7D}"/>
              </a:ext>
            </a:extLst>
          </p:cNvPr>
          <p:cNvPicPr>
            <a:picLocks noChangeAspect="1"/>
          </p:cNvPicPr>
          <p:nvPr/>
        </p:nvPicPr>
        <p:blipFill>
          <a:blip r:embed="rId3"/>
          <a:stretch>
            <a:fillRect/>
          </a:stretch>
        </p:blipFill>
        <p:spPr>
          <a:xfrm>
            <a:off x="24592" y="1638299"/>
            <a:ext cx="3466753" cy="3581402"/>
          </a:xfrm>
          <a:prstGeom prst="rect">
            <a:avLst/>
          </a:prstGeom>
        </p:spPr>
      </p:pic>
    </p:spTree>
    <p:extLst>
      <p:ext uri="{BB962C8B-B14F-4D97-AF65-F5344CB8AC3E}">
        <p14:creationId xmlns:p14="http://schemas.microsoft.com/office/powerpoint/2010/main" val="26711006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7" name="Agrupar 36">
            <a:extLst>
              <a:ext uri="{FF2B5EF4-FFF2-40B4-BE49-F238E27FC236}">
                <a16:creationId xmlns:a16="http://schemas.microsoft.com/office/drawing/2014/main" id="{D0344037-3C7F-4A99-ACBD-4633CC85829D}"/>
              </a:ext>
            </a:extLst>
          </p:cNvPr>
          <p:cNvGrpSpPr/>
          <p:nvPr/>
        </p:nvGrpSpPr>
        <p:grpSpPr>
          <a:xfrm>
            <a:off x="4128402" y="1887722"/>
            <a:ext cx="8063598" cy="3682612"/>
            <a:chOff x="8497038" y="155404"/>
            <a:chExt cx="2827606" cy="2308431"/>
          </a:xfrm>
        </p:grpSpPr>
        <p:sp>
          <p:nvSpPr>
            <p:cNvPr id="38" name="Retângulo 37">
              <a:extLst>
                <a:ext uri="{FF2B5EF4-FFF2-40B4-BE49-F238E27FC236}">
                  <a16:creationId xmlns:a16="http://schemas.microsoft.com/office/drawing/2014/main" id="{D902E99D-1B43-474C-AC5E-3E8665E2FA1E}"/>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Open Sans" panose="020B0604020202020204"/>
              </a:endParaRPr>
            </a:p>
          </p:txBody>
        </p:sp>
        <p:pic>
          <p:nvPicPr>
            <p:cNvPr id="39" name="Google Shape;62;p13">
              <a:extLst>
                <a:ext uri="{FF2B5EF4-FFF2-40B4-BE49-F238E27FC236}">
                  <a16:creationId xmlns:a16="http://schemas.microsoft.com/office/drawing/2014/main" id="{8B9985CB-6CA9-436F-94A6-2475F49B55AD}"/>
                </a:ext>
              </a:extLst>
            </p:cNvPr>
            <p:cNvPicPr preferRelativeResize="0"/>
            <p:nvPr/>
          </p:nvPicPr>
          <p:blipFill>
            <a:blip r:embed="rId2">
              <a:alphaModFix/>
            </a:blip>
            <a:stretch>
              <a:fillRect/>
            </a:stretch>
          </p:blipFill>
          <p:spPr>
            <a:xfrm flipH="1">
              <a:off x="10275555" y="869683"/>
              <a:ext cx="1028361" cy="1551347"/>
            </a:xfrm>
            <a:prstGeom prst="rect">
              <a:avLst/>
            </a:prstGeom>
            <a:noFill/>
            <a:ln>
              <a:noFill/>
            </a:ln>
          </p:spPr>
        </p:pic>
      </p:grpSp>
      <p:pic>
        <p:nvPicPr>
          <p:cNvPr id="2050" name="Picture 2" descr="Black and Gray Laptop Computer · Free Stock Photo">
            <a:extLst>
              <a:ext uri="{FF2B5EF4-FFF2-40B4-BE49-F238E27FC236}">
                <a16:creationId xmlns:a16="http://schemas.microsoft.com/office/drawing/2014/main" id="{1ECB4985-6C66-4E0C-9269-B7678746B15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317" t="-145" r="42382" b="145"/>
          <a:stretch/>
        </p:blipFill>
        <p:spPr bwMode="auto">
          <a:xfrm>
            <a:off x="0" y="0"/>
            <a:ext cx="323190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m 14"/>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2" name="Title Placeholder 1">
            <a:extLst>
              <a:ext uri="{FF2B5EF4-FFF2-40B4-BE49-F238E27FC236}">
                <a16:creationId xmlns:a16="http://schemas.microsoft.com/office/drawing/2014/main" id="{FA03F0F7-20F8-47BD-8DE3-851E72EBA622}"/>
              </a:ext>
            </a:extLst>
          </p:cNvPr>
          <p:cNvSpPr txBox="1">
            <a:spLocks/>
          </p:cNvSpPr>
          <p:nvPr/>
        </p:nvSpPr>
        <p:spPr>
          <a:xfrm>
            <a:off x="3721471" y="216017"/>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8. O que </a:t>
            </a:r>
            <a:r>
              <a:rPr lang="en-US" dirty="0" err="1">
                <a:solidFill>
                  <a:srgbClr val="434343"/>
                </a:solidFill>
                <a:latin typeface="Open Sans" panose="020B0604020202020204" charset="0"/>
                <a:ea typeface="Open Sans" panose="020B0604020202020204" charset="0"/>
                <a:cs typeface="Open Sans" panose="020B0604020202020204" charset="0"/>
              </a:rPr>
              <a:t>fazer</a:t>
            </a:r>
            <a:r>
              <a:rPr lang="en-US" dirty="0">
                <a:solidFill>
                  <a:srgbClr val="434343"/>
                </a:solidFill>
                <a:latin typeface="Open Sans" panose="020B0604020202020204" charset="0"/>
                <a:ea typeface="Open Sans" panose="020B0604020202020204" charset="0"/>
                <a:cs typeface="Open Sans" panose="020B0604020202020204" charset="0"/>
              </a:rPr>
              <a:t> para as </a:t>
            </a:r>
            <a:r>
              <a:rPr lang="en-US" dirty="0" err="1">
                <a:solidFill>
                  <a:srgbClr val="434343"/>
                </a:solidFill>
                <a:latin typeface="Open Sans" panose="020B0604020202020204" charset="0"/>
                <a:ea typeface="Open Sans" panose="020B0604020202020204" charset="0"/>
                <a:cs typeface="Open Sans" panose="020B0604020202020204" charset="0"/>
              </a:rPr>
              <a:t>próximas</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etapas</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sp>
        <p:nvSpPr>
          <p:cNvPr id="17" name="Espaço Reservado para Número de Slide 4">
            <a:extLst>
              <a:ext uri="{FF2B5EF4-FFF2-40B4-BE49-F238E27FC236}">
                <a16:creationId xmlns:a16="http://schemas.microsoft.com/office/drawing/2014/main" id="{A1FEC95F-B795-469B-854D-5D7F0DCD7978}"/>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18" name="Pentágono 17">
            <a:extLst>
              <a:ext uri="{FF2B5EF4-FFF2-40B4-BE49-F238E27FC236}">
                <a16:creationId xmlns:a16="http://schemas.microsoft.com/office/drawing/2014/main" id="{59AB2B00-8657-4B12-91C0-9E110375C6F8}"/>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Tree>
    <p:extLst>
      <p:ext uri="{BB962C8B-B14F-4D97-AF65-F5344CB8AC3E}">
        <p14:creationId xmlns:p14="http://schemas.microsoft.com/office/powerpoint/2010/main" val="3644770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graphicFrame>
        <p:nvGraphicFramePr>
          <p:cNvPr id="2" name="Diagrama 1">
            <a:extLst>
              <a:ext uri="{FF2B5EF4-FFF2-40B4-BE49-F238E27FC236}">
                <a16:creationId xmlns:a16="http://schemas.microsoft.com/office/drawing/2014/main" id="{CB95FEA1-C38C-4438-AEAD-CF55A042FA4C}"/>
              </a:ext>
            </a:extLst>
          </p:cNvPr>
          <p:cNvGraphicFramePr/>
          <p:nvPr>
            <p:extLst>
              <p:ext uri="{D42A27DB-BD31-4B8C-83A1-F6EECF244321}">
                <p14:modId xmlns:p14="http://schemas.microsoft.com/office/powerpoint/2010/main" val="1740021258"/>
              </p:ext>
            </p:extLst>
          </p:nvPr>
        </p:nvGraphicFramePr>
        <p:xfrm>
          <a:off x="757811" y="195779"/>
          <a:ext cx="10071652" cy="4400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Google Shape;115;p18">
            <a:extLst>
              <a:ext uri="{FF2B5EF4-FFF2-40B4-BE49-F238E27FC236}">
                <a16:creationId xmlns:a16="http://schemas.microsoft.com/office/drawing/2014/main" id="{7CC50689-F2ED-4732-B53F-AD0B114B8E9E}"/>
              </a:ext>
            </a:extLst>
          </p:cNvPr>
          <p:cNvSpPr txBox="1"/>
          <p:nvPr/>
        </p:nvSpPr>
        <p:spPr>
          <a:xfrm>
            <a:off x="4876492" y="2987959"/>
            <a:ext cx="1834290" cy="2116753"/>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434343"/>
                </a:solidFill>
                <a:effectLst/>
                <a:uLnTx/>
                <a:uFillTx/>
                <a:latin typeface="Open Sans"/>
                <a:ea typeface="Open Sans"/>
                <a:cs typeface="Open Sans"/>
              </a:rPr>
              <a:t>Avaliação das técnicas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434343"/>
                </a:solidFill>
                <a:latin typeface="Open Sans"/>
                <a:ea typeface="Open Sans"/>
                <a:cs typeface="Open Sans"/>
                <a:sym typeface="Open Sans"/>
              </a:rPr>
              <a:t>Árvore de Decisão</a:t>
            </a:r>
            <a:endParaRPr kumimoji="0" lang="pt-BR"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434343"/>
                </a:solidFill>
                <a:effectLst/>
                <a:uLnTx/>
                <a:uFillTx/>
                <a:latin typeface="Open Sans"/>
                <a:ea typeface="+mn-ea"/>
                <a:cs typeface="+mn-cs"/>
                <a:sym typeface="Open Sans"/>
              </a:rPr>
              <a:t>Regressão Logística</a:t>
            </a: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
        <p:nvSpPr>
          <p:cNvPr id="13" name="Google Shape;115;p18">
            <a:extLst>
              <a:ext uri="{FF2B5EF4-FFF2-40B4-BE49-F238E27FC236}">
                <a16:creationId xmlns:a16="http://schemas.microsoft.com/office/drawing/2014/main" id="{1AB15A37-AE08-4C9E-BCC7-7D574DF19B47}"/>
              </a:ext>
            </a:extLst>
          </p:cNvPr>
          <p:cNvSpPr txBox="1"/>
          <p:nvPr/>
        </p:nvSpPr>
        <p:spPr>
          <a:xfrm>
            <a:off x="8830930" y="2987964"/>
            <a:ext cx="1763760" cy="2116748"/>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434343"/>
                </a:solidFill>
                <a:effectLst/>
                <a:uLnTx/>
                <a:uFillTx/>
                <a:latin typeface="Open Sans"/>
                <a:ea typeface="Open Sans"/>
                <a:cs typeface="Open Sans"/>
              </a:rPr>
              <a:t>Definição da técnica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434343"/>
                </a:solidFill>
                <a:effectLst/>
                <a:uLnTx/>
                <a:uFillTx/>
                <a:latin typeface="Open Sans"/>
                <a:ea typeface="Open Sans"/>
                <a:cs typeface="Open Sans"/>
                <a:sym typeface="Open Sans"/>
              </a:rPr>
              <a:t>Escolha da técnica que melhor se adequa ao contexto de aplicação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434343"/>
                </a:solidFill>
                <a:latin typeface="Open Sans"/>
                <a:sym typeface="Open Sans"/>
              </a:rPr>
              <a:t>Conclusões da análise</a:t>
            </a: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
        <p:nvSpPr>
          <p:cNvPr id="15" name="Espaço Reservado para Data 5">
            <a:extLst>
              <a:ext uri="{FF2B5EF4-FFF2-40B4-BE49-F238E27FC236}">
                <a16:creationId xmlns:a16="http://schemas.microsoft.com/office/drawing/2014/main" id="{CFD695E7-181C-46B2-911D-897ECEF89B0F}"/>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6" name="Imagem 15"/>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8" name="Title Placeholder 1">
            <a:extLst>
              <a:ext uri="{FF2B5EF4-FFF2-40B4-BE49-F238E27FC236}">
                <a16:creationId xmlns:a16="http://schemas.microsoft.com/office/drawing/2014/main" id="{A7D9B2E2-5E15-4005-B2C6-D2A3CDFA3E6F}"/>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Metodologia</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de dados</a:t>
            </a:r>
          </a:p>
        </p:txBody>
      </p:sp>
      <p:sp>
        <p:nvSpPr>
          <p:cNvPr id="19" name="Google Shape;115;p18">
            <a:extLst>
              <a:ext uri="{FF2B5EF4-FFF2-40B4-BE49-F238E27FC236}">
                <a16:creationId xmlns:a16="http://schemas.microsoft.com/office/drawing/2014/main" id="{C7653D6A-8ACA-417F-AFF4-E33C10C3F7D1}"/>
              </a:ext>
            </a:extLst>
          </p:cNvPr>
          <p:cNvSpPr txBox="1"/>
          <p:nvPr/>
        </p:nvSpPr>
        <p:spPr>
          <a:xfrm>
            <a:off x="6849804" y="2987959"/>
            <a:ext cx="1834290" cy="2116753"/>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434343"/>
                </a:solidFill>
                <a:effectLst/>
                <a:uLnTx/>
                <a:uFillTx/>
                <a:latin typeface="Open Sans"/>
                <a:ea typeface="Open Sans"/>
                <a:cs typeface="Open Sans"/>
              </a:rPr>
              <a:t>Avaliação das técnicas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434343"/>
                </a:solidFill>
                <a:latin typeface="Open Sans"/>
                <a:ea typeface="Open Sans"/>
                <a:cs typeface="Open Sans"/>
                <a:sym typeface="Open Sans"/>
              </a:rPr>
              <a:t>15 modelos Baseline</a:t>
            </a:r>
            <a:endParaRPr kumimoji="0" lang="pt-BR"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err="1">
                <a:solidFill>
                  <a:srgbClr val="434343"/>
                </a:solidFill>
                <a:latin typeface="Open Sans"/>
                <a:ea typeface="Open Sans"/>
                <a:cs typeface="Open Sans"/>
                <a:sym typeface="Open Sans"/>
              </a:rPr>
              <a:t>LightGBM</a:t>
            </a:r>
            <a:endParaRPr lang="pt-BR" sz="1200" dirty="0">
              <a:solidFill>
                <a:srgbClr val="434343"/>
              </a:solidFill>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434343"/>
                </a:solidFill>
                <a:effectLst/>
                <a:uLnTx/>
                <a:uFillTx/>
                <a:latin typeface="Open Sans"/>
                <a:ea typeface="Open Sans"/>
                <a:cs typeface="Open Sans"/>
                <a:sym typeface="Open Sans"/>
              </a:rPr>
              <a:t>Blend 5 modelos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434343"/>
                </a:solidFill>
                <a:latin typeface="Open Sans"/>
                <a:ea typeface="Open Sans"/>
                <a:cs typeface="Open Sans"/>
                <a:sym typeface="Open Sans"/>
              </a:rPr>
              <a:t>Blend 13 modelos</a:t>
            </a:r>
            <a:endParaRPr kumimoji="0" lang="pt-BR"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
        <p:nvSpPr>
          <p:cNvPr id="14" name="Google Shape;115;p18">
            <a:extLst>
              <a:ext uri="{FF2B5EF4-FFF2-40B4-BE49-F238E27FC236}">
                <a16:creationId xmlns:a16="http://schemas.microsoft.com/office/drawing/2014/main" id="{A5FB3CA9-33AC-43DE-A1A6-22AA62D0EC8A}"/>
              </a:ext>
            </a:extLst>
          </p:cNvPr>
          <p:cNvSpPr txBox="1"/>
          <p:nvPr/>
        </p:nvSpPr>
        <p:spPr>
          <a:xfrm>
            <a:off x="783943" y="2987959"/>
            <a:ext cx="1920362" cy="2116754"/>
          </a:xfrm>
          <a:prstGeom prst="rect">
            <a:avLst/>
          </a:prstGeom>
          <a:noFill/>
          <a:ln>
            <a:noFill/>
          </a:ln>
        </p:spPr>
        <p:txBody>
          <a:bodyPr spcFirstLastPara="1" wrap="square" lIns="91425" tIns="91425" rIns="91425" bIns="91425" anchor="t" anchorCtr="0">
            <a:noAutofit/>
          </a:bodyPr>
          <a:lstStyle/>
          <a:p>
            <a:pPr>
              <a:defRPr/>
            </a:pPr>
            <a:r>
              <a:rPr lang="da-DK" sz="1200" b="1" dirty="0">
                <a:solidFill>
                  <a:srgbClr val="434343"/>
                </a:solidFill>
                <a:latin typeface="Open Sans"/>
                <a:ea typeface="Open Sans"/>
                <a:cs typeface="Open Sans"/>
              </a:rPr>
              <a:t>Definição do problema</a:t>
            </a:r>
          </a:p>
          <a:p>
            <a:pPr marL="0" marR="0" lvl="0" indent="0" algn="l" defTabSz="914400" rtl="0" eaLnBrk="1" fontAlgn="auto" latinLnBrk="0" hangingPunct="1">
              <a:lnSpc>
                <a:spcPct val="100000"/>
              </a:lnSpc>
              <a:spcBef>
                <a:spcPts val="0"/>
              </a:spcBef>
              <a:spcAft>
                <a:spcPts val="0"/>
              </a:spcAft>
              <a:buClrTx/>
              <a:buSzTx/>
              <a:tabLst/>
              <a:defRPr/>
            </a:pPr>
            <a:endParaRPr kumimoji="0" sz="1200" b="1" i="0" u="none" strike="noStrike" kern="1200" cap="none" spc="0" normalizeH="0" baseline="0" noProof="0" dirty="0">
              <a:ln>
                <a:noFill/>
              </a:ln>
              <a:solidFill>
                <a:srgbClr val="DDDDDD"/>
              </a:solidFill>
              <a:effectLst/>
              <a:uLnTx/>
              <a:uFillTx/>
              <a:latin typeface="Open Sans"/>
              <a:ea typeface="Open Sans"/>
              <a:cs typeface="Open Sans"/>
              <a:sym typeface="Open Sans"/>
            </a:endParaRPr>
          </a:p>
          <a:p>
            <a:pPr marL="171450" indent="-171450">
              <a:buFont typeface="Arial" panose="020B0604020202020204" pitchFamily="34" charset="0"/>
              <a:buChar char="•"/>
            </a:pPr>
            <a:r>
              <a:rPr lang="en-US" sz="1200" dirty="0" err="1">
                <a:solidFill>
                  <a:srgbClr val="434343"/>
                </a:solidFill>
                <a:latin typeface="Open Sans"/>
              </a:rPr>
              <a:t>Objetivos</a:t>
            </a:r>
            <a:endParaRPr lang="en-US" sz="1200" dirty="0">
              <a:solidFill>
                <a:srgbClr val="434343"/>
              </a:solidFill>
              <a:latin typeface="Open Sans"/>
            </a:endParaRPr>
          </a:p>
          <a:p>
            <a:pPr marL="171450" indent="-171450">
              <a:buFont typeface="Arial" panose="020B0604020202020204" pitchFamily="34" charset="0"/>
              <a:buChar char="•"/>
            </a:pPr>
            <a:r>
              <a:rPr lang="en-US" sz="1200" dirty="0" err="1">
                <a:solidFill>
                  <a:srgbClr val="434343"/>
                </a:solidFill>
                <a:latin typeface="Open Sans"/>
              </a:rPr>
              <a:t>Contextualização</a:t>
            </a:r>
            <a:endParaRPr lang="en-US" sz="1200" dirty="0">
              <a:solidFill>
                <a:srgbClr val="434343"/>
              </a:solidFill>
              <a:latin typeface="Open Sans"/>
            </a:endParaRPr>
          </a:p>
          <a:p>
            <a:pPr marL="171450" indent="-171450">
              <a:buFont typeface="Arial" panose="020B0604020202020204" pitchFamily="34" charset="0"/>
              <a:buChar char="•"/>
            </a:pPr>
            <a:r>
              <a:rPr lang="en-US" sz="1200" dirty="0">
                <a:solidFill>
                  <a:srgbClr val="434343"/>
                </a:solidFill>
                <a:latin typeface="Open Sans"/>
              </a:rPr>
              <a:t>Base de dados</a:t>
            </a:r>
          </a:p>
          <a:p>
            <a:pPr marL="171450" indent="-171450">
              <a:buFont typeface="Arial" panose="020B0604020202020204" pitchFamily="34" charset="0"/>
              <a:buChar char="•"/>
            </a:pPr>
            <a:r>
              <a:rPr lang="en-US" sz="1200" dirty="0" err="1">
                <a:solidFill>
                  <a:srgbClr val="434343"/>
                </a:solidFill>
                <a:latin typeface="Open Sans"/>
              </a:rPr>
              <a:t>Filtros</a:t>
            </a:r>
            <a:r>
              <a:rPr lang="en-US" sz="1200" dirty="0">
                <a:solidFill>
                  <a:srgbClr val="434343"/>
                </a:solidFill>
                <a:latin typeface="Open Sans"/>
              </a:rPr>
              <a:t> </a:t>
            </a:r>
            <a:r>
              <a:rPr lang="en-US" sz="1200" dirty="0" err="1">
                <a:solidFill>
                  <a:srgbClr val="434343"/>
                </a:solidFill>
                <a:latin typeface="Open Sans"/>
              </a:rPr>
              <a:t>aplicados</a:t>
            </a:r>
            <a:endParaRPr lang="en-US" sz="1200" dirty="0">
              <a:solidFill>
                <a:srgbClr val="434343"/>
              </a:solidFill>
              <a:latin typeface="Open Sans"/>
            </a:endParaRPr>
          </a:p>
          <a:p>
            <a:pPr marL="0" marR="0" lvl="0" indent="0" algn="l" defTabSz="914400" rtl="0" eaLnBrk="1" fontAlgn="auto" latinLnBrk="0" hangingPunct="1">
              <a:lnSpc>
                <a:spcPct val="100000"/>
              </a:lnSpc>
              <a:spcBef>
                <a:spcPts val="0"/>
              </a:spcBef>
              <a:spcAft>
                <a:spcPts val="0"/>
              </a:spcAft>
              <a:buClrTx/>
              <a:buSzTx/>
              <a:tabLst/>
              <a:defRPr/>
            </a:pPr>
            <a:endParaRPr kumimoji="0" sz="1200" b="0" i="0" u="none" strike="noStrike" kern="1200" cap="none" spc="0" normalizeH="0" baseline="0" noProof="0" dirty="0">
              <a:ln>
                <a:noFill/>
              </a:ln>
              <a:solidFill>
                <a:srgbClr val="DDDDDD"/>
              </a:solidFill>
              <a:effectLst/>
              <a:uLnTx/>
              <a:uFillTx/>
              <a:latin typeface="Open Sans"/>
              <a:ea typeface="Open Sans"/>
              <a:cs typeface="Open Sans"/>
              <a:sym typeface="Open Sans"/>
            </a:endParaRPr>
          </a:p>
        </p:txBody>
      </p:sp>
      <p:sp>
        <p:nvSpPr>
          <p:cNvPr id="17" name="Google Shape;115;p18">
            <a:extLst>
              <a:ext uri="{FF2B5EF4-FFF2-40B4-BE49-F238E27FC236}">
                <a16:creationId xmlns:a16="http://schemas.microsoft.com/office/drawing/2014/main" id="{2AA814CE-1BEB-4542-BBA8-13C5E1BFF1E8}"/>
              </a:ext>
            </a:extLst>
          </p:cNvPr>
          <p:cNvSpPr txBox="1"/>
          <p:nvPr/>
        </p:nvSpPr>
        <p:spPr>
          <a:xfrm>
            <a:off x="2773791" y="2987959"/>
            <a:ext cx="1920362" cy="2400725"/>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b="1" i="0" u="none" strike="noStrike" kern="1200" cap="none" spc="0" normalizeH="0" baseline="0" noProof="0" dirty="0">
                <a:ln>
                  <a:noFill/>
                </a:ln>
                <a:solidFill>
                  <a:srgbClr val="434343"/>
                </a:solidFill>
                <a:effectLst/>
                <a:uLnTx/>
                <a:uFillTx/>
                <a:latin typeface="Open Sans"/>
                <a:ea typeface="Open Sans"/>
                <a:cs typeface="Open Sans"/>
              </a:rPr>
              <a:t>Análise preliminar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434343"/>
                </a:solidFill>
                <a:latin typeface="Open Sans"/>
                <a:ea typeface="Open Sans"/>
                <a:cs typeface="Open Sans"/>
                <a:sym typeface="Open Sans"/>
              </a:rPr>
              <a:t>Análise das principais variáveis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434343"/>
                </a:solidFill>
                <a:latin typeface="Open Sans"/>
                <a:ea typeface="Open Sans"/>
                <a:cs typeface="Open Sans"/>
                <a:sym typeface="Open Sans"/>
              </a:rPr>
              <a:t>Análise de valores faltantes</a:t>
            </a:r>
            <a:endParaRPr kumimoji="0" lang="pt-BR"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434343"/>
                </a:solidFill>
                <a:latin typeface="Open Sans"/>
                <a:sym typeface="Open Sans"/>
              </a:rPr>
              <a:t>Análise </a:t>
            </a:r>
            <a:r>
              <a:rPr lang="pt-BR" sz="1200" dirty="0" err="1">
                <a:solidFill>
                  <a:srgbClr val="434343"/>
                </a:solidFill>
                <a:latin typeface="Open Sans"/>
                <a:sym typeface="Open Sans"/>
              </a:rPr>
              <a:t>univariada</a:t>
            </a:r>
            <a:endParaRPr lang="pt-BR" sz="1200" dirty="0">
              <a:solidFill>
                <a:srgbClr val="434343"/>
              </a:solidFill>
              <a:latin typeface="Open Sans"/>
              <a:sym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434343"/>
                </a:solidFill>
                <a:effectLst/>
                <a:uLnTx/>
                <a:uFillTx/>
                <a:latin typeface="Open Sans"/>
                <a:ea typeface="+mn-ea"/>
                <a:cs typeface="+mn-cs"/>
                <a:sym typeface="Open Sans"/>
              </a:rPr>
              <a:t>Análise bivariada</a:t>
            </a: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434343"/>
              </a:solidFill>
              <a:effectLst/>
              <a:uLnTx/>
              <a:uFillTx/>
              <a:latin typeface="Open Sans"/>
              <a:ea typeface="Open Sans"/>
              <a:cs typeface="Open Sans"/>
              <a:sym typeface="Open Sans"/>
            </a:endParaRPr>
          </a:p>
        </p:txBody>
      </p:sp>
    </p:spTree>
    <p:extLst>
      <p:ext uri="{BB962C8B-B14F-4D97-AF65-F5344CB8AC3E}">
        <p14:creationId xmlns:p14="http://schemas.microsoft.com/office/powerpoint/2010/main" val="12451189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43856" y="379620"/>
            <a:ext cx="38822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40</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42770" y="4722639"/>
            <a:ext cx="2628806" cy="2116755"/>
          </a:xfrm>
          <a:prstGeom prst="rect">
            <a:avLst/>
          </a:prstGeom>
          <a:noFill/>
          <a:ln>
            <a:noFill/>
          </a:ln>
        </p:spPr>
      </p:pic>
      <p:sp>
        <p:nvSpPr>
          <p:cNvPr id="30" name="Espaço Reservado para Data 5">
            <a:extLst>
              <a:ext uri="{FF2B5EF4-FFF2-40B4-BE49-F238E27FC236}">
                <a16:creationId xmlns:a16="http://schemas.microsoft.com/office/drawing/2014/main" id="{342C702B-AAF8-47CF-85BE-D5954F711FAE}"/>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8" name="Imagem 17"/>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0" name="Botão de ação: Retornar 9">
            <a:hlinkClick r:id="rId4" action="ppaction://hlinksldjump" highlightClick="1"/>
            <a:extLst>
              <a:ext uri="{FF2B5EF4-FFF2-40B4-BE49-F238E27FC236}">
                <a16:creationId xmlns:a16="http://schemas.microsoft.com/office/drawing/2014/main" id="{59CC4574-6D4A-4405-B388-BFF2F2383730}"/>
              </a:ext>
            </a:extLst>
          </p:cNvPr>
          <p:cNvSpPr/>
          <p:nvPr/>
        </p:nvSpPr>
        <p:spPr>
          <a:xfrm>
            <a:off x="10533173" y="878834"/>
            <a:ext cx="324000" cy="324000"/>
          </a:xfrm>
          <a:prstGeom prst="actionButtonRetur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sp>
        <p:nvSpPr>
          <p:cNvPr id="12" name="Title Placeholder 1">
            <a:extLst>
              <a:ext uri="{FF2B5EF4-FFF2-40B4-BE49-F238E27FC236}">
                <a16:creationId xmlns:a16="http://schemas.microsoft.com/office/drawing/2014/main" id="{72CF4C52-87E8-4DB7-843C-E26CB1697C7D}"/>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Descrição</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todas</a:t>
            </a:r>
            <a:r>
              <a:rPr lang="en-US" dirty="0">
                <a:solidFill>
                  <a:srgbClr val="434343"/>
                </a:solidFill>
                <a:latin typeface="Open Sans" panose="020B0604020202020204" charset="0"/>
                <a:ea typeface="Open Sans" panose="020B0604020202020204" charset="0"/>
                <a:cs typeface="Open Sans" panose="020B0604020202020204" charset="0"/>
              </a:rPr>
              <a:t> as 81 </a:t>
            </a:r>
            <a:r>
              <a:rPr lang="en-US" dirty="0" err="1">
                <a:solidFill>
                  <a:srgbClr val="434343"/>
                </a:solidFill>
                <a:latin typeface="Open Sans" panose="020B0604020202020204" charset="0"/>
                <a:ea typeface="Open Sans" panose="020B0604020202020204" charset="0"/>
                <a:cs typeface="Open Sans" panose="020B0604020202020204" charset="0"/>
              </a:rPr>
              <a:t>variáveis</a:t>
            </a:r>
            <a:r>
              <a:rPr lang="en-US" dirty="0">
                <a:solidFill>
                  <a:srgbClr val="434343"/>
                </a:solidFill>
                <a:latin typeface="Open Sans" panose="020B0604020202020204" charset="0"/>
                <a:ea typeface="Open Sans" panose="020B0604020202020204" charset="0"/>
                <a:cs typeface="Open Sans" panose="020B0604020202020204" charset="0"/>
              </a:rPr>
              <a:t> da base</a:t>
            </a:r>
          </a:p>
        </p:txBody>
      </p:sp>
      <p:graphicFrame>
        <p:nvGraphicFramePr>
          <p:cNvPr id="3" name="Tabela 2">
            <a:extLst>
              <a:ext uri="{FF2B5EF4-FFF2-40B4-BE49-F238E27FC236}">
                <a16:creationId xmlns:a16="http://schemas.microsoft.com/office/drawing/2014/main" id="{706FC280-735C-4544-8216-44750FFB0AA9}"/>
              </a:ext>
            </a:extLst>
          </p:cNvPr>
          <p:cNvGraphicFramePr>
            <a:graphicFrameLocks noGrp="1"/>
          </p:cNvGraphicFramePr>
          <p:nvPr>
            <p:extLst>
              <p:ext uri="{D42A27DB-BD31-4B8C-83A1-F6EECF244321}">
                <p14:modId xmlns:p14="http://schemas.microsoft.com/office/powerpoint/2010/main" val="1525966496"/>
              </p:ext>
            </p:extLst>
          </p:nvPr>
        </p:nvGraphicFramePr>
        <p:xfrm>
          <a:off x="460087" y="878834"/>
          <a:ext cx="4787900" cy="3301365"/>
        </p:xfrm>
        <a:graphic>
          <a:graphicData uri="http://schemas.openxmlformats.org/drawingml/2006/table">
            <a:tbl>
              <a:tblPr/>
              <a:tblGrid>
                <a:gridCol w="989944">
                  <a:extLst>
                    <a:ext uri="{9D8B030D-6E8A-4147-A177-3AD203B41FA5}">
                      <a16:colId xmlns:a16="http://schemas.microsoft.com/office/drawing/2014/main" val="152933851"/>
                    </a:ext>
                  </a:extLst>
                </a:gridCol>
                <a:gridCol w="3797956">
                  <a:extLst>
                    <a:ext uri="{9D8B030D-6E8A-4147-A177-3AD203B41FA5}">
                      <a16:colId xmlns:a16="http://schemas.microsoft.com/office/drawing/2014/main" val="1160430400"/>
                    </a:ext>
                  </a:extLst>
                </a:gridCol>
              </a:tblGrid>
              <a:tr h="190500">
                <a:tc>
                  <a:txBody>
                    <a:bodyPr/>
                    <a:lstStyle/>
                    <a:p>
                      <a:pPr algn="l" fontAlgn="b"/>
                      <a:r>
                        <a:rPr lang="pt-BR" sz="1600" b="0" i="0" u="none" strike="noStrike" dirty="0">
                          <a:solidFill>
                            <a:srgbClr val="000000"/>
                          </a:solidFill>
                          <a:effectLst/>
                          <a:latin typeface="Calibri" panose="020F0502020204030204" pitchFamily="34" charset="0"/>
                        </a:rPr>
                        <a:t>Datas</a:t>
                      </a:r>
                    </a:p>
                  </a:txBody>
                  <a:tcPr marL="9525" marR="9525" marT="9525" marB="0" anchor="b">
                    <a:lnL>
                      <a:noFill/>
                    </a:lnL>
                    <a:lnR>
                      <a:noFill/>
                    </a:lnR>
                    <a:lnT>
                      <a:noFill/>
                    </a:lnT>
                    <a:lnB>
                      <a:noFill/>
                    </a:lnB>
                    <a:solidFill>
                      <a:srgbClr val="6ADBD9"/>
                    </a:solidFill>
                  </a:tcPr>
                </a:tc>
                <a:tc>
                  <a:txBody>
                    <a:bodyPr/>
                    <a:lstStyle/>
                    <a:p>
                      <a:pPr algn="l" fontAlgn="b"/>
                      <a:r>
                        <a:rPr lang="pt-BR" sz="1600" b="0" i="0" u="none" strike="noStrike" dirty="0">
                          <a:solidFill>
                            <a:srgbClr val="000000"/>
                          </a:solidFill>
                          <a:effectLst/>
                          <a:latin typeface="Calibri" panose="020F0502020204030204" pitchFamily="34" charset="0"/>
                        </a:rPr>
                        <a:t>Descrição</a:t>
                      </a:r>
                    </a:p>
                  </a:txBody>
                  <a:tcPr marL="9525" marR="9525" marT="9525" marB="0" anchor="b">
                    <a:lnL>
                      <a:noFill/>
                    </a:lnL>
                    <a:lnR>
                      <a:noFill/>
                    </a:lnR>
                    <a:lnT>
                      <a:noFill/>
                    </a:lnT>
                    <a:lnB>
                      <a:noFill/>
                    </a:lnB>
                    <a:solidFill>
                      <a:srgbClr val="6ADBD9"/>
                    </a:solidFill>
                  </a:tcPr>
                </a:tc>
                <a:extLst>
                  <a:ext uri="{0D108BD9-81ED-4DB2-BD59-A6C34878D82A}">
                    <a16:rowId xmlns:a16="http://schemas.microsoft.com/office/drawing/2014/main" val="3082315503"/>
                  </a:ext>
                </a:extLst>
              </a:tr>
              <a:tr h="190500">
                <a:tc>
                  <a:txBody>
                    <a:bodyPr/>
                    <a:lstStyle/>
                    <a:p>
                      <a:pPr algn="l" fontAlgn="b"/>
                      <a:r>
                        <a:rPr lang="pt-BR" sz="1100" b="0" i="0" u="none" strike="noStrike">
                          <a:solidFill>
                            <a:srgbClr val="000000"/>
                          </a:solidFill>
                          <a:effectLst/>
                          <a:latin typeface="Calibri" panose="020F0502020204030204" pitchFamily="34" charset="0"/>
                        </a:rPr>
                        <a:t>DT_NOTIFIC</a:t>
                      </a:r>
                    </a:p>
                  </a:txBody>
                  <a:tcPr marL="9525" marR="9525" marT="9525" marB="0" anchor="b">
                    <a:lnL>
                      <a:noFill/>
                    </a:lnL>
                    <a:lnR>
                      <a:noFill/>
                    </a:lnR>
                    <a:lnT>
                      <a:noFill/>
                    </a:lnT>
                    <a:lnB>
                      <a:noFill/>
                    </a:lnB>
                  </a:tcPr>
                </a:tc>
                <a:tc>
                  <a:txBody>
                    <a:bodyPr/>
                    <a:lstStyle/>
                    <a:p>
                      <a:pPr algn="l" fontAlgn="b"/>
                      <a:r>
                        <a:rPr lang="pt-BR" sz="1100" b="0" i="0" u="none" strike="noStrike">
                          <a:solidFill>
                            <a:srgbClr val="000000"/>
                          </a:solidFill>
                          <a:effectLst/>
                          <a:latin typeface="Calibri" panose="020F0502020204030204" pitchFamily="34" charset="0"/>
                        </a:rPr>
                        <a:t>Data do Preenchimento da ficha de notificação</a:t>
                      </a:r>
                    </a:p>
                  </a:txBody>
                  <a:tcPr marL="9525" marR="9525" marT="9525" marB="0" anchor="b">
                    <a:lnL>
                      <a:noFill/>
                    </a:lnL>
                    <a:lnR>
                      <a:noFill/>
                    </a:lnR>
                    <a:lnT>
                      <a:noFill/>
                    </a:lnT>
                    <a:lnB>
                      <a:noFill/>
                    </a:lnB>
                  </a:tcPr>
                </a:tc>
                <a:extLst>
                  <a:ext uri="{0D108BD9-81ED-4DB2-BD59-A6C34878D82A}">
                    <a16:rowId xmlns:a16="http://schemas.microsoft.com/office/drawing/2014/main" val="3030880153"/>
                  </a:ext>
                </a:extLst>
              </a:tr>
              <a:tr h="190500">
                <a:tc>
                  <a:txBody>
                    <a:bodyPr/>
                    <a:lstStyle/>
                    <a:p>
                      <a:pPr algn="l" fontAlgn="b"/>
                      <a:r>
                        <a:rPr lang="pt-BR" sz="1100" b="0" i="0" u="none" strike="noStrike">
                          <a:solidFill>
                            <a:srgbClr val="000000"/>
                          </a:solidFill>
                          <a:effectLst/>
                          <a:latin typeface="Calibri" panose="020F0502020204030204" pitchFamily="34" charset="0"/>
                        </a:rPr>
                        <a:t>DT_SIN_PRI</a:t>
                      </a:r>
                    </a:p>
                  </a:txBody>
                  <a:tcPr marL="9525" marR="9525" marT="9525" marB="0" anchor="b">
                    <a:lnL>
                      <a:noFill/>
                    </a:lnL>
                    <a:lnR>
                      <a:noFill/>
                    </a:lnR>
                    <a:lnT>
                      <a:noFill/>
                    </a:lnT>
                    <a:lnB>
                      <a:noFill/>
                    </a:lnB>
                  </a:tcPr>
                </a:tc>
                <a:tc>
                  <a:txBody>
                    <a:bodyPr/>
                    <a:lstStyle/>
                    <a:p>
                      <a:pPr algn="l" fontAlgn="b"/>
                      <a:r>
                        <a:rPr lang="pt-BR" sz="1100" b="0" i="0" u="none" strike="noStrike">
                          <a:solidFill>
                            <a:srgbClr val="000000"/>
                          </a:solidFill>
                          <a:effectLst/>
                          <a:latin typeface="Calibri" panose="020F0502020204030204" pitchFamily="34" charset="0"/>
                        </a:rPr>
                        <a:t>Data dos Primeiros sintomas</a:t>
                      </a:r>
                    </a:p>
                  </a:txBody>
                  <a:tcPr marL="9525" marR="9525" marT="9525" marB="0" anchor="b">
                    <a:lnL>
                      <a:noFill/>
                    </a:lnL>
                    <a:lnR>
                      <a:noFill/>
                    </a:lnR>
                    <a:lnT>
                      <a:noFill/>
                    </a:lnT>
                    <a:lnB>
                      <a:noFill/>
                    </a:lnB>
                  </a:tcPr>
                </a:tc>
                <a:extLst>
                  <a:ext uri="{0D108BD9-81ED-4DB2-BD59-A6C34878D82A}">
                    <a16:rowId xmlns:a16="http://schemas.microsoft.com/office/drawing/2014/main" val="2602706450"/>
                  </a:ext>
                </a:extLst>
              </a:tr>
              <a:tr h="190500">
                <a:tc>
                  <a:txBody>
                    <a:bodyPr/>
                    <a:lstStyle/>
                    <a:p>
                      <a:pPr algn="l" fontAlgn="b"/>
                      <a:r>
                        <a:rPr lang="pt-BR" sz="1100" b="0" i="0" u="none" strike="noStrike">
                          <a:solidFill>
                            <a:srgbClr val="000000"/>
                          </a:solidFill>
                          <a:effectLst/>
                          <a:latin typeface="Calibri" panose="020F0502020204030204" pitchFamily="34" charset="0"/>
                        </a:rPr>
                        <a:t>DT_NASC</a:t>
                      </a:r>
                    </a:p>
                  </a:txBody>
                  <a:tcPr marL="9525" marR="9525" marT="9525" marB="0" anchor="b">
                    <a:lnL>
                      <a:noFill/>
                    </a:lnL>
                    <a:lnR>
                      <a:noFill/>
                    </a:lnR>
                    <a:lnT>
                      <a:noFill/>
                    </a:lnT>
                    <a:lnB>
                      <a:noFill/>
                    </a:lnB>
                  </a:tcPr>
                </a:tc>
                <a:tc>
                  <a:txBody>
                    <a:bodyPr/>
                    <a:lstStyle/>
                    <a:p>
                      <a:pPr algn="l" fontAlgn="b"/>
                      <a:r>
                        <a:rPr lang="pt-BR" sz="1100" b="0" i="0" u="none" strike="noStrike">
                          <a:solidFill>
                            <a:srgbClr val="000000"/>
                          </a:solidFill>
                          <a:effectLst/>
                          <a:latin typeface="Calibri" panose="020F0502020204030204" pitchFamily="34" charset="0"/>
                        </a:rPr>
                        <a:t>Data de nascimento</a:t>
                      </a:r>
                    </a:p>
                  </a:txBody>
                  <a:tcPr marL="9525" marR="9525" marT="9525" marB="0" anchor="b">
                    <a:lnL>
                      <a:noFill/>
                    </a:lnL>
                    <a:lnR>
                      <a:noFill/>
                    </a:lnR>
                    <a:lnT>
                      <a:noFill/>
                    </a:lnT>
                    <a:lnB>
                      <a:noFill/>
                    </a:lnB>
                  </a:tcPr>
                </a:tc>
                <a:extLst>
                  <a:ext uri="{0D108BD9-81ED-4DB2-BD59-A6C34878D82A}">
                    <a16:rowId xmlns:a16="http://schemas.microsoft.com/office/drawing/2014/main" val="3362511689"/>
                  </a:ext>
                </a:extLst>
              </a:tr>
              <a:tr h="190500">
                <a:tc>
                  <a:txBody>
                    <a:bodyPr/>
                    <a:lstStyle/>
                    <a:p>
                      <a:pPr algn="l" fontAlgn="b"/>
                      <a:r>
                        <a:rPr lang="pt-BR" sz="1100" b="0" i="0" u="none" strike="noStrike">
                          <a:solidFill>
                            <a:srgbClr val="000000"/>
                          </a:solidFill>
                          <a:effectLst/>
                          <a:latin typeface="Calibri" panose="020F0502020204030204" pitchFamily="34" charset="0"/>
                        </a:rPr>
                        <a:t>DT_INTERNA</a:t>
                      </a:r>
                    </a:p>
                  </a:txBody>
                  <a:tcPr marL="9525" marR="9525" marT="9525" marB="0" anchor="b">
                    <a:lnL>
                      <a:noFill/>
                    </a:lnL>
                    <a:lnR>
                      <a:noFill/>
                    </a:lnR>
                    <a:lnT>
                      <a:noFill/>
                    </a:lnT>
                    <a:lnB>
                      <a:noFill/>
                    </a:lnB>
                  </a:tcPr>
                </a:tc>
                <a:tc>
                  <a:txBody>
                    <a:bodyPr/>
                    <a:lstStyle/>
                    <a:p>
                      <a:pPr algn="l" fontAlgn="b"/>
                      <a:r>
                        <a:rPr lang="pt-BR" sz="1100" b="0" i="0" u="none" strike="noStrike">
                          <a:solidFill>
                            <a:srgbClr val="000000"/>
                          </a:solidFill>
                          <a:effectLst/>
                          <a:latin typeface="Calibri" panose="020F0502020204030204" pitchFamily="34" charset="0"/>
                        </a:rPr>
                        <a:t>Data da internação</a:t>
                      </a:r>
                    </a:p>
                  </a:txBody>
                  <a:tcPr marL="9525" marR="9525" marT="9525" marB="0" anchor="b">
                    <a:lnL>
                      <a:noFill/>
                    </a:lnL>
                    <a:lnR>
                      <a:noFill/>
                    </a:lnR>
                    <a:lnT>
                      <a:noFill/>
                    </a:lnT>
                    <a:lnB>
                      <a:noFill/>
                    </a:lnB>
                  </a:tcPr>
                </a:tc>
                <a:extLst>
                  <a:ext uri="{0D108BD9-81ED-4DB2-BD59-A6C34878D82A}">
                    <a16:rowId xmlns:a16="http://schemas.microsoft.com/office/drawing/2014/main" val="3721732835"/>
                  </a:ext>
                </a:extLst>
              </a:tr>
              <a:tr h="190500">
                <a:tc>
                  <a:txBody>
                    <a:bodyPr/>
                    <a:lstStyle/>
                    <a:p>
                      <a:pPr algn="l" fontAlgn="b"/>
                      <a:r>
                        <a:rPr lang="pt-BR" sz="1100" b="0" i="0" u="none" strike="noStrike">
                          <a:solidFill>
                            <a:srgbClr val="000000"/>
                          </a:solidFill>
                          <a:effectLst/>
                          <a:latin typeface="Calibri" panose="020F0502020204030204" pitchFamily="34" charset="0"/>
                        </a:rPr>
                        <a:t>DT_RAIOX</a:t>
                      </a:r>
                    </a:p>
                  </a:txBody>
                  <a:tcPr marL="9525" marR="9525" marT="9525" marB="0" anchor="b">
                    <a:lnL>
                      <a:noFill/>
                    </a:lnL>
                    <a:lnR>
                      <a:noFill/>
                    </a:lnR>
                    <a:lnT>
                      <a:noFill/>
                    </a:lnT>
                    <a:lnB>
                      <a:noFill/>
                    </a:lnB>
                  </a:tcPr>
                </a:tc>
                <a:tc>
                  <a:txBody>
                    <a:bodyPr/>
                    <a:lstStyle/>
                    <a:p>
                      <a:pPr algn="l" fontAlgn="b"/>
                      <a:r>
                        <a:rPr lang="pt-BR" sz="1100" b="0" i="0" u="none" strike="noStrike">
                          <a:solidFill>
                            <a:srgbClr val="000000"/>
                          </a:solidFill>
                          <a:effectLst/>
                          <a:latin typeface="Calibri" panose="020F0502020204030204" pitchFamily="34" charset="0"/>
                        </a:rPr>
                        <a:t>Data do RX de tórax (se realizou)</a:t>
                      </a:r>
                    </a:p>
                  </a:txBody>
                  <a:tcPr marL="9525" marR="9525" marT="9525" marB="0" anchor="b">
                    <a:lnL>
                      <a:noFill/>
                    </a:lnL>
                    <a:lnR>
                      <a:noFill/>
                    </a:lnR>
                    <a:lnT>
                      <a:noFill/>
                    </a:lnT>
                    <a:lnB>
                      <a:noFill/>
                    </a:lnB>
                  </a:tcPr>
                </a:tc>
                <a:extLst>
                  <a:ext uri="{0D108BD9-81ED-4DB2-BD59-A6C34878D82A}">
                    <a16:rowId xmlns:a16="http://schemas.microsoft.com/office/drawing/2014/main" val="993748519"/>
                  </a:ext>
                </a:extLst>
              </a:tr>
              <a:tr h="190500">
                <a:tc>
                  <a:txBody>
                    <a:bodyPr/>
                    <a:lstStyle/>
                    <a:p>
                      <a:pPr algn="l" fontAlgn="b"/>
                      <a:r>
                        <a:rPr lang="pt-BR" sz="1100" b="0" i="0" u="none" strike="noStrike">
                          <a:solidFill>
                            <a:srgbClr val="000000"/>
                          </a:solidFill>
                          <a:effectLst/>
                          <a:latin typeface="Calibri" panose="020F0502020204030204" pitchFamily="34" charset="0"/>
                        </a:rPr>
                        <a:t>DT_OBITO</a:t>
                      </a:r>
                    </a:p>
                  </a:txBody>
                  <a:tcPr marL="9525" marR="9525" marT="9525" marB="0" anchor="b">
                    <a:lnL>
                      <a:noFill/>
                    </a:lnL>
                    <a:lnR>
                      <a:noFill/>
                    </a:lnR>
                    <a:lnT>
                      <a:noFill/>
                    </a:lnT>
                    <a:lnB>
                      <a:noFill/>
                    </a:lnB>
                  </a:tcPr>
                </a:tc>
                <a:tc>
                  <a:txBody>
                    <a:bodyPr/>
                    <a:lstStyle/>
                    <a:p>
                      <a:pPr algn="l" fontAlgn="b"/>
                      <a:r>
                        <a:rPr lang="pt-BR" sz="1100" b="0" i="0" u="none" strike="noStrike">
                          <a:solidFill>
                            <a:srgbClr val="000000"/>
                          </a:solidFill>
                          <a:effectLst/>
                          <a:latin typeface="Calibri" panose="020F0502020204030204" pitchFamily="34" charset="0"/>
                        </a:rPr>
                        <a:t>Data do obito</a:t>
                      </a:r>
                    </a:p>
                  </a:txBody>
                  <a:tcPr marL="9525" marR="9525" marT="9525" marB="0" anchor="b">
                    <a:lnL>
                      <a:noFill/>
                    </a:lnL>
                    <a:lnR>
                      <a:noFill/>
                    </a:lnR>
                    <a:lnT>
                      <a:noFill/>
                    </a:lnT>
                    <a:lnB>
                      <a:noFill/>
                    </a:lnB>
                  </a:tcPr>
                </a:tc>
                <a:extLst>
                  <a:ext uri="{0D108BD9-81ED-4DB2-BD59-A6C34878D82A}">
                    <a16:rowId xmlns:a16="http://schemas.microsoft.com/office/drawing/2014/main" val="485808177"/>
                  </a:ext>
                </a:extLst>
              </a:tr>
              <a:tr h="190500">
                <a:tc>
                  <a:txBody>
                    <a:bodyPr/>
                    <a:lstStyle/>
                    <a:p>
                      <a:pPr algn="l" fontAlgn="b"/>
                      <a:r>
                        <a:rPr lang="pt-BR" sz="1100" b="0" i="0" u="none" strike="noStrike">
                          <a:solidFill>
                            <a:srgbClr val="000000"/>
                          </a:solidFill>
                          <a:effectLst/>
                          <a:latin typeface="Calibri" panose="020F0502020204030204" pitchFamily="34" charset="0"/>
                        </a:rPr>
                        <a:t>DT_ENCERRA</a:t>
                      </a:r>
                    </a:p>
                  </a:txBody>
                  <a:tcPr marL="9525" marR="9525" marT="9525" marB="0" anchor="b">
                    <a:lnL>
                      <a:noFill/>
                    </a:lnL>
                    <a:lnR>
                      <a:noFill/>
                    </a:lnR>
                    <a:lnT>
                      <a:noFill/>
                    </a:lnT>
                    <a:lnB>
                      <a:noFill/>
                    </a:lnB>
                  </a:tcPr>
                </a:tc>
                <a:tc>
                  <a:txBody>
                    <a:bodyPr/>
                    <a:lstStyle/>
                    <a:p>
                      <a:pPr algn="l" fontAlgn="b"/>
                      <a:r>
                        <a:rPr lang="pt-BR" sz="1100" b="0" i="0" u="none" strike="noStrike">
                          <a:solidFill>
                            <a:srgbClr val="000000"/>
                          </a:solidFill>
                          <a:effectLst/>
                          <a:latin typeface="Calibri" panose="020F0502020204030204" pitchFamily="34" charset="0"/>
                        </a:rPr>
                        <a:t>Data do encerramento da investigação do caso</a:t>
                      </a:r>
                    </a:p>
                  </a:txBody>
                  <a:tcPr marL="9525" marR="9525" marT="9525" marB="0" anchor="b">
                    <a:lnL>
                      <a:noFill/>
                    </a:lnL>
                    <a:lnR>
                      <a:noFill/>
                    </a:lnR>
                    <a:lnT>
                      <a:noFill/>
                    </a:lnT>
                    <a:lnB>
                      <a:noFill/>
                    </a:lnB>
                  </a:tcPr>
                </a:tc>
                <a:extLst>
                  <a:ext uri="{0D108BD9-81ED-4DB2-BD59-A6C34878D82A}">
                    <a16:rowId xmlns:a16="http://schemas.microsoft.com/office/drawing/2014/main" val="2747237942"/>
                  </a:ext>
                </a:extLst>
              </a:tr>
              <a:tr h="190500">
                <a:tc>
                  <a:txBody>
                    <a:bodyPr/>
                    <a:lstStyle/>
                    <a:p>
                      <a:pPr algn="l" fontAlgn="b"/>
                      <a:r>
                        <a:rPr lang="pt-BR" sz="1100" b="0" i="0" u="none" strike="noStrike">
                          <a:solidFill>
                            <a:srgbClr val="000000"/>
                          </a:solidFill>
                          <a:effectLst/>
                          <a:latin typeface="Calibri" panose="020F0502020204030204" pitchFamily="34" charset="0"/>
                        </a:rPr>
                        <a:t>DT_COLETA</a:t>
                      </a:r>
                    </a:p>
                  </a:txBody>
                  <a:tcPr marL="9525" marR="9525" marT="9525" marB="0" anchor="b">
                    <a:lnL>
                      <a:noFill/>
                    </a:lnL>
                    <a:lnR>
                      <a:noFill/>
                    </a:lnR>
                    <a:lnT>
                      <a:noFill/>
                    </a:lnT>
                    <a:lnB>
                      <a:noFill/>
                    </a:lnB>
                  </a:tcPr>
                </a:tc>
                <a:tc>
                  <a:txBody>
                    <a:bodyPr/>
                    <a:lstStyle/>
                    <a:p>
                      <a:pPr algn="l" fontAlgn="b"/>
                      <a:r>
                        <a:rPr lang="pt-BR" sz="1100" b="0" i="0" u="none" strike="noStrike">
                          <a:solidFill>
                            <a:srgbClr val="000000"/>
                          </a:solidFill>
                          <a:effectLst/>
                          <a:latin typeface="Calibri" panose="020F0502020204030204" pitchFamily="34" charset="0"/>
                        </a:rPr>
                        <a:t>Data da coleta da amostra para realização do teste diagnóstico</a:t>
                      </a:r>
                    </a:p>
                  </a:txBody>
                  <a:tcPr marL="9525" marR="9525" marT="9525" marB="0" anchor="b">
                    <a:lnL>
                      <a:noFill/>
                    </a:lnL>
                    <a:lnR>
                      <a:noFill/>
                    </a:lnR>
                    <a:lnT>
                      <a:noFill/>
                    </a:lnT>
                    <a:lnB>
                      <a:noFill/>
                    </a:lnB>
                  </a:tcPr>
                </a:tc>
                <a:extLst>
                  <a:ext uri="{0D108BD9-81ED-4DB2-BD59-A6C34878D82A}">
                    <a16:rowId xmlns:a16="http://schemas.microsoft.com/office/drawing/2014/main" val="3910756849"/>
                  </a:ext>
                </a:extLst>
              </a:tr>
              <a:tr h="190500">
                <a:tc>
                  <a:txBody>
                    <a:bodyPr/>
                    <a:lstStyle/>
                    <a:p>
                      <a:pPr algn="l" fontAlgn="b"/>
                      <a:r>
                        <a:rPr lang="pt-BR" sz="1100" b="0" i="0" u="none" strike="noStrike">
                          <a:solidFill>
                            <a:srgbClr val="000000"/>
                          </a:solidFill>
                          <a:effectLst/>
                          <a:latin typeface="Calibri" panose="020F0502020204030204" pitchFamily="34" charset="0"/>
                        </a:rPr>
                        <a:t>DT_ENTUTI</a:t>
                      </a:r>
                    </a:p>
                  </a:txBody>
                  <a:tcPr marL="9525" marR="9525" marT="9525" marB="0" anchor="b">
                    <a:lnL>
                      <a:noFill/>
                    </a:lnL>
                    <a:lnR>
                      <a:noFill/>
                    </a:lnR>
                    <a:lnT>
                      <a:noFill/>
                    </a:lnT>
                    <a:lnB>
                      <a:noFill/>
                    </a:lnB>
                  </a:tcPr>
                </a:tc>
                <a:tc>
                  <a:txBody>
                    <a:bodyPr/>
                    <a:lstStyle/>
                    <a:p>
                      <a:pPr algn="l" fontAlgn="b"/>
                      <a:r>
                        <a:rPr lang="pt-BR" sz="1100" b="0" i="0" u="none" strike="noStrike">
                          <a:solidFill>
                            <a:srgbClr val="000000"/>
                          </a:solidFill>
                          <a:effectLst/>
                          <a:latin typeface="Calibri" panose="020F0502020204030204" pitchFamily="34" charset="0"/>
                        </a:rPr>
                        <a:t>Data da entrada na UTI</a:t>
                      </a:r>
                    </a:p>
                  </a:txBody>
                  <a:tcPr marL="9525" marR="9525" marT="9525" marB="0" anchor="b">
                    <a:lnL>
                      <a:noFill/>
                    </a:lnL>
                    <a:lnR>
                      <a:noFill/>
                    </a:lnR>
                    <a:lnT>
                      <a:noFill/>
                    </a:lnT>
                    <a:lnB>
                      <a:noFill/>
                    </a:lnB>
                  </a:tcPr>
                </a:tc>
                <a:extLst>
                  <a:ext uri="{0D108BD9-81ED-4DB2-BD59-A6C34878D82A}">
                    <a16:rowId xmlns:a16="http://schemas.microsoft.com/office/drawing/2014/main" val="837847427"/>
                  </a:ext>
                </a:extLst>
              </a:tr>
              <a:tr h="190500">
                <a:tc>
                  <a:txBody>
                    <a:bodyPr/>
                    <a:lstStyle/>
                    <a:p>
                      <a:pPr algn="l" fontAlgn="b"/>
                      <a:r>
                        <a:rPr lang="pt-BR" sz="1100" b="0" i="0" u="none" strike="noStrike">
                          <a:solidFill>
                            <a:srgbClr val="000000"/>
                          </a:solidFill>
                          <a:effectLst/>
                          <a:latin typeface="Calibri" panose="020F0502020204030204" pitchFamily="34" charset="0"/>
                        </a:rPr>
                        <a:t>DT_ANTIVIR</a:t>
                      </a:r>
                    </a:p>
                  </a:txBody>
                  <a:tcPr marL="9525" marR="9525" marT="9525" marB="0" anchor="b">
                    <a:lnL>
                      <a:noFill/>
                    </a:lnL>
                    <a:lnR>
                      <a:noFill/>
                    </a:lnR>
                    <a:lnT>
                      <a:noFill/>
                    </a:lnT>
                    <a:lnB>
                      <a:noFill/>
                    </a:lnB>
                  </a:tcPr>
                </a:tc>
                <a:tc>
                  <a:txBody>
                    <a:bodyPr/>
                    <a:lstStyle/>
                    <a:p>
                      <a:pPr algn="l" fontAlgn="b"/>
                      <a:r>
                        <a:rPr lang="pt-BR" sz="1100" b="0" i="0" u="none" strike="noStrike">
                          <a:solidFill>
                            <a:srgbClr val="000000"/>
                          </a:solidFill>
                          <a:effectLst/>
                          <a:latin typeface="Calibri" panose="020F0502020204030204" pitchFamily="34" charset="0"/>
                        </a:rPr>
                        <a:t>Data em que iniciou-se o tratamento com antiviral</a:t>
                      </a:r>
                    </a:p>
                  </a:txBody>
                  <a:tcPr marL="9525" marR="9525" marT="9525" marB="0" anchor="b">
                    <a:lnL>
                      <a:noFill/>
                    </a:lnL>
                    <a:lnR>
                      <a:noFill/>
                    </a:lnR>
                    <a:lnT>
                      <a:noFill/>
                    </a:lnT>
                    <a:lnB>
                      <a:noFill/>
                    </a:lnB>
                  </a:tcPr>
                </a:tc>
                <a:extLst>
                  <a:ext uri="{0D108BD9-81ED-4DB2-BD59-A6C34878D82A}">
                    <a16:rowId xmlns:a16="http://schemas.microsoft.com/office/drawing/2014/main" val="320475658"/>
                  </a:ext>
                </a:extLst>
              </a:tr>
              <a:tr h="190500">
                <a:tc>
                  <a:txBody>
                    <a:bodyPr/>
                    <a:lstStyle/>
                    <a:p>
                      <a:pPr algn="l" fontAlgn="b"/>
                      <a:r>
                        <a:rPr lang="pt-BR" sz="1100" b="0" i="0" u="none" strike="noStrike">
                          <a:solidFill>
                            <a:srgbClr val="000000"/>
                          </a:solidFill>
                          <a:effectLst/>
                          <a:latin typeface="Calibri" panose="020F0502020204030204" pitchFamily="34" charset="0"/>
                        </a:rPr>
                        <a:t>DT_IFI</a:t>
                      </a:r>
                    </a:p>
                  </a:txBody>
                  <a:tcPr marL="9525" marR="9525" marT="9525" marB="0" anchor="b">
                    <a:lnL>
                      <a:noFill/>
                    </a:lnL>
                    <a:lnR>
                      <a:noFill/>
                    </a:lnR>
                    <a:lnT>
                      <a:noFill/>
                    </a:lnT>
                    <a:lnB>
                      <a:noFill/>
                    </a:lnB>
                  </a:tcPr>
                </a:tc>
                <a:tc>
                  <a:txBody>
                    <a:bodyPr/>
                    <a:lstStyle/>
                    <a:p>
                      <a:pPr algn="l" fontAlgn="b"/>
                      <a:r>
                        <a:rPr lang="pt-BR" sz="1100" b="0" i="0" u="none" strike="noStrike">
                          <a:solidFill>
                            <a:srgbClr val="000000"/>
                          </a:solidFill>
                          <a:effectLst/>
                          <a:latin typeface="Calibri" panose="020F0502020204030204" pitchFamily="34" charset="0"/>
                        </a:rPr>
                        <a:t>Data do resultado diagnóstico da IFI</a:t>
                      </a:r>
                    </a:p>
                  </a:txBody>
                  <a:tcPr marL="9525" marR="9525" marT="9525" marB="0" anchor="b">
                    <a:lnL>
                      <a:noFill/>
                    </a:lnL>
                    <a:lnR>
                      <a:noFill/>
                    </a:lnR>
                    <a:lnT>
                      <a:noFill/>
                    </a:lnT>
                    <a:lnB>
                      <a:noFill/>
                    </a:lnB>
                  </a:tcPr>
                </a:tc>
                <a:extLst>
                  <a:ext uri="{0D108BD9-81ED-4DB2-BD59-A6C34878D82A}">
                    <a16:rowId xmlns:a16="http://schemas.microsoft.com/office/drawing/2014/main" val="2552704064"/>
                  </a:ext>
                </a:extLst>
              </a:tr>
              <a:tr h="190500">
                <a:tc>
                  <a:txBody>
                    <a:bodyPr/>
                    <a:lstStyle/>
                    <a:p>
                      <a:pPr algn="l" fontAlgn="b"/>
                      <a:r>
                        <a:rPr lang="pt-BR" sz="1100" b="0" i="0" u="none" strike="noStrike">
                          <a:solidFill>
                            <a:srgbClr val="000000"/>
                          </a:solidFill>
                          <a:effectLst/>
                          <a:latin typeface="Calibri" panose="020F0502020204030204" pitchFamily="34" charset="0"/>
                        </a:rPr>
                        <a:t>DT_OUTMET</a:t>
                      </a:r>
                    </a:p>
                  </a:txBody>
                  <a:tcPr marL="9525" marR="9525" marT="9525" marB="0" anchor="b">
                    <a:lnL>
                      <a:noFill/>
                    </a:lnL>
                    <a:lnR>
                      <a:noFill/>
                    </a:lnR>
                    <a:lnT>
                      <a:noFill/>
                    </a:lnT>
                    <a:lnB>
                      <a:noFill/>
                    </a:lnB>
                  </a:tcPr>
                </a:tc>
                <a:tc>
                  <a:txBody>
                    <a:bodyPr/>
                    <a:lstStyle/>
                    <a:p>
                      <a:pPr algn="l" fontAlgn="b"/>
                      <a:r>
                        <a:rPr lang="pt-BR" sz="1100" b="0" i="0" u="none" strike="noStrike">
                          <a:solidFill>
                            <a:srgbClr val="000000"/>
                          </a:solidFill>
                          <a:effectLst/>
                          <a:latin typeface="Calibri" panose="020F0502020204030204" pitchFamily="34" charset="0"/>
                        </a:rPr>
                        <a:t>Data do resultado da outra metodologia</a:t>
                      </a:r>
                    </a:p>
                  </a:txBody>
                  <a:tcPr marL="9525" marR="9525" marT="9525" marB="0" anchor="b">
                    <a:lnL>
                      <a:noFill/>
                    </a:lnL>
                    <a:lnR>
                      <a:noFill/>
                    </a:lnR>
                    <a:lnT>
                      <a:noFill/>
                    </a:lnT>
                    <a:lnB>
                      <a:noFill/>
                    </a:lnB>
                  </a:tcPr>
                </a:tc>
                <a:extLst>
                  <a:ext uri="{0D108BD9-81ED-4DB2-BD59-A6C34878D82A}">
                    <a16:rowId xmlns:a16="http://schemas.microsoft.com/office/drawing/2014/main" val="3938962680"/>
                  </a:ext>
                </a:extLst>
              </a:tr>
              <a:tr h="190500">
                <a:tc>
                  <a:txBody>
                    <a:bodyPr/>
                    <a:lstStyle/>
                    <a:p>
                      <a:pPr algn="l" fontAlgn="b"/>
                      <a:r>
                        <a:rPr lang="pt-BR" sz="1100" b="0" i="0" u="none" strike="noStrike">
                          <a:solidFill>
                            <a:srgbClr val="000000"/>
                          </a:solidFill>
                          <a:effectLst/>
                          <a:latin typeface="Calibri" panose="020F0502020204030204" pitchFamily="34" charset="0"/>
                        </a:rPr>
                        <a:t>DT_PCR_1</a:t>
                      </a:r>
                    </a:p>
                  </a:txBody>
                  <a:tcPr marL="9525" marR="9525" marT="9525" marB="0" anchor="b">
                    <a:lnL>
                      <a:noFill/>
                    </a:lnL>
                    <a:lnR>
                      <a:noFill/>
                    </a:lnR>
                    <a:lnT>
                      <a:noFill/>
                    </a:lnT>
                    <a:lnB>
                      <a:noFill/>
                    </a:lnB>
                  </a:tcPr>
                </a:tc>
                <a:tc>
                  <a:txBody>
                    <a:bodyPr/>
                    <a:lstStyle/>
                    <a:p>
                      <a:pPr algn="l" fontAlgn="b"/>
                      <a:r>
                        <a:rPr lang="pt-BR" sz="1100" b="0" i="0" u="none" strike="noStrike">
                          <a:solidFill>
                            <a:srgbClr val="000000"/>
                          </a:solidFill>
                          <a:effectLst/>
                          <a:latin typeface="Calibri" panose="020F0502020204030204" pitchFamily="34" charset="0"/>
                        </a:rPr>
                        <a:t>Data do resultado diagnóstico do PCR</a:t>
                      </a:r>
                    </a:p>
                  </a:txBody>
                  <a:tcPr marL="9525" marR="9525" marT="9525" marB="0" anchor="b">
                    <a:lnL>
                      <a:noFill/>
                    </a:lnL>
                    <a:lnR>
                      <a:noFill/>
                    </a:lnR>
                    <a:lnT>
                      <a:noFill/>
                    </a:lnT>
                    <a:lnB>
                      <a:noFill/>
                    </a:lnB>
                  </a:tcPr>
                </a:tc>
                <a:extLst>
                  <a:ext uri="{0D108BD9-81ED-4DB2-BD59-A6C34878D82A}">
                    <a16:rowId xmlns:a16="http://schemas.microsoft.com/office/drawing/2014/main" val="2911800056"/>
                  </a:ext>
                </a:extLst>
              </a:tr>
              <a:tr h="190500">
                <a:tc>
                  <a:txBody>
                    <a:bodyPr/>
                    <a:lstStyle/>
                    <a:p>
                      <a:pPr algn="l" fontAlgn="b"/>
                      <a:r>
                        <a:rPr lang="pt-BR" sz="1100" b="0" i="0" u="none" strike="noStrike">
                          <a:solidFill>
                            <a:srgbClr val="000000"/>
                          </a:solidFill>
                          <a:effectLst/>
                          <a:latin typeface="Calibri" panose="020F0502020204030204" pitchFamily="34" charset="0"/>
                        </a:rPr>
                        <a:t>DT_SAIDUTI</a:t>
                      </a:r>
                    </a:p>
                  </a:txBody>
                  <a:tcPr marL="9525" marR="9525" marT="9525" marB="0" anchor="b">
                    <a:lnL>
                      <a:noFill/>
                    </a:lnL>
                    <a:lnR>
                      <a:noFill/>
                    </a:lnR>
                    <a:lnT>
                      <a:noFill/>
                    </a:lnT>
                    <a:lnB>
                      <a:noFill/>
                    </a:lnB>
                  </a:tcPr>
                </a:tc>
                <a:tc>
                  <a:txBody>
                    <a:bodyPr/>
                    <a:lstStyle/>
                    <a:p>
                      <a:pPr algn="l" fontAlgn="b"/>
                      <a:r>
                        <a:rPr lang="pt-BR" sz="1100" b="0" i="0" u="none" strike="noStrike">
                          <a:solidFill>
                            <a:srgbClr val="000000"/>
                          </a:solidFill>
                          <a:effectLst/>
                          <a:latin typeface="Calibri" panose="020F0502020204030204" pitchFamily="34" charset="0"/>
                        </a:rPr>
                        <a:t>Data da saída da UTI</a:t>
                      </a:r>
                    </a:p>
                  </a:txBody>
                  <a:tcPr marL="9525" marR="9525" marT="9525" marB="0" anchor="b">
                    <a:lnL>
                      <a:noFill/>
                    </a:lnL>
                    <a:lnR>
                      <a:noFill/>
                    </a:lnR>
                    <a:lnT>
                      <a:noFill/>
                    </a:lnT>
                    <a:lnB>
                      <a:noFill/>
                    </a:lnB>
                  </a:tcPr>
                </a:tc>
                <a:extLst>
                  <a:ext uri="{0D108BD9-81ED-4DB2-BD59-A6C34878D82A}">
                    <a16:rowId xmlns:a16="http://schemas.microsoft.com/office/drawing/2014/main" val="2756949377"/>
                  </a:ext>
                </a:extLst>
              </a:tr>
              <a:tr h="190500">
                <a:tc>
                  <a:txBody>
                    <a:bodyPr/>
                    <a:lstStyle/>
                    <a:p>
                      <a:pPr algn="l" fontAlgn="b"/>
                      <a:r>
                        <a:rPr lang="pt-BR" sz="1100" b="0" i="0" u="none" strike="noStrike">
                          <a:solidFill>
                            <a:srgbClr val="000000"/>
                          </a:solidFill>
                          <a:effectLst/>
                          <a:latin typeface="Calibri" panose="020F0502020204030204" pitchFamily="34" charset="0"/>
                        </a:rPr>
                        <a:t>SEM_NOT</a:t>
                      </a:r>
                    </a:p>
                  </a:txBody>
                  <a:tcPr marL="9525" marR="9525" marT="9525" marB="0" anchor="b">
                    <a:lnL>
                      <a:noFill/>
                    </a:lnL>
                    <a:lnR>
                      <a:noFill/>
                    </a:lnR>
                    <a:lnT>
                      <a:noFill/>
                    </a:lnT>
                    <a:lnB>
                      <a:noFill/>
                    </a:lnB>
                  </a:tcPr>
                </a:tc>
                <a:tc>
                  <a:txBody>
                    <a:bodyPr/>
                    <a:lstStyle/>
                    <a:p>
                      <a:pPr algn="l" fontAlgn="b"/>
                      <a:r>
                        <a:rPr lang="pt-BR" sz="1100" b="0" i="0" u="none" strike="noStrike">
                          <a:solidFill>
                            <a:srgbClr val="000000"/>
                          </a:solidFill>
                          <a:effectLst/>
                          <a:latin typeface="Calibri" panose="020F0502020204030204" pitchFamily="34" charset="0"/>
                        </a:rPr>
                        <a:t>Semana epidemiológica em que o caso foi notificado</a:t>
                      </a:r>
                    </a:p>
                  </a:txBody>
                  <a:tcPr marL="9525" marR="9525" marT="9525" marB="0" anchor="b">
                    <a:lnL>
                      <a:noFill/>
                    </a:lnL>
                    <a:lnR>
                      <a:noFill/>
                    </a:lnR>
                    <a:lnT>
                      <a:noFill/>
                    </a:lnT>
                    <a:lnB>
                      <a:noFill/>
                    </a:lnB>
                  </a:tcPr>
                </a:tc>
                <a:extLst>
                  <a:ext uri="{0D108BD9-81ED-4DB2-BD59-A6C34878D82A}">
                    <a16:rowId xmlns:a16="http://schemas.microsoft.com/office/drawing/2014/main" val="2624873363"/>
                  </a:ext>
                </a:extLst>
              </a:tr>
              <a:tr h="190500">
                <a:tc>
                  <a:txBody>
                    <a:bodyPr/>
                    <a:lstStyle/>
                    <a:p>
                      <a:pPr algn="l" fontAlgn="b"/>
                      <a:r>
                        <a:rPr lang="pt-BR" sz="1100" b="0" i="0" u="none" strike="noStrike">
                          <a:solidFill>
                            <a:srgbClr val="000000"/>
                          </a:solidFill>
                          <a:effectLst/>
                          <a:latin typeface="Calibri" panose="020F0502020204030204" pitchFamily="34" charset="0"/>
                        </a:rPr>
                        <a:t>NU_ANO</a:t>
                      </a:r>
                    </a:p>
                  </a:txBody>
                  <a:tcPr marL="9525" marR="9525" marT="9525" marB="0" anchor="b">
                    <a:lnL>
                      <a:noFill/>
                    </a:lnL>
                    <a:lnR>
                      <a:noFill/>
                    </a:lnR>
                    <a:lnT>
                      <a:noFill/>
                    </a:lnT>
                    <a:lnB>
                      <a:noFill/>
                    </a:lnB>
                  </a:tcPr>
                </a:tc>
                <a:tc>
                  <a:txBody>
                    <a:bodyPr/>
                    <a:lstStyle/>
                    <a:p>
                      <a:pPr algn="l" fontAlgn="b"/>
                      <a:r>
                        <a:rPr lang="pt-BR" sz="1100" b="0" i="0" u="none" strike="noStrike" dirty="0">
                          <a:solidFill>
                            <a:srgbClr val="000000"/>
                          </a:solidFill>
                          <a:effectLst/>
                          <a:latin typeface="Calibri" panose="020F0502020204030204" pitchFamily="34" charset="0"/>
                        </a:rPr>
                        <a:t>Ano da notificação</a:t>
                      </a:r>
                    </a:p>
                  </a:txBody>
                  <a:tcPr marL="9525" marR="9525" marT="9525" marB="0" anchor="b">
                    <a:lnL>
                      <a:noFill/>
                    </a:lnL>
                    <a:lnR>
                      <a:noFill/>
                    </a:lnR>
                    <a:lnT>
                      <a:noFill/>
                    </a:lnT>
                    <a:lnB>
                      <a:noFill/>
                    </a:lnB>
                  </a:tcPr>
                </a:tc>
                <a:extLst>
                  <a:ext uri="{0D108BD9-81ED-4DB2-BD59-A6C34878D82A}">
                    <a16:rowId xmlns:a16="http://schemas.microsoft.com/office/drawing/2014/main" val="1053361719"/>
                  </a:ext>
                </a:extLst>
              </a:tr>
            </a:tbl>
          </a:graphicData>
        </a:graphic>
      </p:graphicFrame>
      <p:graphicFrame>
        <p:nvGraphicFramePr>
          <p:cNvPr id="5" name="Tabela 4">
            <a:extLst>
              <a:ext uri="{FF2B5EF4-FFF2-40B4-BE49-F238E27FC236}">
                <a16:creationId xmlns:a16="http://schemas.microsoft.com/office/drawing/2014/main" id="{8ECDB62B-07FB-419D-B60A-FC787C37A8A0}"/>
              </a:ext>
            </a:extLst>
          </p:cNvPr>
          <p:cNvGraphicFramePr>
            <a:graphicFrameLocks noGrp="1"/>
          </p:cNvGraphicFramePr>
          <p:nvPr>
            <p:extLst>
              <p:ext uri="{D42A27DB-BD31-4B8C-83A1-F6EECF244321}">
                <p14:modId xmlns:p14="http://schemas.microsoft.com/office/powerpoint/2010/main" val="2012794295"/>
              </p:ext>
            </p:extLst>
          </p:nvPr>
        </p:nvGraphicFramePr>
        <p:xfrm>
          <a:off x="460087" y="4331994"/>
          <a:ext cx="4787900" cy="1967865"/>
        </p:xfrm>
        <a:graphic>
          <a:graphicData uri="http://schemas.openxmlformats.org/drawingml/2006/table">
            <a:tbl>
              <a:tblPr/>
              <a:tblGrid>
                <a:gridCol w="989944">
                  <a:extLst>
                    <a:ext uri="{9D8B030D-6E8A-4147-A177-3AD203B41FA5}">
                      <a16:colId xmlns:a16="http://schemas.microsoft.com/office/drawing/2014/main" val="1137364944"/>
                    </a:ext>
                  </a:extLst>
                </a:gridCol>
                <a:gridCol w="3797956">
                  <a:extLst>
                    <a:ext uri="{9D8B030D-6E8A-4147-A177-3AD203B41FA5}">
                      <a16:colId xmlns:a16="http://schemas.microsoft.com/office/drawing/2014/main" val="636317504"/>
                    </a:ext>
                  </a:extLst>
                </a:gridCol>
              </a:tblGrid>
              <a:tr h="190500">
                <a:tc>
                  <a:txBody>
                    <a:bodyPr/>
                    <a:lstStyle/>
                    <a:p>
                      <a:pPr algn="l" fontAlgn="b"/>
                      <a:r>
                        <a:rPr lang="pt-BR" sz="1600" b="0" i="0" u="none" strike="noStrike" dirty="0">
                          <a:solidFill>
                            <a:srgbClr val="000000"/>
                          </a:solidFill>
                          <a:effectLst/>
                          <a:latin typeface="Calibri" panose="020F0502020204030204" pitchFamily="34" charset="0"/>
                        </a:rPr>
                        <a:t>Sintomas</a:t>
                      </a:r>
                    </a:p>
                  </a:txBody>
                  <a:tcPr marL="9525" marR="9525" marT="9525" marB="0" anchor="b">
                    <a:lnL>
                      <a:noFill/>
                    </a:lnL>
                    <a:lnR>
                      <a:noFill/>
                    </a:lnR>
                    <a:lnT>
                      <a:noFill/>
                    </a:lnT>
                    <a:lnB>
                      <a:noFill/>
                    </a:lnB>
                    <a:solidFill>
                      <a:srgbClr val="6ADBD9"/>
                    </a:solidFill>
                  </a:tcPr>
                </a:tc>
                <a:tc>
                  <a:txBody>
                    <a:bodyPr/>
                    <a:lstStyle/>
                    <a:p>
                      <a:pPr algn="l" fontAlgn="b"/>
                      <a:r>
                        <a:rPr lang="pt-BR" sz="1600" b="0" i="0" u="none" strike="noStrike" dirty="0">
                          <a:solidFill>
                            <a:srgbClr val="000000"/>
                          </a:solidFill>
                          <a:effectLst/>
                          <a:latin typeface="Calibri" panose="020F0502020204030204" pitchFamily="34" charset="0"/>
                        </a:rPr>
                        <a:t>Descrição</a:t>
                      </a:r>
                    </a:p>
                  </a:txBody>
                  <a:tcPr marL="9525" marR="9525" marT="9525" marB="0" anchor="b">
                    <a:lnL>
                      <a:noFill/>
                    </a:lnL>
                    <a:lnR>
                      <a:noFill/>
                    </a:lnR>
                    <a:lnT>
                      <a:noFill/>
                    </a:lnT>
                    <a:lnB>
                      <a:noFill/>
                    </a:lnB>
                    <a:solidFill>
                      <a:srgbClr val="6ADBD9"/>
                    </a:solidFill>
                  </a:tcPr>
                </a:tc>
                <a:extLst>
                  <a:ext uri="{0D108BD9-81ED-4DB2-BD59-A6C34878D82A}">
                    <a16:rowId xmlns:a16="http://schemas.microsoft.com/office/drawing/2014/main" val="3990406758"/>
                  </a:ext>
                </a:extLst>
              </a:tr>
              <a:tr h="190500">
                <a:tc>
                  <a:txBody>
                    <a:bodyPr/>
                    <a:lstStyle/>
                    <a:p>
                      <a:pPr algn="l" fontAlgn="b"/>
                      <a:r>
                        <a:rPr lang="pt-BR" sz="1100" b="0" i="0" u="none" strike="noStrike">
                          <a:solidFill>
                            <a:srgbClr val="000000"/>
                          </a:solidFill>
                          <a:effectLst/>
                          <a:latin typeface="Calibri" panose="020F0502020204030204" pitchFamily="34" charset="0"/>
                        </a:rPr>
                        <a:t>FEBRE</a:t>
                      </a:r>
                    </a:p>
                  </a:txBody>
                  <a:tcPr marL="9525" marR="9525" marT="9525" marB="0" anchor="b">
                    <a:lnL>
                      <a:noFill/>
                    </a:lnL>
                    <a:lnR>
                      <a:noFill/>
                    </a:lnR>
                    <a:lnT>
                      <a:noFill/>
                    </a:lnT>
                    <a:lnB>
                      <a:noFill/>
                    </a:lnB>
                  </a:tcPr>
                </a:tc>
                <a:tc>
                  <a:txBody>
                    <a:bodyPr/>
                    <a:lstStyle/>
                    <a:p>
                      <a:pPr algn="l" fontAlgn="b"/>
                      <a:r>
                        <a:rPr lang="pt-BR" sz="1100" b="0" i="0" u="none" strike="noStrike">
                          <a:solidFill>
                            <a:srgbClr val="000000"/>
                          </a:solidFill>
                          <a:effectLst/>
                          <a:latin typeface="Calibri" panose="020F0502020204030204" pitchFamily="34" charset="0"/>
                        </a:rPr>
                        <a:t>Apresentou febre</a:t>
                      </a:r>
                    </a:p>
                  </a:txBody>
                  <a:tcPr marL="9525" marR="9525" marT="9525" marB="0" anchor="b">
                    <a:lnL>
                      <a:noFill/>
                    </a:lnL>
                    <a:lnR>
                      <a:noFill/>
                    </a:lnR>
                    <a:lnT>
                      <a:noFill/>
                    </a:lnT>
                    <a:lnB>
                      <a:noFill/>
                    </a:lnB>
                  </a:tcPr>
                </a:tc>
                <a:extLst>
                  <a:ext uri="{0D108BD9-81ED-4DB2-BD59-A6C34878D82A}">
                    <a16:rowId xmlns:a16="http://schemas.microsoft.com/office/drawing/2014/main" val="2116567379"/>
                  </a:ext>
                </a:extLst>
              </a:tr>
              <a:tr h="190500">
                <a:tc>
                  <a:txBody>
                    <a:bodyPr/>
                    <a:lstStyle/>
                    <a:p>
                      <a:pPr algn="l" fontAlgn="b"/>
                      <a:r>
                        <a:rPr lang="pt-BR" sz="1100" b="0" i="0" u="none" strike="noStrike">
                          <a:solidFill>
                            <a:srgbClr val="000000"/>
                          </a:solidFill>
                          <a:effectLst/>
                          <a:latin typeface="Calibri" panose="020F0502020204030204" pitchFamily="34" charset="0"/>
                        </a:rPr>
                        <a:t>TOSSE</a:t>
                      </a:r>
                    </a:p>
                  </a:txBody>
                  <a:tcPr marL="9525" marR="9525" marT="9525" marB="0" anchor="b">
                    <a:lnL>
                      <a:noFill/>
                    </a:lnL>
                    <a:lnR>
                      <a:noFill/>
                    </a:lnR>
                    <a:lnT>
                      <a:noFill/>
                    </a:lnT>
                    <a:lnB>
                      <a:noFill/>
                    </a:lnB>
                  </a:tcPr>
                </a:tc>
                <a:tc>
                  <a:txBody>
                    <a:bodyPr/>
                    <a:lstStyle/>
                    <a:p>
                      <a:pPr algn="l" fontAlgn="b"/>
                      <a:r>
                        <a:rPr lang="pt-BR" sz="1100" b="0" i="0" u="none" strike="noStrike">
                          <a:solidFill>
                            <a:srgbClr val="000000"/>
                          </a:solidFill>
                          <a:effectLst/>
                          <a:latin typeface="Calibri" panose="020F0502020204030204" pitchFamily="34" charset="0"/>
                        </a:rPr>
                        <a:t>Apresentou tosse</a:t>
                      </a:r>
                    </a:p>
                  </a:txBody>
                  <a:tcPr marL="9525" marR="9525" marT="9525" marB="0" anchor="b">
                    <a:lnL>
                      <a:noFill/>
                    </a:lnL>
                    <a:lnR>
                      <a:noFill/>
                    </a:lnR>
                    <a:lnT>
                      <a:noFill/>
                    </a:lnT>
                    <a:lnB>
                      <a:noFill/>
                    </a:lnB>
                  </a:tcPr>
                </a:tc>
                <a:extLst>
                  <a:ext uri="{0D108BD9-81ED-4DB2-BD59-A6C34878D82A}">
                    <a16:rowId xmlns:a16="http://schemas.microsoft.com/office/drawing/2014/main" val="134604568"/>
                  </a:ext>
                </a:extLst>
              </a:tr>
              <a:tr h="190500">
                <a:tc>
                  <a:txBody>
                    <a:bodyPr/>
                    <a:lstStyle/>
                    <a:p>
                      <a:pPr algn="l" fontAlgn="b"/>
                      <a:r>
                        <a:rPr lang="pt-BR" sz="1100" b="0" i="0" u="none" strike="noStrike">
                          <a:solidFill>
                            <a:srgbClr val="000000"/>
                          </a:solidFill>
                          <a:effectLst/>
                          <a:latin typeface="Calibri" panose="020F0502020204030204" pitchFamily="34" charset="0"/>
                        </a:rPr>
                        <a:t>DISPNEIA</a:t>
                      </a:r>
                    </a:p>
                  </a:txBody>
                  <a:tcPr marL="9525" marR="9525" marT="9525" marB="0" anchor="b">
                    <a:lnL>
                      <a:noFill/>
                    </a:lnL>
                    <a:lnR>
                      <a:noFill/>
                    </a:lnR>
                    <a:lnT>
                      <a:noFill/>
                    </a:lnT>
                    <a:lnB>
                      <a:noFill/>
                    </a:lnB>
                  </a:tcPr>
                </a:tc>
                <a:tc>
                  <a:txBody>
                    <a:bodyPr/>
                    <a:lstStyle/>
                    <a:p>
                      <a:pPr algn="l" fontAlgn="b"/>
                      <a:r>
                        <a:rPr lang="pt-BR" sz="1100" b="0" i="0" u="none" strike="noStrike">
                          <a:solidFill>
                            <a:srgbClr val="000000"/>
                          </a:solidFill>
                          <a:effectLst/>
                          <a:latin typeface="Calibri" panose="020F0502020204030204" pitchFamily="34" charset="0"/>
                        </a:rPr>
                        <a:t>Apresentou dispneia</a:t>
                      </a:r>
                    </a:p>
                  </a:txBody>
                  <a:tcPr marL="9525" marR="9525" marT="9525" marB="0" anchor="b">
                    <a:lnL>
                      <a:noFill/>
                    </a:lnL>
                    <a:lnR>
                      <a:noFill/>
                    </a:lnR>
                    <a:lnT>
                      <a:noFill/>
                    </a:lnT>
                    <a:lnB>
                      <a:noFill/>
                    </a:lnB>
                  </a:tcPr>
                </a:tc>
                <a:extLst>
                  <a:ext uri="{0D108BD9-81ED-4DB2-BD59-A6C34878D82A}">
                    <a16:rowId xmlns:a16="http://schemas.microsoft.com/office/drawing/2014/main" val="2356722335"/>
                  </a:ext>
                </a:extLst>
              </a:tr>
              <a:tr h="190500">
                <a:tc>
                  <a:txBody>
                    <a:bodyPr/>
                    <a:lstStyle/>
                    <a:p>
                      <a:pPr algn="l" fontAlgn="b"/>
                      <a:r>
                        <a:rPr lang="pt-BR" sz="1100" b="0" i="0" u="none" strike="noStrike">
                          <a:solidFill>
                            <a:srgbClr val="000000"/>
                          </a:solidFill>
                          <a:effectLst/>
                          <a:latin typeface="Calibri" panose="020F0502020204030204" pitchFamily="34" charset="0"/>
                        </a:rPr>
                        <a:t>GARGANTA</a:t>
                      </a:r>
                    </a:p>
                  </a:txBody>
                  <a:tcPr marL="9525" marR="9525" marT="9525" marB="0" anchor="b">
                    <a:lnL>
                      <a:noFill/>
                    </a:lnL>
                    <a:lnR>
                      <a:noFill/>
                    </a:lnR>
                    <a:lnT>
                      <a:noFill/>
                    </a:lnT>
                    <a:lnB>
                      <a:noFill/>
                    </a:lnB>
                  </a:tcPr>
                </a:tc>
                <a:tc>
                  <a:txBody>
                    <a:bodyPr/>
                    <a:lstStyle/>
                    <a:p>
                      <a:pPr algn="l" fontAlgn="b"/>
                      <a:r>
                        <a:rPr lang="pt-BR" sz="1100" b="0" i="0" u="none" strike="noStrike">
                          <a:solidFill>
                            <a:srgbClr val="000000"/>
                          </a:solidFill>
                          <a:effectLst/>
                          <a:latin typeface="Calibri" panose="020F0502020204030204" pitchFamily="34" charset="0"/>
                        </a:rPr>
                        <a:t>Dor de garganta</a:t>
                      </a:r>
                    </a:p>
                  </a:txBody>
                  <a:tcPr marL="9525" marR="9525" marT="9525" marB="0" anchor="b">
                    <a:lnL>
                      <a:noFill/>
                    </a:lnL>
                    <a:lnR>
                      <a:noFill/>
                    </a:lnR>
                    <a:lnT>
                      <a:noFill/>
                    </a:lnT>
                    <a:lnB>
                      <a:noFill/>
                    </a:lnB>
                  </a:tcPr>
                </a:tc>
                <a:extLst>
                  <a:ext uri="{0D108BD9-81ED-4DB2-BD59-A6C34878D82A}">
                    <a16:rowId xmlns:a16="http://schemas.microsoft.com/office/drawing/2014/main" val="761117086"/>
                  </a:ext>
                </a:extLst>
              </a:tr>
              <a:tr h="190500">
                <a:tc>
                  <a:txBody>
                    <a:bodyPr/>
                    <a:lstStyle/>
                    <a:p>
                      <a:pPr algn="l" fontAlgn="b"/>
                      <a:r>
                        <a:rPr lang="pt-BR" sz="1100" b="0" i="0" u="none" strike="noStrike">
                          <a:solidFill>
                            <a:srgbClr val="000000"/>
                          </a:solidFill>
                          <a:effectLst/>
                          <a:latin typeface="Calibri" panose="020F0502020204030204" pitchFamily="34" charset="0"/>
                        </a:rPr>
                        <a:t>MIALGIA</a:t>
                      </a:r>
                    </a:p>
                  </a:txBody>
                  <a:tcPr marL="9525" marR="9525" marT="9525" marB="0" anchor="b">
                    <a:lnL>
                      <a:noFill/>
                    </a:lnL>
                    <a:lnR>
                      <a:noFill/>
                    </a:lnR>
                    <a:lnT>
                      <a:noFill/>
                    </a:lnT>
                    <a:lnB>
                      <a:noFill/>
                    </a:lnB>
                  </a:tcPr>
                </a:tc>
                <a:tc>
                  <a:txBody>
                    <a:bodyPr/>
                    <a:lstStyle/>
                    <a:p>
                      <a:pPr algn="l" fontAlgn="b"/>
                      <a:r>
                        <a:rPr lang="pt-BR" sz="1100" b="0" i="0" u="none" strike="noStrike">
                          <a:solidFill>
                            <a:srgbClr val="000000"/>
                          </a:solidFill>
                          <a:effectLst/>
                          <a:latin typeface="Calibri" panose="020F0502020204030204" pitchFamily="34" charset="0"/>
                        </a:rPr>
                        <a:t>Dor muscular</a:t>
                      </a:r>
                    </a:p>
                  </a:txBody>
                  <a:tcPr marL="9525" marR="9525" marT="9525" marB="0" anchor="b">
                    <a:lnL>
                      <a:noFill/>
                    </a:lnL>
                    <a:lnR>
                      <a:noFill/>
                    </a:lnR>
                    <a:lnT>
                      <a:noFill/>
                    </a:lnT>
                    <a:lnB>
                      <a:noFill/>
                    </a:lnB>
                  </a:tcPr>
                </a:tc>
                <a:extLst>
                  <a:ext uri="{0D108BD9-81ED-4DB2-BD59-A6C34878D82A}">
                    <a16:rowId xmlns:a16="http://schemas.microsoft.com/office/drawing/2014/main" val="2679331875"/>
                  </a:ext>
                </a:extLst>
              </a:tr>
              <a:tr h="190500">
                <a:tc>
                  <a:txBody>
                    <a:bodyPr/>
                    <a:lstStyle/>
                    <a:p>
                      <a:pPr algn="l" fontAlgn="b"/>
                      <a:r>
                        <a:rPr lang="pt-BR" sz="1100" b="0" i="0" u="none" strike="noStrike">
                          <a:solidFill>
                            <a:srgbClr val="000000"/>
                          </a:solidFill>
                          <a:effectLst/>
                          <a:latin typeface="Calibri" panose="020F0502020204030204" pitchFamily="34" charset="0"/>
                        </a:rPr>
                        <a:t>OUTRO_SIN</a:t>
                      </a:r>
                    </a:p>
                  </a:txBody>
                  <a:tcPr marL="9525" marR="9525" marT="9525" marB="0" anchor="b">
                    <a:lnL>
                      <a:noFill/>
                    </a:lnL>
                    <a:lnR>
                      <a:noFill/>
                    </a:lnR>
                    <a:lnT>
                      <a:noFill/>
                    </a:lnT>
                    <a:lnB>
                      <a:noFill/>
                    </a:lnB>
                  </a:tcPr>
                </a:tc>
                <a:tc>
                  <a:txBody>
                    <a:bodyPr/>
                    <a:lstStyle/>
                    <a:p>
                      <a:pPr algn="l" fontAlgn="b"/>
                      <a:r>
                        <a:rPr lang="pt-BR" sz="1100" b="0" i="0" u="none" strike="noStrike">
                          <a:solidFill>
                            <a:srgbClr val="000000"/>
                          </a:solidFill>
                          <a:effectLst/>
                          <a:latin typeface="Calibri" panose="020F0502020204030204" pitchFamily="34" charset="0"/>
                        </a:rPr>
                        <a:t>Outros Sintomas</a:t>
                      </a:r>
                    </a:p>
                  </a:txBody>
                  <a:tcPr marL="9525" marR="9525" marT="9525" marB="0" anchor="b">
                    <a:lnL>
                      <a:noFill/>
                    </a:lnL>
                    <a:lnR>
                      <a:noFill/>
                    </a:lnR>
                    <a:lnT>
                      <a:noFill/>
                    </a:lnT>
                    <a:lnB>
                      <a:noFill/>
                    </a:lnB>
                  </a:tcPr>
                </a:tc>
                <a:extLst>
                  <a:ext uri="{0D108BD9-81ED-4DB2-BD59-A6C34878D82A}">
                    <a16:rowId xmlns:a16="http://schemas.microsoft.com/office/drawing/2014/main" val="865867337"/>
                  </a:ext>
                </a:extLst>
              </a:tr>
              <a:tr h="190500">
                <a:tc>
                  <a:txBody>
                    <a:bodyPr/>
                    <a:lstStyle/>
                    <a:p>
                      <a:pPr algn="l" fontAlgn="b"/>
                      <a:r>
                        <a:rPr lang="pt-BR" sz="1100" b="0" i="0" u="none" strike="noStrike">
                          <a:solidFill>
                            <a:srgbClr val="000000"/>
                          </a:solidFill>
                          <a:effectLst/>
                          <a:latin typeface="Calibri" panose="020F0502020204030204" pitchFamily="34" charset="0"/>
                        </a:rPr>
                        <a:t>OUTRO_DES</a:t>
                      </a:r>
                    </a:p>
                  </a:txBody>
                  <a:tcPr marL="9525" marR="9525" marT="9525" marB="0" anchor="b">
                    <a:lnL>
                      <a:noFill/>
                    </a:lnL>
                    <a:lnR>
                      <a:noFill/>
                    </a:lnR>
                    <a:lnT>
                      <a:noFill/>
                    </a:lnT>
                    <a:lnB>
                      <a:noFill/>
                    </a:lnB>
                  </a:tcPr>
                </a:tc>
                <a:tc>
                  <a:txBody>
                    <a:bodyPr/>
                    <a:lstStyle/>
                    <a:p>
                      <a:pPr algn="l" fontAlgn="b"/>
                      <a:r>
                        <a:rPr lang="pt-BR" sz="1100" b="0" i="0" u="none" strike="noStrike">
                          <a:solidFill>
                            <a:srgbClr val="000000"/>
                          </a:solidFill>
                          <a:effectLst/>
                          <a:latin typeface="Calibri" panose="020F0502020204030204" pitchFamily="34" charset="0"/>
                        </a:rPr>
                        <a:t>Descrição dos outros sintomas</a:t>
                      </a:r>
                    </a:p>
                  </a:txBody>
                  <a:tcPr marL="9525" marR="9525" marT="9525" marB="0" anchor="b">
                    <a:lnL>
                      <a:noFill/>
                    </a:lnL>
                    <a:lnR>
                      <a:noFill/>
                    </a:lnR>
                    <a:lnT>
                      <a:noFill/>
                    </a:lnT>
                    <a:lnB>
                      <a:noFill/>
                    </a:lnB>
                  </a:tcPr>
                </a:tc>
                <a:extLst>
                  <a:ext uri="{0D108BD9-81ED-4DB2-BD59-A6C34878D82A}">
                    <a16:rowId xmlns:a16="http://schemas.microsoft.com/office/drawing/2014/main" val="2771734798"/>
                  </a:ext>
                </a:extLst>
              </a:tr>
              <a:tr h="190500">
                <a:tc>
                  <a:txBody>
                    <a:bodyPr/>
                    <a:lstStyle/>
                    <a:p>
                      <a:pPr algn="l" fontAlgn="b"/>
                      <a:r>
                        <a:rPr lang="pt-BR" sz="1100" b="0" i="0" u="none" strike="noStrike">
                          <a:solidFill>
                            <a:srgbClr val="000000"/>
                          </a:solidFill>
                          <a:effectLst/>
                          <a:latin typeface="Calibri" panose="020F0502020204030204" pitchFamily="34" charset="0"/>
                        </a:rPr>
                        <a:t>DESC_RESP</a:t>
                      </a:r>
                    </a:p>
                  </a:txBody>
                  <a:tcPr marL="9525" marR="9525" marT="9525" marB="0" anchor="b">
                    <a:lnL>
                      <a:noFill/>
                    </a:lnL>
                    <a:lnR>
                      <a:noFill/>
                    </a:lnR>
                    <a:lnT>
                      <a:noFill/>
                    </a:lnT>
                    <a:lnB>
                      <a:noFill/>
                    </a:lnB>
                  </a:tcPr>
                </a:tc>
                <a:tc>
                  <a:txBody>
                    <a:bodyPr/>
                    <a:lstStyle/>
                    <a:p>
                      <a:pPr algn="l" fontAlgn="b"/>
                      <a:r>
                        <a:rPr lang="pt-BR" sz="1100" b="0" i="0" u="none" strike="noStrike">
                          <a:solidFill>
                            <a:srgbClr val="000000"/>
                          </a:solidFill>
                          <a:effectLst/>
                          <a:latin typeface="Calibri" panose="020F0502020204030204" pitchFamily="34" charset="0"/>
                        </a:rPr>
                        <a:t>Desconforto respiratório</a:t>
                      </a:r>
                    </a:p>
                  </a:txBody>
                  <a:tcPr marL="9525" marR="9525" marT="9525" marB="0" anchor="b">
                    <a:lnL>
                      <a:noFill/>
                    </a:lnL>
                    <a:lnR>
                      <a:noFill/>
                    </a:lnR>
                    <a:lnT>
                      <a:noFill/>
                    </a:lnT>
                    <a:lnB>
                      <a:noFill/>
                    </a:lnB>
                  </a:tcPr>
                </a:tc>
                <a:extLst>
                  <a:ext uri="{0D108BD9-81ED-4DB2-BD59-A6C34878D82A}">
                    <a16:rowId xmlns:a16="http://schemas.microsoft.com/office/drawing/2014/main" val="379481199"/>
                  </a:ext>
                </a:extLst>
              </a:tr>
              <a:tr h="190500">
                <a:tc>
                  <a:txBody>
                    <a:bodyPr/>
                    <a:lstStyle/>
                    <a:p>
                      <a:pPr algn="l" fontAlgn="b"/>
                      <a:r>
                        <a:rPr lang="pt-BR" sz="1100" b="0" i="0" u="none" strike="noStrike">
                          <a:solidFill>
                            <a:srgbClr val="000000"/>
                          </a:solidFill>
                          <a:effectLst/>
                          <a:latin typeface="Calibri" panose="020F0502020204030204" pitchFamily="34" charset="0"/>
                        </a:rPr>
                        <a:t>SATURACAO</a:t>
                      </a:r>
                    </a:p>
                  </a:txBody>
                  <a:tcPr marL="9525" marR="9525" marT="9525" marB="0" anchor="b">
                    <a:lnL>
                      <a:noFill/>
                    </a:lnL>
                    <a:lnR>
                      <a:noFill/>
                    </a:lnR>
                    <a:lnT>
                      <a:noFill/>
                    </a:lnT>
                    <a:lnB>
                      <a:noFill/>
                    </a:lnB>
                  </a:tcPr>
                </a:tc>
                <a:tc>
                  <a:txBody>
                    <a:bodyPr/>
                    <a:lstStyle/>
                    <a:p>
                      <a:pPr algn="l" fontAlgn="b"/>
                      <a:r>
                        <a:rPr lang="pt-BR" sz="1100" b="0" i="0" u="none" strike="noStrike" dirty="0">
                          <a:solidFill>
                            <a:srgbClr val="000000"/>
                          </a:solidFill>
                          <a:effectLst/>
                          <a:latin typeface="Calibri" panose="020F0502020204030204" pitchFamily="34" charset="0"/>
                        </a:rPr>
                        <a:t>Saturação de O2 abaixo de 95%</a:t>
                      </a:r>
                    </a:p>
                  </a:txBody>
                  <a:tcPr marL="9525" marR="9525" marT="9525" marB="0" anchor="b">
                    <a:lnL>
                      <a:noFill/>
                    </a:lnL>
                    <a:lnR>
                      <a:noFill/>
                    </a:lnR>
                    <a:lnT>
                      <a:noFill/>
                    </a:lnT>
                    <a:lnB>
                      <a:noFill/>
                    </a:lnB>
                  </a:tcPr>
                </a:tc>
                <a:extLst>
                  <a:ext uri="{0D108BD9-81ED-4DB2-BD59-A6C34878D82A}">
                    <a16:rowId xmlns:a16="http://schemas.microsoft.com/office/drawing/2014/main" val="267759071"/>
                  </a:ext>
                </a:extLst>
              </a:tr>
            </a:tbl>
          </a:graphicData>
        </a:graphic>
      </p:graphicFrame>
      <p:graphicFrame>
        <p:nvGraphicFramePr>
          <p:cNvPr id="7" name="Tabela 6">
            <a:extLst>
              <a:ext uri="{FF2B5EF4-FFF2-40B4-BE49-F238E27FC236}">
                <a16:creationId xmlns:a16="http://schemas.microsoft.com/office/drawing/2014/main" id="{6EC8A227-290C-4112-B55D-381297E12E06}"/>
              </a:ext>
            </a:extLst>
          </p:cNvPr>
          <p:cNvGraphicFramePr>
            <a:graphicFrameLocks noGrp="1"/>
          </p:cNvGraphicFramePr>
          <p:nvPr>
            <p:extLst>
              <p:ext uri="{D42A27DB-BD31-4B8C-83A1-F6EECF244321}">
                <p14:modId xmlns:p14="http://schemas.microsoft.com/office/powerpoint/2010/main" val="3398729833"/>
              </p:ext>
            </p:extLst>
          </p:nvPr>
        </p:nvGraphicFramePr>
        <p:xfrm>
          <a:off x="5348074" y="878834"/>
          <a:ext cx="4787900" cy="2729865"/>
        </p:xfrm>
        <a:graphic>
          <a:graphicData uri="http://schemas.openxmlformats.org/drawingml/2006/table">
            <a:tbl>
              <a:tblPr/>
              <a:tblGrid>
                <a:gridCol w="1357526">
                  <a:extLst>
                    <a:ext uri="{9D8B030D-6E8A-4147-A177-3AD203B41FA5}">
                      <a16:colId xmlns:a16="http://schemas.microsoft.com/office/drawing/2014/main" val="1510453006"/>
                    </a:ext>
                  </a:extLst>
                </a:gridCol>
                <a:gridCol w="3430374">
                  <a:extLst>
                    <a:ext uri="{9D8B030D-6E8A-4147-A177-3AD203B41FA5}">
                      <a16:colId xmlns:a16="http://schemas.microsoft.com/office/drawing/2014/main" val="3362451700"/>
                    </a:ext>
                  </a:extLst>
                </a:gridCol>
              </a:tblGrid>
              <a:tr h="190500">
                <a:tc>
                  <a:txBody>
                    <a:bodyPr/>
                    <a:lstStyle/>
                    <a:p>
                      <a:pPr algn="l" fontAlgn="b"/>
                      <a:r>
                        <a:rPr lang="pt-BR" sz="1600" b="0" i="0" u="none" strike="noStrike">
                          <a:solidFill>
                            <a:srgbClr val="000000"/>
                          </a:solidFill>
                          <a:effectLst/>
                          <a:latin typeface="Calibri" panose="020F0502020204030204" pitchFamily="34" charset="0"/>
                        </a:rPr>
                        <a:t>Fatores de risco</a:t>
                      </a:r>
                    </a:p>
                  </a:txBody>
                  <a:tcPr marL="9525" marR="9525" marT="9525" marB="0" anchor="b">
                    <a:lnL>
                      <a:noFill/>
                    </a:lnL>
                    <a:lnR>
                      <a:noFill/>
                    </a:lnR>
                    <a:lnT>
                      <a:noFill/>
                    </a:lnT>
                    <a:lnB>
                      <a:noFill/>
                    </a:lnB>
                    <a:solidFill>
                      <a:srgbClr val="6ADBD9"/>
                    </a:solidFill>
                  </a:tcPr>
                </a:tc>
                <a:tc>
                  <a:txBody>
                    <a:bodyPr/>
                    <a:lstStyle/>
                    <a:p>
                      <a:pPr algn="l" fontAlgn="b"/>
                      <a:r>
                        <a:rPr lang="pt-BR" sz="1600" b="0" i="0" u="none" strike="noStrike" dirty="0">
                          <a:solidFill>
                            <a:srgbClr val="000000"/>
                          </a:solidFill>
                          <a:effectLst/>
                          <a:latin typeface="Calibri" panose="020F0502020204030204" pitchFamily="34" charset="0"/>
                        </a:rPr>
                        <a:t>Descrição</a:t>
                      </a:r>
                    </a:p>
                  </a:txBody>
                  <a:tcPr marL="9525" marR="9525" marT="9525" marB="0" anchor="b">
                    <a:lnL>
                      <a:noFill/>
                    </a:lnL>
                    <a:lnR>
                      <a:noFill/>
                    </a:lnR>
                    <a:lnT>
                      <a:noFill/>
                    </a:lnT>
                    <a:lnB>
                      <a:noFill/>
                    </a:lnB>
                    <a:solidFill>
                      <a:srgbClr val="6ADBD9"/>
                    </a:solidFill>
                  </a:tcPr>
                </a:tc>
                <a:extLst>
                  <a:ext uri="{0D108BD9-81ED-4DB2-BD59-A6C34878D82A}">
                    <a16:rowId xmlns:a16="http://schemas.microsoft.com/office/drawing/2014/main" val="3342335093"/>
                  </a:ext>
                </a:extLst>
              </a:tr>
              <a:tr h="190500">
                <a:tc>
                  <a:txBody>
                    <a:bodyPr/>
                    <a:lstStyle/>
                    <a:p>
                      <a:pPr algn="l" fontAlgn="b"/>
                      <a:r>
                        <a:rPr lang="pt-BR" sz="1100" b="0" i="0" u="none" strike="noStrike">
                          <a:solidFill>
                            <a:srgbClr val="000000"/>
                          </a:solidFill>
                          <a:effectLst/>
                          <a:latin typeface="Calibri" panose="020F0502020204030204" pitchFamily="34" charset="0"/>
                        </a:rPr>
                        <a:t>CARDIOPATI</a:t>
                      </a:r>
                    </a:p>
                  </a:txBody>
                  <a:tcPr marL="9525" marR="9525" marT="9525" marB="0" anchor="b">
                    <a:lnL>
                      <a:noFill/>
                    </a:lnL>
                    <a:lnR>
                      <a:noFill/>
                    </a:lnR>
                    <a:lnT>
                      <a:noFill/>
                    </a:lnT>
                    <a:lnB>
                      <a:noFill/>
                    </a:lnB>
                  </a:tcPr>
                </a:tc>
                <a:tc>
                  <a:txBody>
                    <a:bodyPr/>
                    <a:lstStyle/>
                    <a:p>
                      <a:pPr algn="l" fontAlgn="b"/>
                      <a:r>
                        <a:rPr lang="pt-BR" sz="1100" b="0" i="0" u="none" strike="noStrike">
                          <a:solidFill>
                            <a:srgbClr val="000000"/>
                          </a:solidFill>
                          <a:effectLst/>
                          <a:latin typeface="Calibri" panose="020F0502020204030204" pitchFamily="34" charset="0"/>
                        </a:rPr>
                        <a:t>Cardiopatia crônica associada</a:t>
                      </a:r>
                    </a:p>
                  </a:txBody>
                  <a:tcPr marL="9525" marR="9525" marT="9525" marB="0" anchor="b">
                    <a:lnL>
                      <a:noFill/>
                    </a:lnL>
                    <a:lnR>
                      <a:noFill/>
                    </a:lnR>
                    <a:lnT>
                      <a:noFill/>
                    </a:lnT>
                    <a:lnB>
                      <a:noFill/>
                    </a:lnB>
                  </a:tcPr>
                </a:tc>
                <a:extLst>
                  <a:ext uri="{0D108BD9-81ED-4DB2-BD59-A6C34878D82A}">
                    <a16:rowId xmlns:a16="http://schemas.microsoft.com/office/drawing/2014/main" val="4143796504"/>
                  </a:ext>
                </a:extLst>
              </a:tr>
              <a:tr h="190500">
                <a:tc>
                  <a:txBody>
                    <a:bodyPr/>
                    <a:lstStyle/>
                    <a:p>
                      <a:pPr algn="l" fontAlgn="b"/>
                      <a:r>
                        <a:rPr lang="pt-BR" sz="1100" b="0" i="0" u="none" strike="noStrike">
                          <a:solidFill>
                            <a:srgbClr val="000000"/>
                          </a:solidFill>
                          <a:effectLst/>
                          <a:latin typeface="Calibri" panose="020F0502020204030204" pitchFamily="34" charset="0"/>
                        </a:rPr>
                        <a:t>PNEUMOPATI</a:t>
                      </a:r>
                    </a:p>
                  </a:txBody>
                  <a:tcPr marL="9525" marR="9525" marT="9525" marB="0" anchor="b">
                    <a:lnL>
                      <a:noFill/>
                    </a:lnL>
                    <a:lnR>
                      <a:noFill/>
                    </a:lnR>
                    <a:lnT>
                      <a:noFill/>
                    </a:lnT>
                    <a:lnB>
                      <a:noFill/>
                    </a:lnB>
                  </a:tcPr>
                </a:tc>
                <a:tc>
                  <a:txBody>
                    <a:bodyPr/>
                    <a:lstStyle/>
                    <a:p>
                      <a:pPr algn="l" fontAlgn="b"/>
                      <a:r>
                        <a:rPr lang="pt-BR" sz="1100" b="0" i="0" u="none" strike="noStrike">
                          <a:solidFill>
                            <a:srgbClr val="000000"/>
                          </a:solidFill>
                          <a:effectLst/>
                          <a:latin typeface="Calibri" panose="020F0502020204030204" pitchFamily="34" charset="0"/>
                        </a:rPr>
                        <a:t>Pneumopatia crônica associada</a:t>
                      </a:r>
                    </a:p>
                  </a:txBody>
                  <a:tcPr marL="9525" marR="9525" marT="9525" marB="0" anchor="b">
                    <a:lnL>
                      <a:noFill/>
                    </a:lnL>
                    <a:lnR>
                      <a:noFill/>
                    </a:lnR>
                    <a:lnT>
                      <a:noFill/>
                    </a:lnT>
                    <a:lnB>
                      <a:noFill/>
                    </a:lnB>
                  </a:tcPr>
                </a:tc>
                <a:extLst>
                  <a:ext uri="{0D108BD9-81ED-4DB2-BD59-A6C34878D82A}">
                    <a16:rowId xmlns:a16="http://schemas.microsoft.com/office/drawing/2014/main" val="1882507396"/>
                  </a:ext>
                </a:extLst>
              </a:tr>
              <a:tr h="190500">
                <a:tc>
                  <a:txBody>
                    <a:bodyPr/>
                    <a:lstStyle/>
                    <a:p>
                      <a:pPr algn="l" fontAlgn="b"/>
                      <a:r>
                        <a:rPr lang="pt-BR" sz="1100" b="0" i="0" u="none" strike="noStrike">
                          <a:solidFill>
                            <a:srgbClr val="000000"/>
                          </a:solidFill>
                          <a:effectLst/>
                          <a:latin typeface="Calibri" panose="020F0502020204030204" pitchFamily="34" charset="0"/>
                        </a:rPr>
                        <a:t>RENAL</a:t>
                      </a:r>
                    </a:p>
                  </a:txBody>
                  <a:tcPr marL="9525" marR="9525" marT="9525" marB="0" anchor="b">
                    <a:lnL>
                      <a:noFill/>
                    </a:lnL>
                    <a:lnR>
                      <a:noFill/>
                    </a:lnR>
                    <a:lnT>
                      <a:noFill/>
                    </a:lnT>
                    <a:lnB>
                      <a:noFill/>
                    </a:lnB>
                  </a:tcPr>
                </a:tc>
                <a:tc>
                  <a:txBody>
                    <a:bodyPr/>
                    <a:lstStyle/>
                    <a:p>
                      <a:pPr algn="l" fontAlgn="b"/>
                      <a:r>
                        <a:rPr lang="pt-BR" sz="1100" b="0" i="0" u="none" strike="noStrike">
                          <a:solidFill>
                            <a:srgbClr val="000000"/>
                          </a:solidFill>
                          <a:effectLst/>
                          <a:latin typeface="Calibri" panose="020F0502020204030204" pitchFamily="34" charset="0"/>
                        </a:rPr>
                        <a:t>Doença renal crônica associada</a:t>
                      </a:r>
                    </a:p>
                  </a:txBody>
                  <a:tcPr marL="9525" marR="9525" marT="9525" marB="0" anchor="b">
                    <a:lnL>
                      <a:noFill/>
                    </a:lnL>
                    <a:lnR>
                      <a:noFill/>
                    </a:lnR>
                    <a:lnT>
                      <a:noFill/>
                    </a:lnT>
                    <a:lnB>
                      <a:noFill/>
                    </a:lnB>
                  </a:tcPr>
                </a:tc>
                <a:extLst>
                  <a:ext uri="{0D108BD9-81ED-4DB2-BD59-A6C34878D82A}">
                    <a16:rowId xmlns:a16="http://schemas.microsoft.com/office/drawing/2014/main" val="2549125532"/>
                  </a:ext>
                </a:extLst>
              </a:tr>
              <a:tr h="190500">
                <a:tc>
                  <a:txBody>
                    <a:bodyPr/>
                    <a:lstStyle/>
                    <a:p>
                      <a:pPr algn="l" fontAlgn="b"/>
                      <a:r>
                        <a:rPr lang="pt-BR" sz="1100" b="0" i="0" u="none" strike="noStrike">
                          <a:solidFill>
                            <a:srgbClr val="000000"/>
                          </a:solidFill>
                          <a:effectLst/>
                          <a:latin typeface="Calibri" panose="020F0502020204030204" pitchFamily="34" charset="0"/>
                        </a:rPr>
                        <a:t>IMUNODEPRE</a:t>
                      </a:r>
                    </a:p>
                  </a:txBody>
                  <a:tcPr marL="9525" marR="9525" marT="9525" marB="0" anchor="b">
                    <a:lnL>
                      <a:noFill/>
                    </a:lnL>
                    <a:lnR>
                      <a:noFill/>
                    </a:lnR>
                    <a:lnT>
                      <a:noFill/>
                    </a:lnT>
                    <a:lnB>
                      <a:noFill/>
                    </a:lnB>
                  </a:tcPr>
                </a:tc>
                <a:tc>
                  <a:txBody>
                    <a:bodyPr/>
                    <a:lstStyle/>
                    <a:p>
                      <a:pPr algn="l" fontAlgn="b"/>
                      <a:r>
                        <a:rPr lang="pt-BR" sz="1100" b="0" i="0" u="none" strike="noStrike">
                          <a:solidFill>
                            <a:srgbClr val="000000"/>
                          </a:solidFill>
                          <a:effectLst/>
                          <a:latin typeface="Calibri" panose="020F0502020204030204" pitchFamily="34" charset="0"/>
                        </a:rPr>
                        <a:t>Imunodepressão associada</a:t>
                      </a:r>
                    </a:p>
                  </a:txBody>
                  <a:tcPr marL="9525" marR="9525" marT="9525" marB="0" anchor="b">
                    <a:lnL>
                      <a:noFill/>
                    </a:lnL>
                    <a:lnR>
                      <a:noFill/>
                    </a:lnR>
                    <a:lnT>
                      <a:noFill/>
                    </a:lnT>
                    <a:lnB>
                      <a:noFill/>
                    </a:lnB>
                  </a:tcPr>
                </a:tc>
                <a:extLst>
                  <a:ext uri="{0D108BD9-81ED-4DB2-BD59-A6C34878D82A}">
                    <a16:rowId xmlns:a16="http://schemas.microsoft.com/office/drawing/2014/main" val="3049197434"/>
                  </a:ext>
                </a:extLst>
              </a:tr>
              <a:tr h="190500">
                <a:tc>
                  <a:txBody>
                    <a:bodyPr/>
                    <a:lstStyle/>
                    <a:p>
                      <a:pPr algn="l" fontAlgn="b"/>
                      <a:r>
                        <a:rPr lang="pt-BR" sz="1100" b="0" i="0" u="none" strike="noStrike">
                          <a:solidFill>
                            <a:srgbClr val="000000"/>
                          </a:solidFill>
                          <a:effectLst/>
                          <a:latin typeface="Calibri" panose="020F0502020204030204" pitchFamily="34" charset="0"/>
                        </a:rPr>
                        <a:t>METABOLICA</a:t>
                      </a:r>
                    </a:p>
                  </a:txBody>
                  <a:tcPr marL="9525" marR="9525" marT="9525" marB="0" anchor="b">
                    <a:lnL>
                      <a:noFill/>
                    </a:lnL>
                    <a:lnR>
                      <a:noFill/>
                    </a:lnR>
                    <a:lnT>
                      <a:noFill/>
                    </a:lnT>
                    <a:lnB>
                      <a:noFill/>
                    </a:lnB>
                  </a:tcPr>
                </a:tc>
                <a:tc>
                  <a:txBody>
                    <a:bodyPr/>
                    <a:lstStyle/>
                    <a:p>
                      <a:pPr algn="l" fontAlgn="b"/>
                      <a:r>
                        <a:rPr lang="pt-BR" sz="1100" b="0" i="0" u="none" strike="noStrike">
                          <a:solidFill>
                            <a:srgbClr val="000000"/>
                          </a:solidFill>
                          <a:effectLst/>
                          <a:latin typeface="Calibri" panose="020F0502020204030204" pitchFamily="34" charset="0"/>
                        </a:rPr>
                        <a:t>Doença metabólica crônica associada</a:t>
                      </a:r>
                    </a:p>
                  </a:txBody>
                  <a:tcPr marL="9525" marR="9525" marT="9525" marB="0" anchor="b">
                    <a:lnL>
                      <a:noFill/>
                    </a:lnL>
                    <a:lnR>
                      <a:noFill/>
                    </a:lnR>
                    <a:lnT>
                      <a:noFill/>
                    </a:lnT>
                    <a:lnB>
                      <a:noFill/>
                    </a:lnB>
                  </a:tcPr>
                </a:tc>
                <a:extLst>
                  <a:ext uri="{0D108BD9-81ED-4DB2-BD59-A6C34878D82A}">
                    <a16:rowId xmlns:a16="http://schemas.microsoft.com/office/drawing/2014/main" val="171433326"/>
                  </a:ext>
                </a:extLst>
              </a:tr>
              <a:tr h="190500">
                <a:tc>
                  <a:txBody>
                    <a:bodyPr/>
                    <a:lstStyle/>
                    <a:p>
                      <a:pPr algn="l" fontAlgn="b"/>
                      <a:r>
                        <a:rPr lang="pt-BR" sz="1100" b="0" i="0" u="none" strike="noStrike">
                          <a:solidFill>
                            <a:srgbClr val="000000"/>
                          </a:solidFill>
                          <a:effectLst/>
                          <a:latin typeface="Calibri" panose="020F0502020204030204" pitchFamily="34" charset="0"/>
                        </a:rPr>
                        <a:t>OUT_MORBI</a:t>
                      </a:r>
                    </a:p>
                  </a:txBody>
                  <a:tcPr marL="9525" marR="9525" marT="9525" marB="0" anchor="b">
                    <a:lnL>
                      <a:noFill/>
                    </a:lnL>
                    <a:lnR>
                      <a:noFill/>
                    </a:lnR>
                    <a:lnT>
                      <a:noFill/>
                    </a:lnT>
                    <a:lnB>
                      <a:noFill/>
                    </a:lnB>
                  </a:tcPr>
                </a:tc>
                <a:tc>
                  <a:txBody>
                    <a:bodyPr/>
                    <a:lstStyle/>
                    <a:p>
                      <a:pPr algn="l" fontAlgn="b"/>
                      <a:r>
                        <a:rPr lang="pt-BR" sz="1100" b="0" i="0" u="none" strike="noStrike">
                          <a:solidFill>
                            <a:srgbClr val="000000"/>
                          </a:solidFill>
                          <a:effectLst/>
                          <a:latin typeface="Calibri" panose="020F0502020204030204" pitchFamily="34" charset="0"/>
                        </a:rPr>
                        <a:t>Outra morbidade</a:t>
                      </a:r>
                    </a:p>
                  </a:txBody>
                  <a:tcPr marL="9525" marR="9525" marT="9525" marB="0" anchor="b">
                    <a:lnL>
                      <a:noFill/>
                    </a:lnL>
                    <a:lnR>
                      <a:noFill/>
                    </a:lnR>
                    <a:lnT>
                      <a:noFill/>
                    </a:lnT>
                    <a:lnB>
                      <a:noFill/>
                    </a:lnB>
                  </a:tcPr>
                </a:tc>
                <a:extLst>
                  <a:ext uri="{0D108BD9-81ED-4DB2-BD59-A6C34878D82A}">
                    <a16:rowId xmlns:a16="http://schemas.microsoft.com/office/drawing/2014/main" val="888918208"/>
                  </a:ext>
                </a:extLst>
              </a:tr>
              <a:tr h="190500">
                <a:tc>
                  <a:txBody>
                    <a:bodyPr/>
                    <a:lstStyle/>
                    <a:p>
                      <a:pPr algn="l" fontAlgn="b"/>
                      <a:r>
                        <a:rPr lang="pt-BR" sz="1100" b="0" i="0" u="none" strike="noStrike">
                          <a:solidFill>
                            <a:srgbClr val="000000"/>
                          </a:solidFill>
                          <a:effectLst/>
                          <a:latin typeface="Calibri" panose="020F0502020204030204" pitchFamily="34" charset="0"/>
                        </a:rPr>
                        <a:t>MORB_DESC</a:t>
                      </a:r>
                    </a:p>
                  </a:txBody>
                  <a:tcPr marL="9525" marR="9525" marT="9525" marB="0" anchor="b">
                    <a:lnL>
                      <a:noFill/>
                    </a:lnL>
                    <a:lnR>
                      <a:noFill/>
                    </a:lnR>
                    <a:lnT>
                      <a:noFill/>
                    </a:lnT>
                    <a:lnB>
                      <a:noFill/>
                    </a:lnB>
                  </a:tcPr>
                </a:tc>
                <a:tc>
                  <a:txBody>
                    <a:bodyPr/>
                    <a:lstStyle/>
                    <a:p>
                      <a:pPr algn="l" fontAlgn="b"/>
                      <a:r>
                        <a:rPr lang="pt-BR" sz="1100" b="0" i="0" u="none" strike="noStrike">
                          <a:solidFill>
                            <a:srgbClr val="000000"/>
                          </a:solidFill>
                          <a:effectLst/>
                          <a:latin typeface="Calibri" panose="020F0502020204030204" pitchFamily="34" charset="0"/>
                        </a:rPr>
                        <a:t>Descrição da outra morbidade</a:t>
                      </a:r>
                    </a:p>
                  </a:txBody>
                  <a:tcPr marL="9525" marR="9525" marT="9525" marB="0" anchor="b">
                    <a:lnL>
                      <a:noFill/>
                    </a:lnL>
                    <a:lnR>
                      <a:noFill/>
                    </a:lnR>
                    <a:lnT>
                      <a:noFill/>
                    </a:lnT>
                    <a:lnB>
                      <a:noFill/>
                    </a:lnB>
                  </a:tcPr>
                </a:tc>
                <a:extLst>
                  <a:ext uri="{0D108BD9-81ED-4DB2-BD59-A6C34878D82A}">
                    <a16:rowId xmlns:a16="http://schemas.microsoft.com/office/drawing/2014/main" val="1064011256"/>
                  </a:ext>
                </a:extLst>
              </a:tr>
              <a:tr h="190500">
                <a:tc>
                  <a:txBody>
                    <a:bodyPr/>
                    <a:lstStyle/>
                    <a:p>
                      <a:pPr algn="l" fontAlgn="b"/>
                      <a:r>
                        <a:rPr lang="pt-BR" sz="1100" b="0" i="0" u="none" strike="noStrike">
                          <a:solidFill>
                            <a:srgbClr val="000000"/>
                          </a:solidFill>
                          <a:effectLst/>
                          <a:latin typeface="Calibri" panose="020F0502020204030204" pitchFamily="34" charset="0"/>
                        </a:rPr>
                        <a:t>OBES_IMC</a:t>
                      </a:r>
                    </a:p>
                  </a:txBody>
                  <a:tcPr marL="9525" marR="9525" marT="9525" marB="0" anchor="b">
                    <a:lnL>
                      <a:noFill/>
                    </a:lnL>
                    <a:lnR>
                      <a:noFill/>
                    </a:lnR>
                    <a:lnT>
                      <a:noFill/>
                    </a:lnT>
                    <a:lnB>
                      <a:noFill/>
                    </a:lnB>
                  </a:tcPr>
                </a:tc>
                <a:tc>
                  <a:txBody>
                    <a:bodyPr/>
                    <a:lstStyle/>
                    <a:p>
                      <a:pPr algn="l" fontAlgn="b"/>
                      <a:r>
                        <a:rPr lang="pt-BR" sz="1100" b="0" i="0" u="none" strike="noStrike">
                          <a:solidFill>
                            <a:srgbClr val="000000"/>
                          </a:solidFill>
                          <a:effectLst/>
                          <a:latin typeface="Calibri" panose="020F0502020204030204" pitchFamily="34" charset="0"/>
                        </a:rPr>
                        <a:t>IMC do paciente obeso</a:t>
                      </a:r>
                    </a:p>
                  </a:txBody>
                  <a:tcPr marL="9525" marR="9525" marT="9525" marB="0" anchor="b">
                    <a:lnL>
                      <a:noFill/>
                    </a:lnL>
                    <a:lnR>
                      <a:noFill/>
                    </a:lnR>
                    <a:lnT>
                      <a:noFill/>
                    </a:lnT>
                    <a:lnB>
                      <a:noFill/>
                    </a:lnB>
                  </a:tcPr>
                </a:tc>
                <a:extLst>
                  <a:ext uri="{0D108BD9-81ED-4DB2-BD59-A6C34878D82A}">
                    <a16:rowId xmlns:a16="http://schemas.microsoft.com/office/drawing/2014/main" val="2179033528"/>
                  </a:ext>
                </a:extLst>
              </a:tr>
              <a:tr h="190500">
                <a:tc>
                  <a:txBody>
                    <a:bodyPr/>
                    <a:lstStyle/>
                    <a:p>
                      <a:pPr algn="l" fontAlgn="b"/>
                      <a:r>
                        <a:rPr lang="pt-BR" sz="1100" b="0" i="0" u="none" strike="noStrike">
                          <a:solidFill>
                            <a:srgbClr val="000000"/>
                          </a:solidFill>
                          <a:effectLst/>
                          <a:latin typeface="Calibri" panose="020F0502020204030204" pitchFamily="34" charset="0"/>
                        </a:rPr>
                        <a:t>HEPATICA</a:t>
                      </a:r>
                    </a:p>
                  </a:txBody>
                  <a:tcPr marL="9525" marR="9525" marT="9525" marB="0" anchor="b">
                    <a:lnL>
                      <a:noFill/>
                    </a:lnL>
                    <a:lnR>
                      <a:noFill/>
                    </a:lnR>
                    <a:lnT>
                      <a:noFill/>
                    </a:lnT>
                    <a:lnB>
                      <a:noFill/>
                    </a:lnB>
                  </a:tcPr>
                </a:tc>
                <a:tc>
                  <a:txBody>
                    <a:bodyPr/>
                    <a:lstStyle/>
                    <a:p>
                      <a:pPr algn="l" fontAlgn="b"/>
                      <a:r>
                        <a:rPr lang="pt-BR" sz="1100" b="0" i="0" u="none" strike="noStrike">
                          <a:solidFill>
                            <a:srgbClr val="000000"/>
                          </a:solidFill>
                          <a:effectLst/>
                          <a:latin typeface="Calibri" panose="020F0502020204030204" pitchFamily="34" charset="0"/>
                        </a:rPr>
                        <a:t>Doença hepática crônica</a:t>
                      </a:r>
                    </a:p>
                  </a:txBody>
                  <a:tcPr marL="9525" marR="9525" marT="9525" marB="0" anchor="b">
                    <a:lnL>
                      <a:noFill/>
                    </a:lnL>
                    <a:lnR>
                      <a:noFill/>
                    </a:lnR>
                    <a:lnT>
                      <a:noFill/>
                    </a:lnT>
                    <a:lnB>
                      <a:noFill/>
                    </a:lnB>
                  </a:tcPr>
                </a:tc>
                <a:extLst>
                  <a:ext uri="{0D108BD9-81ED-4DB2-BD59-A6C34878D82A}">
                    <a16:rowId xmlns:a16="http://schemas.microsoft.com/office/drawing/2014/main" val="2846019753"/>
                  </a:ext>
                </a:extLst>
              </a:tr>
              <a:tr h="190500">
                <a:tc>
                  <a:txBody>
                    <a:bodyPr/>
                    <a:lstStyle/>
                    <a:p>
                      <a:pPr algn="l" fontAlgn="b"/>
                      <a:r>
                        <a:rPr lang="pt-BR" sz="1100" b="0" i="0" u="none" strike="noStrike">
                          <a:solidFill>
                            <a:srgbClr val="000000"/>
                          </a:solidFill>
                          <a:effectLst/>
                          <a:latin typeface="Calibri" panose="020F0502020204030204" pitchFamily="34" charset="0"/>
                        </a:rPr>
                        <a:t>NEUROLOGIC</a:t>
                      </a:r>
                    </a:p>
                  </a:txBody>
                  <a:tcPr marL="9525" marR="9525" marT="9525" marB="0" anchor="b">
                    <a:lnL>
                      <a:noFill/>
                    </a:lnL>
                    <a:lnR>
                      <a:noFill/>
                    </a:lnR>
                    <a:lnT>
                      <a:noFill/>
                    </a:lnT>
                    <a:lnB>
                      <a:noFill/>
                    </a:lnB>
                  </a:tcPr>
                </a:tc>
                <a:tc>
                  <a:txBody>
                    <a:bodyPr/>
                    <a:lstStyle/>
                    <a:p>
                      <a:pPr algn="l" fontAlgn="b"/>
                      <a:r>
                        <a:rPr lang="pt-BR" sz="1100" b="0" i="0" u="none" strike="noStrike">
                          <a:solidFill>
                            <a:srgbClr val="000000"/>
                          </a:solidFill>
                          <a:effectLst/>
                          <a:latin typeface="Calibri" panose="020F0502020204030204" pitchFamily="34" charset="0"/>
                        </a:rPr>
                        <a:t>Doença neurológica crônica</a:t>
                      </a:r>
                    </a:p>
                  </a:txBody>
                  <a:tcPr marL="9525" marR="9525" marT="9525" marB="0" anchor="b">
                    <a:lnL>
                      <a:noFill/>
                    </a:lnL>
                    <a:lnR>
                      <a:noFill/>
                    </a:lnR>
                    <a:lnT>
                      <a:noFill/>
                    </a:lnT>
                    <a:lnB>
                      <a:noFill/>
                    </a:lnB>
                  </a:tcPr>
                </a:tc>
                <a:extLst>
                  <a:ext uri="{0D108BD9-81ED-4DB2-BD59-A6C34878D82A}">
                    <a16:rowId xmlns:a16="http://schemas.microsoft.com/office/drawing/2014/main" val="876132297"/>
                  </a:ext>
                </a:extLst>
              </a:tr>
              <a:tr h="190500">
                <a:tc>
                  <a:txBody>
                    <a:bodyPr/>
                    <a:lstStyle/>
                    <a:p>
                      <a:pPr algn="l" fontAlgn="b"/>
                      <a:r>
                        <a:rPr lang="pt-BR" sz="1100" b="0" i="0" u="none" strike="noStrike">
                          <a:solidFill>
                            <a:srgbClr val="000000"/>
                          </a:solidFill>
                          <a:effectLst/>
                          <a:latin typeface="Calibri" panose="020F0502020204030204" pitchFamily="34" charset="0"/>
                        </a:rPr>
                        <a:t>OBESIDADE</a:t>
                      </a:r>
                    </a:p>
                  </a:txBody>
                  <a:tcPr marL="9525" marR="9525" marT="9525" marB="0" anchor="b">
                    <a:lnL>
                      <a:noFill/>
                    </a:lnL>
                    <a:lnR>
                      <a:noFill/>
                    </a:lnR>
                    <a:lnT>
                      <a:noFill/>
                    </a:lnT>
                    <a:lnB>
                      <a:noFill/>
                    </a:lnB>
                  </a:tcPr>
                </a:tc>
                <a:tc>
                  <a:txBody>
                    <a:bodyPr/>
                    <a:lstStyle/>
                    <a:p>
                      <a:pPr algn="l" fontAlgn="b"/>
                      <a:r>
                        <a:rPr lang="pt-BR" sz="1100" b="0" i="0" u="none" strike="noStrike">
                          <a:solidFill>
                            <a:srgbClr val="000000"/>
                          </a:solidFill>
                          <a:effectLst/>
                          <a:latin typeface="Calibri" panose="020F0502020204030204" pitchFamily="34" charset="0"/>
                        </a:rPr>
                        <a:t>Paciente obeso</a:t>
                      </a:r>
                    </a:p>
                  </a:txBody>
                  <a:tcPr marL="9525" marR="9525" marT="9525" marB="0" anchor="b">
                    <a:lnL>
                      <a:noFill/>
                    </a:lnL>
                    <a:lnR>
                      <a:noFill/>
                    </a:lnR>
                    <a:lnT>
                      <a:noFill/>
                    </a:lnT>
                    <a:lnB>
                      <a:noFill/>
                    </a:lnB>
                  </a:tcPr>
                </a:tc>
                <a:extLst>
                  <a:ext uri="{0D108BD9-81ED-4DB2-BD59-A6C34878D82A}">
                    <a16:rowId xmlns:a16="http://schemas.microsoft.com/office/drawing/2014/main" val="1274371932"/>
                  </a:ext>
                </a:extLst>
              </a:tr>
              <a:tr h="190500">
                <a:tc>
                  <a:txBody>
                    <a:bodyPr/>
                    <a:lstStyle/>
                    <a:p>
                      <a:pPr algn="l" fontAlgn="b"/>
                      <a:r>
                        <a:rPr lang="pt-BR" sz="1100" b="0" i="0" u="none" strike="noStrike">
                          <a:solidFill>
                            <a:srgbClr val="000000"/>
                          </a:solidFill>
                          <a:effectLst/>
                          <a:latin typeface="Calibri" panose="020F0502020204030204" pitchFamily="34" charset="0"/>
                        </a:rPr>
                        <a:t>PUERPERA</a:t>
                      </a:r>
                    </a:p>
                  </a:txBody>
                  <a:tcPr marL="9525" marR="9525" marT="9525" marB="0" anchor="b">
                    <a:lnL>
                      <a:noFill/>
                    </a:lnL>
                    <a:lnR>
                      <a:noFill/>
                    </a:lnR>
                    <a:lnT>
                      <a:noFill/>
                    </a:lnT>
                    <a:lnB>
                      <a:noFill/>
                    </a:lnB>
                  </a:tcPr>
                </a:tc>
                <a:tc>
                  <a:txBody>
                    <a:bodyPr/>
                    <a:lstStyle/>
                    <a:p>
                      <a:pPr algn="l" fontAlgn="b"/>
                      <a:r>
                        <a:rPr lang="pt-BR" sz="1100" b="0" i="0" u="none" strike="noStrike">
                          <a:solidFill>
                            <a:srgbClr val="000000"/>
                          </a:solidFill>
                          <a:effectLst/>
                          <a:latin typeface="Calibri" panose="020F0502020204030204" pitchFamily="34" charset="0"/>
                        </a:rPr>
                        <a:t>Mulher puérpera</a:t>
                      </a:r>
                    </a:p>
                  </a:txBody>
                  <a:tcPr marL="9525" marR="9525" marT="9525" marB="0" anchor="b">
                    <a:lnL>
                      <a:noFill/>
                    </a:lnL>
                    <a:lnR>
                      <a:noFill/>
                    </a:lnR>
                    <a:lnT>
                      <a:noFill/>
                    </a:lnT>
                    <a:lnB>
                      <a:noFill/>
                    </a:lnB>
                  </a:tcPr>
                </a:tc>
                <a:extLst>
                  <a:ext uri="{0D108BD9-81ED-4DB2-BD59-A6C34878D82A}">
                    <a16:rowId xmlns:a16="http://schemas.microsoft.com/office/drawing/2014/main" val="3597064214"/>
                  </a:ext>
                </a:extLst>
              </a:tr>
              <a:tr h="190500">
                <a:tc>
                  <a:txBody>
                    <a:bodyPr/>
                    <a:lstStyle/>
                    <a:p>
                      <a:pPr algn="l" fontAlgn="b"/>
                      <a:r>
                        <a:rPr lang="pt-BR" sz="1100" b="0" i="0" u="none" strike="noStrike">
                          <a:solidFill>
                            <a:srgbClr val="000000"/>
                          </a:solidFill>
                          <a:effectLst/>
                          <a:latin typeface="Calibri" panose="020F0502020204030204" pitchFamily="34" charset="0"/>
                        </a:rPr>
                        <a:t>SIND_DOWN</a:t>
                      </a:r>
                    </a:p>
                  </a:txBody>
                  <a:tcPr marL="9525" marR="9525" marT="9525" marB="0" anchor="b">
                    <a:lnL>
                      <a:noFill/>
                    </a:lnL>
                    <a:lnR>
                      <a:noFill/>
                    </a:lnR>
                    <a:lnT>
                      <a:noFill/>
                    </a:lnT>
                    <a:lnB>
                      <a:noFill/>
                    </a:lnB>
                  </a:tcPr>
                </a:tc>
                <a:tc>
                  <a:txBody>
                    <a:bodyPr/>
                    <a:lstStyle/>
                    <a:p>
                      <a:pPr algn="l" fontAlgn="b"/>
                      <a:r>
                        <a:rPr lang="pt-BR" sz="1100" b="0" i="0" u="none" strike="noStrike" dirty="0">
                          <a:solidFill>
                            <a:srgbClr val="000000"/>
                          </a:solidFill>
                          <a:effectLst/>
                          <a:latin typeface="Calibri" panose="020F0502020204030204" pitchFamily="34" charset="0"/>
                        </a:rPr>
                        <a:t>Paciente com síndrome de </a:t>
                      </a:r>
                      <a:r>
                        <a:rPr lang="pt-BR" sz="1100" b="0" i="0" u="none" strike="noStrike" dirty="0" err="1">
                          <a:solidFill>
                            <a:srgbClr val="000000"/>
                          </a:solidFill>
                          <a:effectLst/>
                          <a:latin typeface="Calibri" panose="020F0502020204030204" pitchFamily="34" charset="0"/>
                        </a:rPr>
                        <a:t>down</a:t>
                      </a:r>
                      <a:endParaRPr lang="pt-BR"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668182347"/>
                  </a:ext>
                </a:extLst>
              </a:tr>
            </a:tbl>
          </a:graphicData>
        </a:graphic>
      </p:graphicFrame>
      <p:graphicFrame>
        <p:nvGraphicFramePr>
          <p:cNvPr id="9" name="Tabela 8">
            <a:extLst>
              <a:ext uri="{FF2B5EF4-FFF2-40B4-BE49-F238E27FC236}">
                <a16:creationId xmlns:a16="http://schemas.microsoft.com/office/drawing/2014/main" id="{5A05B831-F5B7-4ABD-BBA2-88E62D429ACA}"/>
              </a:ext>
            </a:extLst>
          </p:cNvPr>
          <p:cNvGraphicFramePr>
            <a:graphicFrameLocks noGrp="1"/>
          </p:cNvGraphicFramePr>
          <p:nvPr>
            <p:extLst>
              <p:ext uri="{D42A27DB-BD31-4B8C-83A1-F6EECF244321}">
                <p14:modId xmlns:p14="http://schemas.microsoft.com/office/powerpoint/2010/main" val="3867919697"/>
              </p:ext>
            </p:extLst>
          </p:nvPr>
        </p:nvGraphicFramePr>
        <p:xfrm>
          <a:off x="5347531" y="3713459"/>
          <a:ext cx="4787900" cy="2684145"/>
        </p:xfrm>
        <a:graphic>
          <a:graphicData uri="http://schemas.openxmlformats.org/drawingml/2006/table">
            <a:tbl>
              <a:tblPr/>
              <a:tblGrid>
                <a:gridCol w="2475126">
                  <a:extLst>
                    <a:ext uri="{9D8B030D-6E8A-4147-A177-3AD203B41FA5}">
                      <a16:colId xmlns:a16="http://schemas.microsoft.com/office/drawing/2014/main" val="502594502"/>
                    </a:ext>
                  </a:extLst>
                </a:gridCol>
                <a:gridCol w="2312774">
                  <a:extLst>
                    <a:ext uri="{9D8B030D-6E8A-4147-A177-3AD203B41FA5}">
                      <a16:colId xmlns:a16="http://schemas.microsoft.com/office/drawing/2014/main" val="577210212"/>
                    </a:ext>
                  </a:extLst>
                </a:gridCol>
              </a:tblGrid>
              <a:tr h="191640">
                <a:tc>
                  <a:txBody>
                    <a:bodyPr/>
                    <a:lstStyle/>
                    <a:p>
                      <a:pPr algn="l" fontAlgn="b"/>
                      <a:r>
                        <a:rPr lang="pt-BR" sz="1400" b="0" i="0" u="none" strike="noStrike" dirty="0">
                          <a:solidFill>
                            <a:srgbClr val="000000"/>
                          </a:solidFill>
                          <a:effectLst/>
                          <a:latin typeface="Calibri" panose="020F0502020204030204" pitchFamily="34" charset="0"/>
                        </a:rPr>
                        <a:t>Geográficos e demográficos</a:t>
                      </a:r>
                    </a:p>
                  </a:txBody>
                  <a:tcPr marL="9525" marR="9525" marT="9525" marB="0" anchor="b">
                    <a:lnL>
                      <a:noFill/>
                    </a:lnL>
                    <a:lnR>
                      <a:noFill/>
                    </a:lnR>
                    <a:lnT>
                      <a:noFill/>
                    </a:lnT>
                    <a:lnB>
                      <a:noFill/>
                    </a:lnB>
                    <a:solidFill>
                      <a:srgbClr val="6ADBD9"/>
                    </a:solidFill>
                  </a:tcPr>
                </a:tc>
                <a:tc>
                  <a:txBody>
                    <a:bodyPr/>
                    <a:lstStyle/>
                    <a:p>
                      <a:pPr algn="l" fontAlgn="b"/>
                      <a:r>
                        <a:rPr lang="pt-BR" sz="1400" b="0" i="0" u="none" strike="noStrike" dirty="0">
                          <a:solidFill>
                            <a:srgbClr val="000000"/>
                          </a:solidFill>
                          <a:effectLst/>
                          <a:latin typeface="Calibri" panose="020F0502020204030204" pitchFamily="34" charset="0"/>
                        </a:rPr>
                        <a:t>Descrição</a:t>
                      </a:r>
                    </a:p>
                  </a:txBody>
                  <a:tcPr marL="9525" marR="9525" marT="9525" marB="0" anchor="b">
                    <a:lnL>
                      <a:noFill/>
                    </a:lnL>
                    <a:lnR>
                      <a:noFill/>
                    </a:lnR>
                    <a:lnT>
                      <a:noFill/>
                    </a:lnT>
                    <a:lnB>
                      <a:noFill/>
                    </a:lnB>
                    <a:solidFill>
                      <a:srgbClr val="6ADBD9"/>
                    </a:solidFill>
                  </a:tcPr>
                </a:tc>
                <a:extLst>
                  <a:ext uri="{0D108BD9-81ED-4DB2-BD59-A6C34878D82A}">
                    <a16:rowId xmlns:a16="http://schemas.microsoft.com/office/drawing/2014/main" val="1512276262"/>
                  </a:ext>
                </a:extLst>
              </a:tr>
              <a:tr h="296468">
                <a:tc>
                  <a:txBody>
                    <a:bodyPr/>
                    <a:lstStyle/>
                    <a:p>
                      <a:pPr algn="l" fontAlgn="b"/>
                      <a:r>
                        <a:rPr lang="pt-BR" sz="1100" b="0" i="0" u="none" strike="noStrike">
                          <a:solidFill>
                            <a:srgbClr val="000000"/>
                          </a:solidFill>
                          <a:effectLst/>
                          <a:latin typeface="Calibri" panose="020F0502020204030204" pitchFamily="34" charset="0"/>
                        </a:rPr>
                        <a:t>ID_MUNICIP</a:t>
                      </a:r>
                    </a:p>
                  </a:txBody>
                  <a:tcPr marL="9525" marR="9525" marT="9525" marB="0" anchor="b">
                    <a:lnL>
                      <a:noFill/>
                    </a:lnL>
                    <a:lnR>
                      <a:noFill/>
                    </a:lnR>
                    <a:lnT>
                      <a:noFill/>
                    </a:lnT>
                    <a:lnB>
                      <a:noFill/>
                    </a:lnB>
                  </a:tcPr>
                </a:tc>
                <a:tc>
                  <a:txBody>
                    <a:bodyPr/>
                    <a:lstStyle/>
                    <a:p>
                      <a:pPr algn="l" fontAlgn="b"/>
                      <a:r>
                        <a:rPr lang="pt-BR" sz="1100" b="0" i="0" u="none" strike="noStrike">
                          <a:solidFill>
                            <a:srgbClr val="000000"/>
                          </a:solidFill>
                          <a:effectLst/>
                          <a:latin typeface="Calibri" panose="020F0502020204030204" pitchFamily="34" charset="0"/>
                        </a:rPr>
                        <a:t>Código do município da unidade de saúde que realizou a notificação (IBGE)</a:t>
                      </a:r>
                    </a:p>
                  </a:txBody>
                  <a:tcPr marL="9525" marR="9525" marT="9525" marB="0" anchor="b">
                    <a:lnL>
                      <a:noFill/>
                    </a:lnL>
                    <a:lnR>
                      <a:noFill/>
                    </a:lnR>
                    <a:lnT>
                      <a:noFill/>
                    </a:lnT>
                    <a:lnB>
                      <a:noFill/>
                    </a:lnB>
                  </a:tcPr>
                </a:tc>
                <a:extLst>
                  <a:ext uri="{0D108BD9-81ED-4DB2-BD59-A6C34878D82A}">
                    <a16:rowId xmlns:a16="http://schemas.microsoft.com/office/drawing/2014/main" val="2813968963"/>
                  </a:ext>
                </a:extLst>
              </a:tr>
              <a:tr h="163795">
                <a:tc>
                  <a:txBody>
                    <a:bodyPr/>
                    <a:lstStyle/>
                    <a:p>
                      <a:pPr algn="l" fontAlgn="b"/>
                      <a:r>
                        <a:rPr lang="pt-BR" sz="1100" b="0" i="0" u="none" strike="noStrike" dirty="0">
                          <a:solidFill>
                            <a:srgbClr val="000000"/>
                          </a:solidFill>
                          <a:effectLst/>
                          <a:latin typeface="Calibri" panose="020F0502020204030204" pitchFamily="34" charset="0"/>
                        </a:rPr>
                        <a:t>SG_UF_NOT</a:t>
                      </a:r>
                    </a:p>
                  </a:txBody>
                  <a:tcPr marL="9525" marR="9525" marT="9525" marB="0" anchor="b">
                    <a:lnL>
                      <a:noFill/>
                    </a:lnL>
                    <a:lnR>
                      <a:noFill/>
                    </a:lnR>
                    <a:lnT>
                      <a:noFill/>
                    </a:lnT>
                    <a:lnB>
                      <a:noFill/>
                    </a:lnB>
                  </a:tcPr>
                </a:tc>
                <a:tc>
                  <a:txBody>
                    <a:bodyPr/>
                    <a:lstStyle/>
                    <a:p>
                      <a:pPr algn="l" fontAlgn="b"/>
                      <a:r>
                        <a:rPr lang="pt-BR" sz="1100" b="0" i="0" u="none" strike="noStrike">
                          <a:solidFill>
                            <a:srgbClr val="000000"/>
                          </a:solidFill>
                          <a:effectLst/>
                          <a:latin typeface="Calibri" panose="020F0502020204030204" pitchFamily="34" charset="0"/>
                        </a:rPr>
                        <a:t>Código da UF da unidade de saúde</a:t>
                      </a:r>
                    </a:p>
                  </a:txBody>
                  <a:tcPr marL="9525" marR="9525" marT="9525" marB="0" anchor="b">
                    <a:lnL>
                      <a:noFill/>
                    </a:lnL>
                    <a:lnR>
                      <a:noFill/>
                    </a:lnR>
                    <a:lnT>
                      <a:noFill/>
                    </a:lnT>
                    <a:lnB>
                      <a:noFill/>
                    </a:lnB>
                  </a:tcPr>
                </a:tc>
                <a:extLst>
                  <a:ext uri="{0D108BD9-81ED-4DB2-BD59-A6C34878D82A}">
                    <a16:rowId xmlns:a16="http://schemas.microsoft.com/office/drawing/2014/main" val="2826009310"/>
                  </a:ext>
                </a:extLst>
              </a:tr>
              <a:tr h="163795">
                <a:tc>
                  <a:txBody>
                    <a:bodyPr/>
                    <a:lstStyle/>
                    <a:p>
                      <a:pPr algn="l" fontAlgn="b"/>
                      <a:r>
                        <a:rPr lang="pt-BR" sz="1100" b="0" i="0" u="none" strike="noStrike">
                          <a:solidFill>
                            <a:srgbClr val="000000"/>
                          </a:solidFill>
                          <a:effectLst/>
                          <a:latin typeface="Calibri" panose="020F0502020204030204" pitchFamily="34" charset="0"/>
                        </a:rPr>
                        <a:t>SG_UF</a:t>
                      </a:r>
                    </a:p>
                  </a:txBody>
                  <a:tcPr marL="9525" marR="9525" marT="9525" marB="0" anchor="b">
                    <a:lnL>
                      <a:noFill/>
                    </a:lnL>
                    <a:lnR>
                      <a:noFill/>
                    </a:lnR>
                    <a:lnT>
                      <a:noFill/>
                    </a:lnT>
                    <a:lnB>
                      <a:noFill/>
                    </a:lnB>
                  </a:tcPr>
                </a:tc>
                <a:tc>
                  <a:txBody>
                    <a:bodyPr/>
                    <a:lstStyle/>
                    <a:p>
                      <a:pPr algn="l" fontAlgn="b"/>
                      <a:r>
                        <a:rPr lang="pt-BR" sz="1100" b="0" i="0" u="none" strike="noStrike">
                          <a:solidFill>
                            <a:srgbClr val="000000"/>
                          </a:solidFill>
                          <a:effectLst/>
                          <a:latin typeface="Calibri" panose="020F0502020204030204" pitchFamily="34" charset="0"/>
                        </a:rPr>
                        <a:t>Código da UF do paciente</a:t>
                      </a:r>
                    </a:p>
                  </a:txBody>
                  <a:tcPr marL="9525" marR="9525" marT="9525" marB="0" anchor="b">
                    <a:lnL>
                      <a:noFill/>
                    </a:lnL>
                    <a:lnR>
                      <a:noFill/>
                    </a:lnR>
                    <a:lnT>
                      <a:noFill/>
                    </a:lnT>
                    <a:lnB>
                      <a:noFill/>
                    </a:lnB>
                  </a:tcPr>
                </a:tc>
                <a:extLst>
                  <a:ext uri="{0D108BD9-81ED-4DB2-BD59-A6C34878D82A}">
                    <a16:rowId xmlns:a16="http://schemas.microsoft.com/office/drawing/2014/main" val="4260704142"/>
                  </a:ext>
                </a:extLst>
              </a:tr>
              <a:tr h="296468">
                <a:tc>
                  <a:txBody>
                    <a:bodyPr/>
                    <a:lstStyle/>
                    <a:p>
                      <a:pPr algn="l" fontAlgn="b"/>
                      <a:r>
                        <a:rPr lang="pt-BR" sz="1100" b="0" i="0" u="none" strike="noStrike">
                          <a:solidFill>
                            <a:srgbClr val="000000"/>
                          </a:solidFill>
                          <a:effectLst/>
                          <a:latin typeface="Calibri" panose="020F0502020204030204" pitchFamily="34" charset="0"/>
                        </a:rPr>
                        <a:t>ID_MN_RESI</a:t>
                      </a:r>
                    </a:p>
                  </a:txBody>
                  <a:tcPr marL="9525" marR="9525" marT="9525" marB="0" anchor="b">
                    <a:lnL>
                      <a:noFill/>
                    </a:lnL>
                    <a:lnR>
                      <a:noFill/>
                    </a:lnR>
                    <a:lnT>
                      <a:noFill/>
                    </a:lnT>
                    <a:lnB>
                      <a:noFill/>
                    </a:lnB>
                  </a:tcPr>
                </a:tc>
                <a:tc>
                  <a:txBody>
                    <a:bodyPr/>
                    <a:lstStyle/>
                    <a:p>
                      <a:pPr algn="l" fontAlgn="b"/>
                      <a:r>
                        <a:rPr lang="pt-BR" sz="1100" b="0" i="0" u="none" strike="noStrike">
                          <a:solidFill>
                            <a:srgbClr val="000000"/>
                          </a:solidFill>
                          <a:effectLst/>
                          <a:latin typeface="Calibri" panose="020F0502020204030204" pitchFamily="34" charset="0"/>
                        </a:rPr>
                        <a:t>Código do município de residência do caso notificado</a:t>
                      </a:r>
                    </a:p>
                  </a:txBody>
                  <a:tcPr marL="9525" marR="9525" marT="9525" marB="0" anchor="b">
                    <a:lnL>
                      <a:noFill/>
                    </a:lnL>
                    <a:lnR>
                      <a:noFill/>
                    </a:lnR>
                    <a:lnT>
                      <a:noFill/>
                    </a:lnT>
                    <a:lnB>
                      <a:noFill/>
                    </a:lnB>
                  </a:tcPr>
                </a:tc>
                <a:extLst>
                  <a:ext uri="{0D108BD9-81ED-4DB2-BD59-A6C34878D82A}">
                    <a16:rowId xmlns:a16="http://schemas.microsoft.com/office/drawing/2014/main" val="970643404"/>
                  </a:ext>
                </a:extLst>
              </a:tr>
              <a:tr h="163795">
                <a:tc>
                  <a:txBody>
                    <a:bodyPr/>
                    <a:lstStyle/>
                    <a:p>
                      <a:pPr algn="l" fontAlgn="b"/>
                      <a:r>
                        <a:rPr lang="pt-BR" sz="1100" b="0" i="0" u="none" strike="noStrike">
                          <a:solidFill>
                            <a:srgbClr val="000000"/>
                          </a:solidFill>
                          <a:effectLst/>
                          <a:latin typeface="Calibri" panose="020F0502020204030204" pitchFamily="34" charset="0"/>
                        </a:rPr>
                        <a:t>CO_UF_INTE</a:t>
                      </a:r>
                    </a:p>
                  </a:txBody>
                  <a:tcPr marL="9525" marR="9525" marT="9525" marB="0" anchor="b">
                    <a:lnL>
                      <a:noFill/>
                    </a:lnL>
                    <a:lnR>
                      <a:noFill/>
                    </a:lnR>
                    <a:lnT>
                      <a:noFill/>
                    </a:lnT>
                    <a:lnB>
                      <a:noFill/>
                    </a:lnB>
                  </a:tcPr>
                </a:tc>
                <a:tc>
                  <a:txBody>
                    <a:bodyPr/>
                    <a:lstStyle/>
                    <a:p>
                      <a:pPr algn="l" fontAlgn="b"/>
                      <a:r>
                        <a:rPr lang="pt-BR" sz="1100" b="0" i="0" u="none" strike="noStrike">
                          <a:solidFill>
                            <a:srgbClr val="000000"/>
                          </a:solidFill>
                          <a:effectLst/>
                          <a:latin typeface="Calibri" panose="020F0502020204030204" pitchFamily="34" charset="0"/>
                        </a:rPr>
                        <a:t>Código da UF da hospitalização</a:t>
                      </a:r>
                    </a:p>
                  </a:txBody>
                  <a:tcPr marL="9525" marR="9525" marT="9525" marB="0" anchor="b">
                    <a:lnL>
                      <a:noFill/>
                    </a:lnL>
                    <a:lnR>
                      <a:noFill/>
                    </a:lnR>
                    <a:lnT>
                      <a:noFill/>
                    </a:lnT>
                    <a:lnB>
                      <a:noFill/>
                    </a:lnB>
                  </a:tcPr>
                </a:tc>
                <a:extLst>
                  <a:ext uri="{0D108BD9-81ED-4DB2-BD59-A6C34878D82A}">
                    <a16:rowId xmlns:a16="http://schemas.microsoft.com/office/drawing/2014/main" val="218260421"/>
                  </a:ext>
                </a:extLst>
              </a:tr>
              <a:tr h="163795">
                <a:tc>
                  <a:txBody>
                    <a:bodyPr/>
                    <a:lstStyle/>
                    <a:p>
                      <a:pPr algn="l" fontAlgn="b"/>
                      <a:r>
                        <a:rPr lang="pt-BR" sz="1100" b="0" i="0" u="none" strike="noStrike">
                          <a:solidFill>
                            <a:srgbClr val="000000"/>
                          </a:solidFill>
                          <a:effectLst/>
                          <a:latin typeface="Calibri" panose="020F0502020204030204" pitchFamily="34" charset="0"/>
                        </a:rPr>
                        <a:t>CO_MU_INTE</a:t>
                      </a:r>
                    </a:p>
                  </a:txBody>
                  <a:tcPr marL="9525" marR="9525" marT="9525" marB="0" anchor="b">
                    <a:lnL>
                      <a:noFill/>
                    </a:lnL>
                    <a:lnR>
                      <a:noFill/>
                    </a:lnR>
                    <a:lnT>
                      <a:noFill/>
                    </a:lnT>
                    <a:lnB>
                      <a:noFill/>
                    </a:lnB>
                  </a:tcPr>
                </a:tc>
                <a:tc>
                  <a:txBody>
                    <a:bodyPr/>
                    <a:lstStyle/>
                    <a:p>
                      <a:pPr algn="l" fontAlgn="b"/>
                      <a:r>
                        <a:rPr lang="pt-BR" sz="1100" b="0" i="0" u="none" strike="noStrike">
                          <a:solidFill>
                            <a:srgbClr val="000000"/>
                          </a:solidFill>
                          <a:effectLst/>
                          <a:latin typeface="Calibri" panose="020F0502020204030204" pitchFamily="34" charset="0"/>
                        </a:rPr>
                        <a:t>Código do município de internação</a:t>
                      </a:r>
                    </a:p>
                  </a:txBody>
                  <a:tcPr marL="9525" marR="9525" marT="9525" marB="0" anchor="b">
                    <a:lnL>
                      <a:noFill/>
                    </a:lnL>
                    <a:lnR>
                      <a:noFill/>
                    </a:lnR>
                    <a:lnT>
                      <a:noFill/>
                    </a:lnT>
                    <a:lnB>
                      <a:noFill/>
                    </a:lnB>
                  </a:tcPr>
                </a:tc>
                <a:extLst>
                  <a:ext uri="{0D108BD9-81ED-4DB2-BD59-A6C34878D82A}">
                    <a16:rowId xmlns:a16="http://schemas.microsoft.com/office/drawing/2014/main" val="347224204"/>
                  </a:ext>
                </a:extLst>
              </a:tr>
              <a:tr h="163795">
                <a:tc>
                  <a:txBody>
                    <a:bodyPr/>
                    <a:lstStyle/>
                    <a:p>
                      <a:pPr algn="l" fontAlgn="b"/>
                      <a:r>
                        <a:rPr lang="pt-BR" sz="1100" b="0" i="0" u="none" strike="noStrike">
                          <a:solidFill>
                            <a:srgbClr val="000000"/>
                          </a:solidFill>
                          <a:effectLst/>
                          <a:latin typeface="Calibri" panose="020F0502020204030204" pitchFamily="34" charset="0"/>
                        </a:rPr>
                        <a:t>NU_IDADE_N</a:t>
                      </a:r>
                    </a:p>
                  </a:txBody>
                  <a:tcPr marL="9525" marR="9525" marT="9525" marB="0" anchor="b">
                    <a:lnL>
                      <a:noFill/>
                    </a:lnL>
                    <a:lnR>
                      <a:noFill/>
                    </a:lnR>
                    <a:lnT>
                      <a:noFill/>
                    </a:lnT>
                    <a:lnB>
                      <a:noFill/>
                    </a:lnB>
                  </a:tcPr>
                </a:tc>
                <a:tc>
                  <a:txBody>
                    <a:bodyPr/>
                    <a:lstStyle/>
                    <a:p>
                      <a:pPr algn="l" fontAlgn="b"/>
                      <a:r>
                        <a:rPr lang="pt-BR" sz="1100" b="0" i="0" u="none" strike="noStrike">
                          <a:solidFill>
                            <a:srgbClr val="000000"/>
                          </a:solidFill>
                          <a:effectLst/>
                          <a:latin typeface="Calibri" panose="020F0502020204030204" pitchFamily="34" charset="0"/>
                        </a:rPr>
                        <a:t>Idade do paciente</a:t>
                      </a:r>
                    </a:p>
                  </a:txBody>
                  <a:tcPr marL="9525" marR="9525" marT="9525" marB="0" anchor="b">
                    <a:lnL>
                      <a:noFill/>
                    </a:lnL>
                    <a:lnR>
                      <a:noFill/>
                    </a:lnR>
                    <a:lnT>
                      <a:noFill/>
                    </a:lnT>
                    <a:lnB>
                      <a:noFill/>
                    </a:lnB>
                  </a:tcPr>
                </a:tc>
                <a:extLst>
                  <a:ext uri="{0D108BD9-81ED-4DB2-BD59-A6C34878D82A}">
                    <a16:rowId xmlns:a16="http://schemas.microsoft.com/office/drawing/2014/main" val="255444287"/>
                  </a:ext>
                </a:extLst>
              </a:tr>
              <a:tr h="163795">
                <a:tc>
                  <a:txBody>
                    <a:bodyPr/>
                    <a:lstStyle/>
                    <a:p>
                      <a:pPr algn="l" fontAlgn="b"/>
                      <a:r>
                        <a:rPr lang="pt-BR" sz="1100" b="0" i="0" u="none" strike="noStrike">
                          <a:solidFill>
                            <a:srgbClr val="000000"/>
                          </a:solidFill>
                          <a:effectLst/>
                          <a:latin typeface="Calibri" panose="020F0502020204030204" pitchFamily="34" charset="0"/>
                        </a:rPr>
                        <a:t>CS_SEXO</a:t>
                      </a:r>
                    </a:p>
                  </a:txBody>
                  <a:tcPr marL="9525" marR="9525" marT="9525" marB="0" anchor="b">
                    <a:lnL>
                      <a:noFill/>
                    </a:lnL>
                    <a:lnR>
                      <a:noFill/>
                    </a:lnR>
                    <a:lnT>
                      <a:noFill/>
                    </a:lnT>
                    <a:lnB>
                      <a:noFill/>
                    </a:lnB>
                  </a:tcPr>
                </a:tc>
                <a:tc>
                  <a:txBody>
                    <a:bodyPr/>
                    <a:lstStyle/>
                    <a:p>
                      <a:pPr algn="l" fontAlgn="b"/>
                      <a:r>
                        <a:rPr lang="pt-BR" sz="1100" b="0" i="0" u="none" strike="noStrike">
                          <a:solidFill>
                            <a:srgbClr val="000000"/>
                          </a:solidFill>
                          <a:effectLst/>
                          <a:latin typeface="Calibri" panose="020F0502020204030204" pitchFamily="34" charset="0"/>
                        </a:rPr>
                        <a:t>Sexo do paciente</a:t>
                      </a:r>
                    </a:p>
                  </a:txBody>
                  <a:tcPr marL="9525" marR="9525" marT="9525" marB="0" anchor="b">
                    <a:lnL>
                      <a:noFill/>
                    </a:lnL>
                    <a:lnR>
                      <a:noFill/>
                    </a:lnR>
                    <a:lnT>
                      <a:noFill/>
                    </a:lnT>
                    <a:lnB>
                      <a:noFill/>
                    </a:lnB>
                  </a:tcPr>
                </a:tc>
                <a:extLst>
                  <a:ext uri="{0D108BD9-81ED-4DB2-BD59-A6C34878D82A}">
                    <a16:rowId xmlns:a16="http://schemas.microsoft.com/office/drawing/2014/main" val="1406540453"/>
                  </a:ext>
                </a:extLst>
              </a:tr>
              <a:tr h="163795">
                <a:tc>
                  <a:txBody>
                    <a:bodyPr/>
                    <a:lstStyle/>
                    <a:p>
                      <a:pPr algn="l" fontAlgn="b"/>
                      <a:r>
                        <a:rPr lang="pt-BR" sz="1100" b="0" i="0" u="none" strike="noStrike">
                          <a:solidFill>
                            <a:srgbClr val="000000"/>
                          </a:solidFill>
                          <a:effectLst/>
                          <a:latin typeface="Calibri" panose="020F0502020204030204" pitchFamily="34" charset="0"/>
                        </a:rPr>
                        <a:t>CS_GESTANT</a:t>
                      </a:r>
                    </a:p>
                  </a:txBody>
                  <a:tcPr marL="9525" marR="9525" marT="9525" marB="0" anchor="b">
                    <a:lnL>
                      <a:noFill/>
                    </a:lnL>
                    <a:lnR>
                      <a:noFill/>
                    </a:lnR>
                    <a:lnT>
                      <a:noFill/>
                    </a:lnT>
                    <a:lnB>
                      <a:noFill/>
                    </a:lnB>
                  </a:tcPr>
                </a:tc>
                <a:tc>
                  <a:txBody>
                    <a:bodyPr/>
                    <a:lstStyle/>
                    <a:p>
                      <a:pPr algn="l" fontAlgn="b"/>
                      <a:r>
                        <a:rPr lang="pt-BR" sz="1100" b="0" i="0" u="none" strike="noStrike">
                          <a:solidFill>
                            <a:srgbClr val="000000"/>
                          </a:solidFill>
                          <a:effectLst/>
                          <a:latin typeface="Calibri" panose="020F0502020204030204" pitchFamily="34" charset="0"/>
                        </a:rPr>
                        <a:t>Idade gestacional da paciente</a:t>
                      </a:r>
                    </a:p>
                  </a:txBody>
                  <a:tcPr marL="9525" marR="9525" marT="9525" marB="0" anchor="b">
                    <a:lnL>
                      <a:noFill/>
                    </a:lnL>
                    <a:lnR>
                      <a:noFill/>
                    </a:lnR>
                    <a:lnT>
                      <a:noFill/>
                    </a:lnT>
                    <a:lnB>
                      <a:noFill/>
                    </a:lnB>
                  </a:tcPr>
                </a:tc>
                <a:extLst>
                  <a:ext uri="{0D108BD9-81ED-4DB2-BD59-A6C34878D82A}">
                    <a16:rowId xmlns:a16="http://schemas.microsoft.com/office/drawing/2014/main" val="3693340028"/>
                  </a:ext>
                </a:extLst>
              </a:tr>
              <a:tr h="163795">
                <a:tc>
                  <a:txBody>
                    <a:bodyPr/>
                    <a:lstStyle/>
                    <a:p>
                      <a:pPr algn="l" fontAlgn="b"/>
                      <a:r>
                        <a:rPr lang="pt-BR" sz="1100" b="0" i="0" u="none" strike="noStrike" dirty="0">
                          <a:solidFill>
                            <a:srgbClr val="000000"/>
                          </a:solidFill>
                          <a:effectLst/>
                          <a:latin typeface="Calibri" panose="020F0502020204030204" pitchFamily="34" charset="0"/>
                        </a:rPr>
                        <a:t>CS_RACA</a:t>
                      </a:r>
                    </a:p>
                  </a:txBody>
                  <a:tcPr marL="9525" marR="9525" marT="9525" marB="0" anchor="b">
                    <a:lnL>
                      <a:noFill/>
                    </a:lnL>
                    <a:lnR>
                      <a:noFill/>
                    </a:lnR>
                    <a:lnT>
                      <a:noFill/>
                    </a:lnT>
                    <a:lnB>
                      <a:noFill/>
                    </a:lnB>
                  </a:tcPr>
                </a:tc>
                <a:tc>
                  <a:txBody>
                    <a:bodyPr/>
                    <a:lstStyle/>
                    <a:p>
                      <a:pPr algn="l" fontAlgn="b"/>
                      <a:r>
                        <a:rPr lang="pt-BR" sz="1100" b="0" i="0" u="none" strike="noStrike">
                          <a:solidFill>
                            <a:srgbClr val="000000"/>
                          </a:solidFill>
                          <a:effectLst/>
                          <a:latin typeface="Calibri" panose="020F0502020204030204" pitchFamily="34" charset="0"/>
                        </a:rPr>
                        <a:t>Raça do paciente</a:t>
                      </a:r>
                    </a:p>
                  </a:txBody>
                  <a:tcPr marL="9525" marR="9525" marT="9525" marB="0" anchor="b">
                    <a:lnL>
                      <a:noFill/>
                    </a:lnL>
                    <a:lnR>
                      <a:noFill/>
                    </a:lnR>
                    <a:lnT>
                      <a:noFill/>
                    </a:lnT>
                    <a:lnB>
                      <a:noFill/>
                    </a:lnB>
                  </a:tcPr>
                </a:tc>
                <a:extLst>
                  <a:ext uri="{0D108BD9-81ED-4DB2-BD59-A6C34878D82A}">
                    <a16:rowId xmlns:a16="http://schemas.microsoft.com/office/drawing/2014/main" val="1411180640"/>
                  </a:ext>
                </a:extLst>
              </a:tr>
              <a:tr h="163795">
                <a:tc>
                  <a:txBody>
                    <a:bodyPr/>
                    <a:lstStyle/>
                    <a:p>
                      <a:pPr algn="l" fontAlgn="b"/>
                      <a:r>
                        <a:rPr lang="pt-BR" sz="1100" b="0" i="0" u="none" strike="noStrike">
                          <a:solidFill>
                            <a:srgbClr val="000000"/>
                          </a:solidFill>
                          <a:effectLst/>
                          <a:latin typeface="Calibri" panose="020F0502020204030204" pitchFamily="34" charset="0"/>
                        </a:rPr>
                        <a:t>CS_ESCOL_N</a:t>
                      </a:r>
                    </a:p>
                  </a:txBody>
                  <a:tcPr marL="9525" marR="9525" marT="9525" marB="0" anchor="b">
                    <a:lnL>
                      <a:noFill/>
                    </a:lnL>
                    <a:lnR>
                      <a:noFill/>
                    </a:lnR>
                    <a:lnT>
                      <a:noFill/>
                    </a:lnT>
                    <a:lnB>
                      <a:noFill/>
                    </a:lnB>
                  </a:tcPr>
                </a:tc>
                <a:tc>
                  <a:txBody>
                    <a:bodyPr/>
                    <a:lstStyle/>
                    <a:p>
                      <a:pPr algn="l" fontAlgn="b"/>
                      <a:r>
                        <a:rPr lang="pt-BR" sz="1100" b="0" i="0" u="none" strike="noStrike">
                          <a:solidFill>
                            <a:srgbClr val="000000"/>
                          </a:solidFill>
                          <a:effectLst/>
                          <a:latin typeface="Calibri" panose="020F0502020204030204" pitchFamily="34" charset="0"/>
                        </a:rPr>
                        <a:t>Escolaridade do paciente</a:t>
                      </a:r>
                    </a:p>
                  </a:txBody>
                  <a:tcPr marL="9525" marR="9525" marT="9525" marB="0" anchor="b">
                    <a:lnL>
                      <a:noFill/>
                    </a:lnL>
                    <a:lnR>
                      <a:noFill/>
                    </a:lnR>
                    <a:lnT>
                      <a:noFill/>
                    </a:lnT>
                    <a:lnB>
                      <a:noFill/>
                    </a:lnB>
                  </a:tcPr>
                </a:tc>
                <a:extLst>
                  <a:ext uri="{0D108BD9-81ED-4DB2-BD59-A6C34878D82A}">
                    <a16:rowId xmlns:a16="http://schemas.microsoft.com/office/drawing/2014/main" val="211643168"/>
                  </a:ext>
                </a:extLst>
              </a:tr>
              <a:tr h="163795">
                <a:tc>
                  <a:txBody>
                    <a:bodyPr/>
                    <a:lstStyle/>
                    <a:p>
                      <a:pPr algn="l" fontAlgn="b"/>
                      <a:r>
                        <a:rPr lang="pt-BR" sz="1100" b="0" i="0" u="none" strike="noStrike">
                          <a:solidFill>
                            <a:srgbClr val="000000"/>
                          </a:solidFill>
                          <a:effectLst/>
                          <a:latin typeface="Calibri" panose="020F0502020204030204" pitchFamily="34" charset="0"/>
                        </a:rPr>
                        <a:t>VACINA</a:t>
                      </a:r>
                    </a:p>
                  </a:txBody>
                  <a:tcPr marL="9525" marR="9525" marT="9525" marB="0" anchor="b">
                    <a:lnL>
                      <a:noFill/>
                    </a:lnL>
                    <a:lnR>
                      <a:noFill/>
                    </a:lnR>
                    <a:lnT>
                      <a:noFill/>
                    </a:lnT>
                    <a:lnB>
                      <a:noFill/>
                    </a:lnB>
                  </a:tcPr>
                </a:tc>
                <a:tc>
                  <a:txBody>
                    <a:bodyPr/>
                    <a:lstStyle/>
                    <a:p>
                      <a:pPr algn="l" fontAlgn="b"/>
                      <a:r>
                        <a:rPr lang="pt-BR" sz="1100" b="0" i="0" u="none" strike="noStrike" dirty="0">
                          <a:solidFill>
                            <a:srgbClr val="000000"/>
                          </a:solidFill>
                          <a:effectLst/>
                          <a:latin typeface="Calibri" panose="020F0502020204030204" pitchFamily="34" charset="0"/>
                        </a:rPr>
                        <a:t>Paciente foi vacinado contra gripe</a:t>
                      </a:r>
                    </a:p>
                  </a:txBody>
                  <a:tcPr marL="9525" marR="9525" marT="9525" marB="0" anchor="b">
                    <a:lnL>
                      <a:noFill/>
                    </a:lnL>
                    <a:lnR>
                      <a:noFill/>
                    </a:lnR>
                    <a:lnT>
                      <a:noFill/>
                    </a:lnT>
                    <a:lnB>
                      <a:noFill/>
                    </a:lnB>
                  </a:tcPr>
                </a:tc>
                <a:extLst>
                  <a:ext uri="{0D108BD9-81ED-4DB2-BD59-A6C34878D82A}">
                    <a16:rowId xmlns:a16="http://schemas.microsoft.com/office/drawing/2014/main" val="3553581298"/>
                  </a:ext>
                </a:extLst>
              </a:tr>
            </a:tbl>
          </a:graphicData>
        </a:graphic>
      </p:graphicFrame>
    </p:spTree>
    <p:extLst>
      <p:ext uri="{BB962C8B-B14F-4D97-AF65-F5344CB8AC3E}">
        <p14:creationId xmlns:p14="http://schemas.microsoft.com/office/powerpoint/2010/main" val="9496854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43856" y="379620"/>
            <a:ext cx="38822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41</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3">
            <a:alphaModFix/>
          </a:blip>
          <a:stretch>
            <a:fillRect/>
          </a:stretch>
        </p:blipFill>
        <p:spPr>
          <a:xfrm flipH="1">
            <a:off x="9542770" y="4722639"/>
            <a:ext cx="2628806" cy="2116755"/>
          </a:xfrm>
          <a:prstGeom prst="rect">
            <a:avLst/>
          </a:prstGeom>
          <a:noFill/>
          <a:ln>
            <a:noFill/>
          </a:ln>
        </p:spPr>
      </p:pic>
      <p:sp>
        <p:nvSpPr>
          <p:cNvPr id="30" name="Espaço Reservado para Data 5">
            <a:extLst>
              <a:ext uri="{FF2B5EF4-FFF2-40B4-BE49-F238E27FC236}">
                <a16:creationId xmlns:a16="http://schemas.microsoft.com/office/drawing/2014/main" id="{342C702B-AAF8-47CF-85BE-D5954F711FAE}"/>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8" name="Imagem 17"/>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2" name="Title Placeholder 1">
            <a:extLst>
              <a:ext uri="{FF2B5EF4-FFF2-40B4-BE49-F238E27FC236}">
                <a16:creationId xmlns:a16="http://schemas.microsoft.com/office/drawing/2014/main" id="{72CF4C52-87E8-4DB7-843C-E26CB1697C7D}"/>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Descrição</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todas</a:t>
            </a:r>
            <a:r>
              <a:rPr lang="en-US" dirty="0">
                <a:solidFill>
                  <a:srgbClr val="434343"/>
                </a:solidFill>
                <a:latin typeface="Open Sans" panose="020B0604020202020204" charset="0"/>
                <a:ea typeface="Open Sans" panose="020B0604020202020204" charset="0"/>
                <a:cs typeface="Open Sans" panose="020B0604020202020204" charset="0"/>
              </a:rPr>
              <a:t> as 81 </a:t>
            </a:r>
            <a:r>
              <a:rPr lang="en-US" dirty="0" err="1">
                <a:solidFill>
                  <a:srgbClr val="434343"/>
                </a:solidFill>
                <a:latin typeface="Open Sans" panose="020B0604020202020204" charset="0"/>
                <a:ea typeface="Open Sans" panose="020B0604020202020204" charset="0"/>
                <a:cs typeface="Open Sans" panose="020B0604020202020204" charset="0"/>
              </a:rPr>
              <a:t>variáveis</a:t>
            </a:r>
            <a:r>
              <a:rPr lang="en-US" dirty="0">
                <a:solidFill>
                  <a:srgbClr val="434343"/>
                </a:solidFill>
                <a:latin typeface="Open Sans" panose="020B0604020202020204" charset="0"/>
                <a:ea typeface="Open Sans" panose="020B0604020202020204" charset="0"/>
                <a:cs typeface="Open Sans" panose="020B0604020202020204" charset="0"/>
              </a:rPr>
              <a:t> da base</a:t>
            </a:r>
          </a:p>
        </p:txBody>
      </p:sp>
      <p:graphicFrame>
        <p:nvGraphicFramePr>
          <p:cNvPr id="4" name="Tabela 3">
            <a:extLst>
              <a:ext uri="{FF2B5EF4-FFF2-40B4-BE49-F238E27FC236}">
                <a16:creationId xmlns:a16="http://schemas.microsoft.com/office/drawing/2014/main" id="{3E8E2523-F8C0-455E-82DC-3FEE10FD0044}"/>
              </a:ext>
            </a:extLst>
          </p:cNvPr>
          <p:cNvGraphicFramePr>
            <a:graphicFrameLocks noGrp="1"/>
          </p:cNvGraphicFramePr>
          <p:nvPr>
            <p:extLst>
              <p:ext uri="{D42A27DB-BD31-4B8C-83A1-F6EECF244321}">
                <p14:modId xmlns:p14="http://schemas.microsoft.com/office/powerpoint/2010/main" val="3344543213"/>
              </p:ext>
            </p:extLst>
          </p:nvPr>
        </p:nvGraphicFramePr>
        <p:xfrm>
          <a:off x="448507" y="810148"/>
          <a:ext cx="6728148" cy="5406227"/>
        </p:xfrm>
        <a:graphic>
          <a:graphicData uri="http://schemas.openxmlformats.org/drawingml/2006/table">
            <a:tbl>
              <a:tblPr/>
              <a:tblGrid>
                <a:gridCol w="1853942">
                  <a:extLst>
                    <a:ext uri="{9D8B030D-6E8A-4147-A177-3AD203B41FA5}">
                      <a16:colId xmlns:a16="http://schemas.microsoft.com/office/drawing/2014/main" val="2664382983"/>
                    </a:ext>
                  </a:extLst>
                </a:gridCol>
                <a:gridCol w="4874206">
                  <a:extLst>
                    <a:ext uri="{9D8B030D-6E8A-4147-A177-3AD203B41FA5}">
                      <a16:colId xmlns:a16="http://schemas.microsoft.com/office/drawing/2014/main" val="1721412850"/>
                    </a:ext>
                  </a:extLst>
                </a:gridCol>
              </a:tblGrid>
              <a:tr h="240046">
                <a:tc>
                  <a:txBody>
                    <a:bodyPr/>
                    <a:lstStyle/>
                    <a:p>
                      <a:pPr algn="l" fontAlgn="b"/>
                      <a:r>
                        <a:rPr lang="pt-BR" sz="1200" b="0" i="0" u="none" strike="noStrike" dirty="0">
                          <a:solidFill>
                            <a:srgbClr val="000000"/>
                          </a:solidFill>
                          <a:effectLst/>
                          <a:latin typeface="Calibri" panose="020F0502020204030204" pitchFamily="34" charset="0"/>
                        </a:rPr>
                        <a:t>Doença e diagnóstico</a:t>
                      </a:r>
                    </a:p>
                  </a:txBody>
                  <a:tcPr marL="6631" marR="6631" marT="6631" marB="0" anchor="b">
                    <a:lnL>
                      <a:noFill/>
                    </a:lnL>
                    <a:lnR>
                      <a:noFill/>
                    </a:lnR>
                    <a:lnT>
                      <a:noFill/>
                    </a:lnT>
                    <a:lnB>
                      <a:noFill/>
                    </a:lnB>
                    <a:solidFill>
                      <a:srgbClr val="6ADBD9"/>
                    </a:solidFill>
                  </a:tcPr>
                </a:tc>
                <a:tc>
                  <a:txBody>
                    <a:bodyPr/>
                    <a:lstStyle/>
                    <a:p>
                      <a:pPr algn="l" fontAlgn="b"/>
                      <a:r>
                        <a:rPr lang="pt-BR" sz="1200" b="0" i="0" u="none" strike="noStrike" dirty="0">
                          <a:solidFill>
                            <a:srgbClr val="000000"/>
                          </a:solidFill>
                          <a:effectLst/>
                          <a:latin typeface="Calibri" panose="020F0502020204030204" pitchFamily="34" charset="0"/>
                        </a:rPr>
                        <a:t>Descrição</a:t>
                      </a:r>
                    </a:p>
                  </a:txBody>
                  <a:tcPr marL="6631" marR="6631" marT="6631" marB="0" anchor="b">
                    <a:lnL>
                      <a:noFill/>
                    </a:lnL>
                    <a:lnR>
                      <a:noFill/>
                    </a:lnR>
                    <a:lnT>
                      <a:noFill/>
                    </a:lnT>
                    <a:lnB>
                      <a:noFill/>
                    </a:lnB>
                    <a:solidFill>
                      <a:srgbClr val="6ADBD9"/>
                    </a:solidFill>
                  </a:tcPr>
                </a:tc>
                <a:extLst>
                  <a:ext uri="{0D108BD9-81ED-4DB2-BD59-A6C34878D82A}">
                    <a16:rowId xmlns:a16="http://schemas.microsoft.com/office/drawing/2014/main" val="2703921864"/>
                  </a:ext>
                </a:extLst>
              </a:tr>
              <a:tr h="132622">
                <a:tc>
                  <a:txBody>
                    <a:bodyPr/>
                    <a:lstStyle/>
                    <a:p>
                      <a:pPr algn="l" fontAlgn="b"/>
                      <a:r>
                        <a:rPr lang="pt-BR" sz="1050" b="0" i="0" u="none" strike="noStrike">
                          <a:solidFill>
                            <a:srgbClr val="000000"/>
                          </a:solidFill>
                          <a:effectLst/>
                          <a:latin typeface="Calibri" panose="020F0502020204030204" pitchFamily="34" charset="0"/>
                        </a:rPr>
                        <a:t>HOSPITAL</a:t>
                      </a:r>
                    </a:p>
                  </a:txBody>
                  <a:tcPr marL="6631" marR="6631" marT="6631" marB="0" anchor="b">
                    <a:lnL>
                      <a:noFill/>
                    </a:lnL>
                    <a:lnR>
                      <a:noFill/>
                    </a:lnR>
                    <a:lnT>
                      <a:noFill/>
                    </a:lnT>
                    <a:lnB>
                      <a:noFill/>
                    </a:lnB>
                  </a:tcPr>
                </a:tc>
                <a:tc>
                  <a:txBody>
                    <a:bodyPr/>
                    <a:lstStyle/>
                    <a:p>
                      <a:pPr algn="l" fontAlgn="b"/>
                      <a:r>
                        <a:rPr lang="pt-BR" sz="1050" b="0" i="0" u="none" strike="noStrike">
                          <a:solidFill>
                            <a:srgbClr val="000000"/>
                          </a:solidFill>
                          <a:effectLst/>
                          <a:latin typeface="Calibri" panose="020F0502020204030204" pitchFamily="34" charset="0"/>
                        </a:rPr>
                        <a:t>Se o paciente foi hospitalizado em decorrência da influenza</a:t>
                      </a:r>
                    </a:p>
                  </a:txBody>
                  <a:tcPr marL="6631" marR="6631" marT="6631" marB="0" anchor="b">
                    <a:lnL>
                      <a:noFill/>
                    </a:lnL>
                    <a:lnR>
                      <a:noFill/>
                    </a:lnR>
                    <a:lnT>
                      <a:noFill/>
                    </a:lnT>
                    <a:lnB>
                      <a:noFill/>
                    </a:lnB>
                  </a:tcPr>
                </a:tc>
                <a:extLst>
                  <a:ext uri="{0D108BD9-81ED-4DB2-BD59-A6C34878D82A}">
                    <a16:rowId xmlns:a16="http://schemas.microsoft.com/office/drawing/2014/main" val="2078051988"/>
                  </a:ext>
                </a:extLst>
              </a:tr>
              <a:tr h="132622">
                <a:tc>
                  <a:txBody>
                    <a:bodyPr/>
                    <a:lstStyle/>
                    <a:p>
                      <a:pPr algn="l" fontAlgn="b"/>
                      <a:r>
                        <a:rPr lang="pt-BR" sz="1050" b="0" i="0" u="none" strike="noStrike">
                          <a:solidFill>
                            <a:srgbClr val="000000"/>
                          </a:solidFill>
                          <a:effectLst/>
                          <a:latin typeface="Calibri" panose="020F0502020204030204" pitchFamily="34" charset="0"/>
                        </a:rPr>
                        <a:t>RAIOX_RES</a:t>
                      </a:r>
                    </a:p>
                  </a:txBody>
                  <a:tcPr marL="6631" marR="6631" marT="6631" marB="0" anchor="b">
                    <a:lnL>
                      <a:noFill/>
                    </a:lnL>
                    <a:lnR>
                      <a:noFill/>
                    </a:lnR>
                    <a:lnT>
                      <a:noFill/>
                    </a:lnT>
                    <a:lnB>
                      <a:noFill/>
                    </a:lnB>
                  </a:tcPr>
                </a:tc>
                <a:tc>
                  <a:txBody>
                    <a:bodyPr/>
                    <a:lstStyle/>
                    <a:p>
                      <a:pPr algn="l" fontAlgn="b"/>
                      <a:r>
                        <a:rPr lang="pt-BR" sz="1050" b="0" i="0" u="none" strike="noStrike">
                          <a:solidFill>
                            <a:srgbClr val="000000"/>
                          </a:solidFill>
                          <a:effectLst/>
                          <a:latin typeface="Calibri" panose="020F0502020204030204" pitchFamily="34" charset="0"/>
                        </a:rPr>
                        <a:t>Se foi realizado um Raio X de Tórax</a:t>
                      </a:r>
                    </a:p>
                  </a:txBody>
                  <a:tcPr marL="6631" marR="6631" marT="6631" marB="0" anchor="b">
                    <a:lnL>
                      <a:noFill/>
                    </a:lnL>
                    <a:lnR>
                      <a:noFill/>
                    </a:lnR>
                    <a:lnT>
                      <a:noFill/>
                    </a:lnT>
                    <a:lnB>
                      <a:noFill/>
                    </a:lnB>
                  </a:tcPr>
                </a:tc>
                <a:extLst>
                  <a:ext uri="{0D108BD9-81ED-4DB2-BD59-A6C34878D82A}">
                    <a16:rowId xmlns:a16="http://schemas.microsoft.com/office/drawing/2014/main" val="1463924835"/>
                  </a:ext>
                </a:extLst>
              </a:tr>
              <a:tr h="132622">
                <a:tc>
                  <a:txBody>
                    <a:bodyPr/>
                    <a:lstStyle/>
                    <a:p>
                      <a:pPr algn="l" fontAlgn="b"/>
                      <a:r>
                        <a:rPr lang="pt-BR" sz="1050" b="0" i="0" u="none" strike="noStrike">
                          <a:solidFill>
                            <a:srgbClr val="000000"/>
                          </a:solidFill>
                          <a:effectLst/>
                          <a:latin typeface="Calibri" panose="020F0502020204030204" pitchFamily="34" charset="0"/>
                        </a:rPr>
                        <a:t>RAIOX_OUT</a:t>
                      </a:r>
                    </a:p>
                  </a:txBody>
                  <a:tcPr marL="6631" marR="6631" marT="6631" marB="0" anchor="b">
                    <a:lnL>
                      <a:noFill/>
                    </a:lnL>
                    <a:lnR>
                      <a:noFill/>
                    </a:lnR>
                    <a:lnT>
                      <a:noFill/>
                    </a:lnT>
                    <a:lnB>
                      <a:noFill/>
                    </a:lnB>
                  </a:tcPr>
                </a:tc>
                <a:tc>
                  <a:txBody>
                    <a:bodyPr/>
                    <a:lstStyle/>
                    <a:p>
                      <a:pPr algn="l" fontAlgn="b"/>
                      <a:r>
                        <a:rPr lang="pt-BR" sz="1050" b="0" i="0" u="none" strike="noStrike">
                          <a:solidFill>
                            <a:srgbClr val="000000"/>
                          </a:solidFill>
                          <a:effectLst/>
                          <a:latin typeface="Calibri" panose="020F0502020204030204" pitchFamily="34" charset="0"/>
                        </a:rPr>
                        <a:t>Se o resultado do RX de tórax for igual a 5 (Outro)</a:t>
                      </a:r>
                    </a:p>
                  </a:txBody>
                  <a:tcPr marL="6631" marR="6631" marT="6631" marB="0" anchor="b">
                    <a:lnL>
                      <a:noFill/>
                    </a:lnL>
                    <a:lnR>
                      <a:noFill/>
                    </a:lnR>
                    <a:lnT>
                      <a:noFill/>
                    </a:lnT>
                    <a:lnB>
                      <a:noFill/>
                    </a:lnB>
                  </a:tcPr>
                </a:tc>
                <a:extLst>
                  <a:ext uri="{0D108BD9-81ED-4DB2-BD59-A6C34878D82A}">
                    <a16:rowId xmlns:a16="http://schemas.microsoft.com/office/drawing/2014/main" val="4270971253"/>
                  </a:ext>
                </a:extLst>
              </a:tr>
              <a:tr h="132622">
                <a:tc>
                  <a:txBody>
                    <a:bodyPr/>
                    <a:lstStyle/>
                    <a:p>
                      <a:pPr algn="l" fontAlgn="b"/>
                      <a:r>
                        <a:rPr lang="pt-BR" sz="1050" b="0" i="0" u="none" strike="noStrike">
                          <a:solidFill>
                            <a:srgbClr val="000000"/>
                          </a:solidFill>
                          <a:effectLst/>
                          <a:latin typeface="Calibri" panose="020F0502020204030204" pitchFamily="34" charset="0"/>
                        </a:rPr>
                        <a:t>CLASSI_FIN</a:t>
                      </a:r>
                    </a:p>
                  </a:txBody>
                  <a:tcPr marL="6631" marR="6631" marT="6631" marB="0" anchor="b">
                    <a:lnL>
                      <a:noFill/>
                    </a:lnL>
                    <a:lnR>
                      <a:noFill/>
                    </a:lnR>
                    <a:lnT>
                      <a:noFill/>
                    </a:lnT>
                    <a:lnB>
                      <a:noFill/>
                    </a:lnB>
                  </a:tcPr>
                </a:tc>
                <a:tc>
                  <a:txBody>
                    <a:bodyPr/>
                    <a:lstStyle/>
                    <a:p>
                      <a:pPr algn="l" fontAlgn="b"/>
                      <a:r>
                        <a:rPr lang="pt-BR" sz="1050" b="0" i="0" u="none" strike="noStrike">
                          <a:solidFill>
                            <a:srgbClr val="000000"/>
                          </a:solidFill>
                          <a:effectLst/>
                          <a:latin typeface="Calibri" panose="020F0502020204030204" pitchFamily="34" charset="0"/>
                        </a:rPr>
                        <a:t>Diagnóstico final do caso suspeito</a:t>
                      </a:r>
                    </a:p>
                  </a:txBody>
                  <a:tcPr marL="6631" marR="6631" marT="6631" marB="0" anchor="b">
                    <a:lnL>
                      <a:noFill/>
                    </a:lnL>
                    <a:lnR>
                      <a:noFill/>
                    </a:lnR>
                    <a:lnT>
                      <a:noFill/>
                    </a:lnT>
                    <a:lnB>
                      <a:noFill/>
                    </a:lnB>
                  </a:tcPr>
                </a:tc>
                <a:extLst>
                  <a:ext uri="{0D108BD9-81ED-4DB2-BD59-A6C34878D82A}">
                    <a16:rowId xmlns:a16="http://schemas.microsoft.com/office/drawing/2014/main" val="1018472521"/>
                  </a:ext>
                </a:extLst>
              </a:tr>
              <a:tr h="132622">
                <a:tc>
                  <a:txBody>
                    <a:bodyPr/>
                    <a:lstStyle/>
                    <a:p>
                      <a:pPr algn="l" fontAlgn="b"/>
                      <a:r>
                        <a:rPr lang="pt-BR" sz="1050" b="0" i="0" u="none" strike="noStrike">
                          <a:solidFill>
                            <a:srgbClr val="000000"/>
                          </a:solidFill>
                          <a:effectLst/>
                          <a:latin typeface="Calibri" panose="020F0502020204030204" pitchFamily="34" charset="0"/>
                        </a:rPr>
                        <a:t>CLASSI_OUT</a:t>
                      </a:r>
                    </a:p>
                  </a:txBody>
                  <a:tcPr marL="6631" marR="6631" marT="6631" marB="0" anchor="b">
                    <a:lnL>
                      <a:noFill/>
                    </a:lnL>
                    <a:lnR>
                      <a:noFill/>
                    </a:lnR>
                    <a:lnT>
                      <a:noFill/>
                    </a:lnT>
                    <a:lnB>
                      <a:noFill/>
                    </a:lnB>
                  </a:tcPr>
                </a:tc>
                <a:tc>
                  <a:txBody>
                    <a:bodyPr/>
                    <a:lstStyle/>
                    <a:p>
                      <a:pPr algn="l" fontAlgn="b"/>
                      <a:r>
                        <a:rPr lang="pt-BR" sz="1050" b="0" i="0" u="none" strike="noStrike">
                          <a:solidFill>
                            <a:srgbClr val="000000"/>
                          </a:solidFill>
                          <a:effectLst/>
                          <a:latin typeface="Calibri" panose="020F0502020204030204" pitchFamily="34" charset="0"/>
                        </a:rPr>
                        <a:t>Diagnóstico final do caso suspeito por outro agente etiológico</a:t>
                      </a:r>
                    </a:p>
                  </a:txBody>
                  <a:tcPr marL="6631" marR="6631" marT="6631" marB="0" anchor="b">
                    <a:lnL>
                      <a:noFill/>
                    </a:lnL>
                    <a:lnR>
                      <a:noFill/>
                    </a:lnR>
                    <a:lnT>
                      <a:noFill/>
                    </a:lnT>
                    <a:lnB>
                      <a:noFill/>
                    </a:lnB>
                  </a:tcPr>
                </a:tc>
                <a:extLst>
                  <a:ext uri="{0D108BD9-81ED-4DB2-BD59-A6C34878D82A}">
                    <a16:rowId xmlns:a16="http://schemas.microsoft.com/office/drawing/2014/main" val="1574068866"/>
                  </a:ext>
                </a:extLst>
              </a:tr>
              <a:tr h="132622">
                <a:tc>
                  <a:txBody>
                    <a:bodyPr/>
                    <a:lstStyle/>
                    <a:p>
                      <a:pPr algn="l" fontAlgn="b"/>
                      <a:r>
                        <a:rPr lang="pt-BR" sz="1050" b="0" i="0" u="none" strike="noStrike">
                          <a:solidFill>
                            <a:srgbClr val="000000"/>
                          </a:solidFill>
                          <a:effectLst/>
                          <a:latin typeface="Calibri" panose="020F0502020204030204" pitchFamily="34" charset="0"/>
                        </a:rPr>
                        <a:t>CRITERIO</a:t>
                      </a:r>
                    </a:p>
                  </a:txBody>
                  <a:tcPr marL="6631" marR="6631" marT="6631" marB="0" anchor="b">
                    <a:lnL>
                      <a:noFill/>
                    </a:lnL>
                    <a:lnR>
                      <a:noFill/>
                    </a:lnR>
                    <a:lnT>
                      <a:noFill/>
                    </a:lnT>
                    <a:lnB>
                      <a:noFill/>
                    </a:lnB>
                  </a:tcPr>
                </a:tc>
                <a:tc>
                  <a:txBody>
                    <a:bodyPr/>
                    <a:lstStyle/>
                    <a:p>
                      <a:pPr algn="l" fontAlgn="b"/>
                      <a:r>
                        <a:rPr lang="pt-BR" sz="1050" b="0" i="0" u="none" strike="noStrike">
                          <a:solidFill>
                            <a:srgbClr val="000000"/>
                          </a:solidFill>
                          <a:effectLst/>
                          <a:latin typeface="Calibri" panose="020F0502020204030204" pitchFamily="34" charset="0"/>
                        </a:rPr>
                        <a:t>Critério de confirmação do diagnóstico</a:t>
                      </a:r>
                    </a:p>
                  </a:txBody>
                  <a:tcPr marL="6631" marR="6631" marT="6631" marB="0" anchor="b">
                    <a:lnL>
                      <a:noFill/>
                    </a:lnL>
                    <a:lnR>
                      <a:noFill/>
                    </a:lnR>
                    <a:lnT>
                      <a:noFill/>
                    </a:lnT>
                    <a:lnB>
                      <a:noFill/>
                    </a:lnB>
                  </a:tcPr>
                </a:tc>
                <a:extLst>
                  <a:ext uri="{0D108BD9-81ED-4DB2-BD59-A6C34878D82A}">
                    <a16:rowId xmlns:a16="http://schemas.microsoft.com/office/drawing/2014/main" val="685071109"/>
                  </a:ext>
                </a:extLst>
              </a:tr>
              <a:tr h="132622">
                <a:tc>
                  <a:txBody>
                    <a:bodyPr/>
                    <a:lstStyle/>
                    <a:p>
                      <a:pPr algn="l" fontAlgn="b"/>
                      <a:r>
                        <a:rPr lang="pt-BR" sz="1050" b="0" i="0" u="none" strike="noStrike">
                          <a:solidFill>
                            <a:srgbClr val="000000"/>
                          </a:solidFill>
                          <a:effectLst/>
                          <a:latin typeface="Calibri" panose="020F0502020204030204" pitchFamily="34" charset="0"/>
                        </a:rPr>
                        <a:t>EVOLUCAO</a:t>
                      </a:r>
                    </a:p>
                  </a:txBody>
                  <a:tcPr marL="6631" marR="6631" marT="6631" marB="0" anchor="b">
                    <a:lnL>
                      <a:noFill/>
                    </a:lnL>
                    <a:lnR>
                      <a:noFill/>
                    </a:lnR>
                    <a:lnT>
                      <a:noFill/>
                    </a:lnT>
                    <a:lnB>
                      <a:noFill/>
                    </a:lnB>
                  </a:tcPr>
                </a:tc>
                <a:tc>
                  <a:txBody>
                    <a:bodyPr/>
                    <a:lstStyle/>
                    <a:p>
                      <a:pPr algn="l" fontAlgn="b"/>
                      <a:r>
                        <a:rPr lang="pt-BR" sz="1050" b="0" i="0" u="none" strike="noStrike">
                          <a:solidFill>
                            <a:srgbClr val="000000"/>
                          </a:solidFill>
                          <a:effectLst/>
                          <a:latin typeface="Calibri" panose="020F0502020204030204" pitchFamily="34" charset="0"/>
                        </a:rPr>
                        <a:t>Evolução do caso (Variável resposta)</a:t>
                      </a:r>
                    </a:p>
                  </a:txBody>
                  <a:tcPr marL="6631" marR="6631" marT="6631" marB="0" anchor="b">
                    <a:lnL>
                      <a:noFill/>
                    </a:lnL>
                    <a:lnR>
                      <a:noFill/>
                    </a:lnR>
                    <a:lnT>
                      <a:noFill/>
                    </a:lnT>
                    <a:lnB>
                      <a:noFill/>
                    </a:lnB>
                  </a:tcPr>
                </a:tc>
                <a:extLst>
                  <a:ext uri="{0D108BD9-81ED-4DB2-BD59-A6C34878D82A}">
                    <a16:rowId xmlns:a16="http://schemas.microsoft.com/office/drawing/2014/main" val="449453711"/>
                  </a:ext>
                </a:extLst>
              </a:tr>
              <a:tr h="132622">
                <a:tc>
                  <a:txBody>
                    <a:bodyPr/>
                    <a:lstStyle/>
                    <a:p>
                      <a:pPr algn="l" fontAlgn="b"/>
                      <a:r>
                        <a:rPr lang="pt-BR" sz="1050" b="0" i="0" u="none" strike="noStrike">
                          <a:solidFill>
                            <a:srgbClr val="000000"/>
                          </a:solidFill>
                          <a:effectLst/>
                          <a:latin typeface="Calibri" panose="020F0502020204030204" pitchFamily="34" charset="0"/>
                        </a:rPr>
                        <a:t>SRAG2013FINAL</a:t>
                      </a:r>
                    </a:p>
                  </a:txBody>
                  <a:tcPr marL="6631" marR="6631" marT="6631" marB="0" anchor="b">
                    <a:lnL>
                      <a:noFill/>
                    </a:lnL>
                    <a:lnR>
                      <a:noFill/>
                    </a:lnR>
                    <a:lnT>
                      <a:noFill/>
                    </a:lnT>
                    <a:lnB>
                      <a:noFill/>
                    </a:lnB>
                  </a:tcPr>
                </a:tc>
                <a:tc>
                  <a:txBody>
                    <a:bodyPr/>
                    <a:lstStyle/>
                    <a:p>
                      <a:pPr algn="l" fontAlgn="b"/>
                      <a:r>
                        <a:rPr lang="pt-BR" sz="1050" b="0" i="0" u="none" strike="noStrike">
                          <a:solidFill>
                            <a:srgbClr val="000000"/>
                          </a:solidFill>
                          <a:effectLst/>
                          <a:latin typeface="Calibri" panose="020F0502020204030204" pitchFamily="34" charset="0"/>
                        </a:rPr>
                        <a:t>Campo interno do SUS</a:t>
                      </a:r>
                    </a:p>
                  </a:txBody>
                  <a:tcPr marL="6631" marR="6631" marT="6631" marB="0" anchor="b">
                    <a:lnL>
                      <a:noFill/>
                    </a:lnL>
                    <a:lnR>
                      <a:noFill/>
                    </a:lnR>
                    <a:lnT>
                      <a:noFill/>
                    </a:lnT>
                    <a:lnB>
                      <a:noFill/>
                    </a:lnB>
                  </a:tcPr>
                </a:tc>
                <a:extLst>
                  <a:ext uri="{0D108BD9-81ED-4DB2-BD59-A6C34878D82A}">
                    <a16:rowId xmlns:a16="http://schemas.microsoft.com/office/drawing/2014/main" val="3517333769"/>
                  </a:ext>
                </a:extLst>
              </a:tr>
              <a:tr h="132622">
                <a:tc>
                  <a:txBody>
                    <a:bodyPr/>
                    <a:lstStyle/>
                    <a:p>
                      <a:pPr algn="l" fontAlgn="b"/>
                      <a:r>
                        <a:rPr lang="pt-BR" sz="1050" b="0" i="0" u="none" strike="noStrike">
                          <a:solidFill>
                            <a:srgbClr val="000000"/>
                          </a:solidFill>
                          <a:effectLst/>
                          <a:latin typeface="Calibri" panose="020F0502020204030204" pitchFamily="34" charset="0"/>
                        </a:rPr>
                        <a:t>AMOSTRA</a:t>
                      </a:r>
                    </a:p>
                  </a:txBody>
                  <a:tcPr marL="6631" marR="6631" marT="6631" marB="0" anchor="b">
                    <a:lnL>
                      <a:noFill/>
                    </a:lnL>
                    <a:lnR>
                      <a:noFill/>
                    </a:lnR>
                    <a:lnT>
                      <a:noFill/>
                    </a:lnT>
                    <a:lnB>
                      <a:noFill/>
                    </a:lnB>
                  </a:tcPr>
                </a:tc>
                <a:tc>
                  <a:txBody>
                    <a:bodyPr/>
                    <a:lstStyle/>
                    <a:p>
                      <a:pPr algn="l" fontAlgn="b"/>
                      <a:r>
                        <a:rPr lang="pt-BR" sz="1050" b="0" i="0" u="none" strike="noStrike">
                          <a:solidFill>
                            <a:srgbClr val="000000"/>
                          </a:solidFill>
                          <a:effectLst/>
                          <a:latin typeface="Calibri" panose="020F0502020204030204" pitchFamily="34" charset="0"/>
                        </a:rPr>
                        <a:t>Coletou amostra clínica do paciente para diagnóstico laboratorial</a:t>
                      </a:r>
                    </a:p>
                  </a:txBody>
                  <a:tcPr marL="6631" marR="6631" marT="6631" marB="0" anchor="b">
                    <a:lnL>
                      <a:noFill/>
                    </a:lnL>
                    <a:lnR>
                      <a:noFill/>
                    </a:lnR>
                    <a:lnT>
                      <a:noFill/>
                    </a:lnT>
                    <a:lnB>
                      <a:noFill/>
                    </a:lnB>
                  </a:tcPr>
                </a:tc>
                <a:extLst>
                  <a:ext uri="{0D108BD9-81ED-4DB2-BD59-A6C34878D82A}">
                    <a16:rowId xmlns:a16="http://schemas.microsoft.com/office/drawing/2014/main" val="2518420033"/>
                  </a:ext>
                </a:extLst>
              </a:tr>
              <a:tr h="132622">
                <a:tc>
                  <a:txBody>
                    <a:bodyPr/>
                    <a:lstStyle/>
                    <a:p>
                      <a:pPr algn="l" fontAlgn="b"/>
                      <a:r>
                        <a:rPr lang="pt-BR" sz="1050" b="0" i="0" u="none" strike="noStrike">
                          <a:solidFill>
                            <a:srgbClr val="000000"/>
                          </a:solidFill>
                          <a:effectLst/>
                          <a:latin typeface="Calibri" panose="020F0502020204030204" pitchFamily="34" charset="0"/>
                        </a:rPr>
                        <a:t>OUT_AMOST</a:t>
                      </a:r>
                    </a:p>
                  </a:txBody>
                  <a:tcPr marL="6631" marR="6631" marT="6631" marB="0" anchor="b">
                    <a:lnL>
                      <a:noFill/>
                    </a:lnL>
                    <a:lnR>
                      <a:noFill/>
                    </a:lnR>
                    <a:lnT>
                      <a:noFill/>
                    </a:lnT>
                    <a:lnB>
                      <a:noFill/>
                    </a:lnB>
                  </a:tcPr>
                </a:tc>
                <a:tc>
                  <a:txBody>
                    <a:bodyPr/>
                    <a:lstStyle/>
                    <a:p>
                      <a:pPr algn="l" fontAlgn="b"/>
                      <a:r>
                        <a:rPr lang="pt-BR" sz="1050" b="0" i="0" u="none" strike="noStrike">
                          <a:solidFill>
                            <a:srgbClr val="000000"/>
                          </a:solidFill>
                          <a:effectLst/>
                          <a:latin typeface="Calibri" panose="020F0502020204030204" pitchFamily="34" charset="0"/>
                        </a:rPr>
                        <a:t>Descrição do tipo da amostra clínica</a:t>
                      </a:r>
                    </a:p>
                  </a:txBody>
                  <a:tcPr marL="6631" marR="6631" marT="6631" marB="0" anchor="b">
                    <a:lnL>
                      <a:noFill/>
                    </a:lnL>
                    <a:lnR>
                      <a:noFill/>
                    </a:lnR>
                    <a:lnT>
                      <a:noFill/>
                    </a:lnT>
                    <a:lnB>
                      <a:noFill/>
                    </a:lnB>
                  </a:tcPr>
                </a:tc>
                <a:extLst>
                  <a:ext uri="{0D108BD9-81ED-4DB2-BD59-A6C34878D82A}">
                    <a16:rowId xmlns:a16="http://schemas.microsoft.com/office/drawing/2014/main" val="1075778167"/>
                  </a:ext>
                </a:extLst>
              </a:tr>
              <a:tr h="132622">
                <a:tc>
                  <a:txBody>
                    <a:bodyPr/>
                    <a:lstStyle/>
                    <a:p>
                      <a:pPr algn="l" fontAlgn="b"/>
                      <a:r>
                        <a:rPr lang="pt-BR" sz="1050" b="0" i="0" u="none" strike="noStrike">
                          <a:solidFill>
                            <a:srgbClr val="000000"/>
                          </a:solidFill>
                          <a:effectLst/>
                          <a:latin typeface="Calibri" panose="020F0502020204030204" pitchFamily="34" charset="0"/>
                        </a:rPr>
                        <a:t>DS_OAGEETI</a:t>
                      </a:r>
                    </a:p>
                  </a:txBody>
                  <a:tcPr marL="6631" marR="6631" marT="6631" marB="0" anchor="b">
                    <a:lnL>
                      <a:noFill/>
                    </a:lnL>
                    <a:lnR>
                      <a:noFill/>
                    </a:lnR>
                    <a:lnT>
                      <a:noFill/>
                    </a:lnT>
                    <a:lnB>
                      <a:noFill/>
                    </a:lnB>
                  </a:tcPr>
                </a:tc>
                <a:tc>
                  <a:txBody>
                    <a:bodyPr/>
                    <a:lstStyle/>
                    <a:p>
                      <a:pPr algn="l" fontAlgn="b"/>
                      <a:r>
                        <a:rPr lang="pt-BR" sz="1050" b="0" i="0" u="none" strike="noStrike">
                          <a:solidFill>
                            <a:srgbClr val="000000"/>
                          </a:solidFill>
                          <a:effectLst/>
                          <a:latin typeface="Calibri" panose="020F0502020204030204" pitchFamily="34" charset="0"/>
                        </a:rPr>
                        <a:t>Nome do outro agente etiológico identificado</a:t>
                      </a:r>
                    </a:p>
                  </a:txBody>
                  <a:tcPr marL="6631" marR="6631" marT="6631" marB="0" anchor="b">
                    <a:lnL>
                      <a:noFill/>
                    </a:lnL>
                    <a:lnR>
                      <a:noFill/>
                    </a:lnR>
                    <a:lnT>
                      <a:noFill/>
                    </a:lnT>
                    <a:lnB>
                      <a:noFill/>
                    </a:lnB>
                  </a:tcPr>
                </a:tc>
                <a:extLst>
                  <a:ext uri="{0D108BD9-81ED-4DB2-BD59-A6C34878D82A}">
                    <a16:rowId xmlns:a16="http://schemas.microsoft.com/office/drawing/2014/main" val="1622795685"/>
                  </a:ext>
                </a:extLst>
              </a:tr>
              <a:tr h="132622">
                <a:tc>
                  <a:txBody>
                    <a:bodyPr/>
                    <a:lstStyle/>
                    <a:p>
                      <a:pPr algn="l" fontAlgn="b"/>
                      <a:r>
                        <a:rPr lang="pt-BR" sz="1050" b="0" i="0" u="none" strike="noStrike">
                          <a:solidFill>
                            <a:srgbClr val="000000"/>
                          </a:solidFill>
                          <a:effectLst/>
                          <a:latin typeface="Calibri" panose="020F0502020204030204" pitchFamily="34" charset="0"/>
                        </a:rPr>
                        <a:t>DS_OUTMET</a:t>
                      </a:r>
                    </a:p>
                  </a:txBody>
                  <a:tcPr marL="6631" marR="6631" marT="6631" marB="0" anchor="b">
                    <a:lnL>
                      <a:noFill/>
                    </a:lnL>
                    <a:lnR>
                      <a:noFill/>
                    </a:lnR>
                    <a:lnT>
                      <a:noFill/>
                    </a:lnT>
                    <a:lnB>
                      <a:noFill/>
                    </a:lnB>
                  </a:tcPr>
                </a:tc>
                <a:tc>
                  <a:txBody>
                    <a:bodyPr/>
                    <a:lstStyle/>
                    <a:p>
                      <a:pPr algn="l" fontAlgn="b"/>
                      <a:r>
                        <a:rPr lang="pt-BR" sz="1050" b="0" i="0" u="none" strike="noStrike">
                          <a:solidFill>
                            <a:srgbClr val="000000"/>
                          </a:solidFill>
                          <a:effectLst/>
                          <a:latin typeface="Calibri" panose="020F0502020204030204" pitchFamily="34" charset="0"/>
                        </a:rPr>
                        <a:t>Nome da outra metodologia para diagnóstico realizada</a:t>
                      </a:r>
                    </a:p>
                  </a:txBody>
                  <a:tcPr marL="6631" marR="6631" marT="6631" marB="0" anchor="b">
                    <a:lnL>
                      <a:noFill/>
                    </a:lnL>
                    <a:lnR>
                      <a:noFill/>
                    </a:lnR>
                    <a:lnT>
                      <a:noFill/>
                    </a:lnT>
                    <a:lnB>
                      <a:noFill/>
                    </a:lnB>
                  </a:tcPr>
                </a:tc>
                <a:extLst>
                  <a:ext uri="{0D108BD9-81ED-4DB2-BD59-A6C34878D82A}">
                    <a16:rowId xmlns:a16="http://schemas.microsoft.com/office/drawing/2014/main" val="1978076639"/>
                  </a:ext>
                </a:extLst>
              </a:tr>
              <a:tr h="132622">
                <a:tc>
                  <a:txBody>
                    <a:bodyPr/>
                    <a:lstStyle/>
                    <a:p>
                      <a:pPr algn="l" fontAlgn="b"/>
                      <a:r>
                        <a:rPr lang="pt-BR" sz="1050" b="0" i="0" u="none" strike="noStrike">
                          <a:solidFill>
                            <a:srgbClr val="000000"/>
                          </a:solidFill>
                          <a:effectLst/>
                          <a:latin typeface="Calibri" panose="020F0502020204030204" pitchFamily="34" charset="0"/>
                        </a:rPr>
                        <a:t>DS_OUTSUB</a:t>
                      </a:r>
                    </a:p>
                  </a:txBody>
                  <a:tcPr marL="6631" marR="6631" marT="6631" marB="0" anchor="b">
                    <a:lnL>
                      <a:noFill/>
                    </a:lnL>
                    <a:lnR>
                      <a:noFill/>
                    </a:lnR>
                    <a:lnT>
                      <a:noFill/>
                    </a:lnT>
                    <a:lnB>
                      <a:noFill/>
                    </a:lnB>
                  </a:tcPr>
                </a:tc>
                <a:tc>
                  <a:txBody>
                    <a:bodyPr/>
                    <a:lstStyle/>
                    <a:p>
                      <a:pPr algn="l" fontAlgn="b"/>
                      <a:r>
                        <a:rPr lang="pt-BR" sz="1050" b="0" i="0" u="none" strike="noStrike">
                          <a:solidFill>
                            <a:srgbClr val="000000"/>
                          </a:solidFill>
                          <a:effectLst/>
                          <a:latin typeface="Calibri" panose="020F0502020204030204" pitchFamily="34" charset="0"/>
                        </a:rPr>
                        <a:t>Nome do outro subtipo de influenza A identificado</a:t>
                      </a:r>
                    </a:p>
                  </a:txBody>
                  <a:tcPr marL="6631" marR="6631" marT="6631" marB="0" anchor="b">
                    <a:lnL>
                      <a:noFill/>
                    </a:lnL>
                    <a:lnR>
                      <a:noFill/>
                    </a:lnR>
                    <a:lnT>
                      <a:noFill/>
                    </a:lnT>
                    <a:lnB>
                      <a:noFill/>
                    </a:lnB>
                  </a:tcPr>
                </a:tc>
                <a:extLst>
                  <a:ext uri="{0D108BD9-81ED-4DB2-BD59-A6C34878D82A}">
                    <a16:rowId xmlns:a16="http://schemas.microsoft.com/office/drawing/2014/main" val="2715836535"/>
                  </a:ext>
                </a:extLst>
              </a:tr>
              <a:tr h="132622">
                <a:tc>
                  <a:txBody>
                    <a:bodyPr/>
                    <a:lstStyle/>
                    <a:p>
                      <a:pPr algn="l" fontAlgn="b"/>
                      <a:r>
                        <a:rPr lang="pt-BR" sz="1050" b="0" i="0" u="none" strike="noStrike">
                          <a:solidFill>
                            <a:srgbClr val="000000"/>
                          </a:solidFill>
                          <a:effectLst/>
                          <a:latin typeface="Calibri" panose="020F0502020204030204" pitchFamily="34" charset="0"/>
                        </a:rPr>
                        <a:t>OUT_ANTIV</a:t>
                      </a:r>
                    </a:p>
                  </a:txBody>
                  <a:tcPr marL="6631" marR="6631" marT="6631" marB="0" anchor="b">
                    <a:lnL>
                      <a:noFill/>
                    </a:lnL>
                    <a:lnR>
                      <a:noFill/>
                    </a:lnR>
                    <a:lnT>
                      <a:noFill/>
                    </a:lnT>
                    <a:lnB>
                      <a:noFill/>
                    </a:lnB>
                  </a:tcPr>
                </a:tc>
                <a:tc>
                  <a:txBody>
                    <a:bodyPr/>
                    <a:lstStyle/>
                    <a:p>
                      <a:pPr algn="l" fontAlgn="b"/>
                      <a:r>
                        <a:rPr lang="pt-BR" sz="1050" b="0" i="0" u="none" strike="noStrike">
                          <a:solidFill>
                            <a:srgbClr val="000000"/>
                          </a:solidFill>
                          <a:effectLst/>
                          <a:latin typeface="Calibri" panose="020F0502020204030204" pitchFamily="34" charset="0"/>
                        </a:rPr>
                        <a:t>Qual antiviral foi utilizado se não foi Osetalmivir ou Zanamivir</a:t>
                      </a:r>
                    </a:p>
                  </a:txBody>
                  <a:tcPr marL="6631" marR="6631" marT="6631" marB="0" anchor="b">
                    <a:lnL>
                      <a:noFill/>
                    </a:lnL>
                    <a:lnR>
                      <a:noFill/>
                    </a:lnR>
                    <a:lnT>
                      <a:noFill/>
                    </a:lnT>
                    <a:lnB>
                      <a:noFill/>
                    </a:lnB>
                  </a:tcPr>
                </a:tc>
                <a:extLst>
                  <a:ext uri="{0D108BD9-81ED-4DB2-BD59-A6C34878D82A}">
                    <a16:rowId xmlns:a16="http://schemas.microsoft.com/office/drawing/2014/main" val="664071986"/>
                  </a:ext>
                </a:extLst>
              </a:tr>
              <a:tr h="132622">
                <a:tc>
                  <a:txBody>
                    <a:bodyPr/>
                    <a:lstStyle/>
                    <a:p>
                      <a:pPr algn="l" fontAlgn="b"/>
                      <a:r>
                        <a:rPr lang="pt-BR" sz="1050" b="0" i="0" u="none" strike="noStrike">
                          <a:solidFill>
                            <a:srgbClr val="000000"/>
                          </a:solidFill>
                          <a:effectLst/>
                          <a:latin typeface="Calibri" panose="020F0502020204030204" pitchFamily="34" charset="0"/>
                        </a:rPr>
                        <a:t>RES_ADNO</a:t>
                      </a:r>
                    </a:p>
                  </a:txBody>
                  <a:tcPr marL="6631" marR="6631" marT="6631" marB="0" anchor="b">
                    <a:lnL>
                      <a:noFill/>
                    </a:lnL>
                    <a:lnR>
                      <a:noFill/>
                    </a:lnR>
                    <a:lnT>
                      <a:noFill/>
                    </a:lnT>
                    <a:lnB>
                      <a:noFill/>
                    </a:lnB>
                  </a:tcPr>
                </a:tc>
                <a:tc>
                  <a:txBody>
                    <a:bodyPr/>
                    <a:lstStyle/>
                    <a:p>
                      <a:pPr algn="l" fontAlgn="b"/>
                      <a:r>
                        <a:rPr lang="pt-BR" sz="1050" b="0" i="0" u="none" strike="noStrike">
                          <a:solidFill>
                            <a:srgbClr val="000000"/>
                          </a:solidFill>
                          <a:effectLst/>
                          <a:latin typeface="Calibri" panose="020F0502020204030204" pitchFamily="34" charset="0"/>
                        </a:rPr>
                        <a:t>Resultado diagnóstico para Adenovirus</a:t>
                      </a:r>
                    </a:p>
                  </a:txBody>
                  <a:tcPr marL="6631" marR="6631" marT="6631" marB="0" anchor="b">
                    <a:lnL>
                      <a:noFill/>
                    </a:lnL>
                    <a:lnR>
                      <a:noFill/>
                    </a:lnR>
                    <a:lnT>
                      <a:noFill/>
                    </a:lnT>
                    <a:lnB>
                      <a:noFill/>
                    </a:lnB>
                  </a:tcPr>
                </a:tc>
                <a:extLst>
                  <a:ext uri="{0D108BD9-81ED-4DB2-BD59-A6C34878D82A}">
                    <a16:rowId xmlns:a16="http://schemas.microsoft.com/office/drawing/2014/main" val="1874089383"/>
                  </a:ext>
                </a:extLst>
              </a:tr>
              <a:tr h="132622">
                <a:tc>
                  <a:txBody>
                    <a:bodyPr/>
                    <a:lstStyle/>
                    <a:p>
                      <a:pPr algn="l" fontAlgn="b"/>
                      <a:r>
                        <a:rPr lang="pt-BR" sz="1050" b="0" i="0" u="none" strike="noStrike">
                          <a:solidFill>
                            <a:srgbClr val="000000"/>
                          </a:solidFill>
                          <a:effectLst/>
                          <a:latin typeface="Calibri" panose="020F0502020204030204" pitchFamily="34" charset="0"/>
                        </a:rPr>
                        <a:t>RES_FLUA</a:t>
                      </a:r>
                    </a:p>
                  </a:txBody>
                  <a:tcPr marL="6631" marR="6631" marT="6631" marB="0" anchor="b">
                    <a:lnL>
                      <a:noFill/>
                    </a:lnL>
                    <a:lnR>
                      <a:noFill/>
                    </a:lnR>
                    <a:lnT>
                      <a:noFill/>
                    </a:lnT>
                    <a:lnB>
                      <a:noFill/>
                    </a:lnB>
                  </a:tcPr>
                </a:tc>
                <a:tc>
                  <a:txBody>
                    <a:bodyPr/>
                    <a:lstStyle/>
                    <a:p>
                      <a:pPr algn="l" fontAlgn="b"/>
                      <a:r>
                        <a:rPr lang="pt-BR" sz="1050" b="0" i="0" u="none" strike="noStrike">
                          <a:solidFill>
                            <a:srgbClr val="000000"/>
                          </a:solidFill>
                          <a:effectLst/>
                          <a:latin typeface="Calibri" panose="020F0502020204030204" pitchFamily="34" charset="0"/>
                        </a:rPr>
                        <a:t>Resultado diagnóstico para influenza A</a:t>
                      </a:r>
                    </a:p>
                  </a:txBody>
                  <a:tcPr marL="6631" marR="6631" marT="6631" marB="0" anchor="b">
                    <a:lnL>
                      <a:noFill/>
                    </a:lnL>
                    <a:lnR>
                      <a:noFill/>
                    </a:lnR>
                    <a:lnT>
                      <a:noFill/>
                    </a:lnT>
                    <a:lnB>
                      <a:noFill/>
                    </a:lnB>
                  </a:tcPr>
                </a:tc>
                <a:extLst>
                  <a:ext uri="{0D108BD9-81ED-4DB2-BD59-A6C34878D82A}">
                    <a16:rowId xmlns:a16="http://schemas.microsoft.com/office/drawing/2014/main" val="375137287"/>
                  </a:ext>
                </a:extLst>
              </a:tr>
              <a:tr h="132622">
                <a:tc>
                  <a:txBody>
                    <a:bodyPr/>
                    <a:lstStyle/>
                    <a:p>
                      <a:pPr algn="l" fontAlgn="b"/>
                      <a:r>
                        <a:rPr lang="pt-BR" sz="1050" b="0" i="0" u="none" strike="noStrike">
                          <a:solidFill>
                            <a:srgbClr val="000000"/>
                          </a:solidFill>
                          <a:effectLst/>
                          <a:latin typeface="Calibri" panose="020F0502020204030204" pitchFamily="34" charset="0"/>
                        </a:rPr>
                        <a:t>RES_FLUB</a:t>
                      </a:r>
                    </a:p>
                  </a:txBody>
                  <a:tcPr marL="6631" marR="6631" marT="6631" marB="0" anchor="b">
                    <a:lnL>
                      <a:noFill/>
                    </a:lnL>
                    <a:lnR>
                      <a:noFill/>
                    </a:lnR>
                    <a:lnT>
                      <a:noFill/>
                    </a:lnT>
                    <a:lnB>
                      <a:noFill/>
                    </a:lnB>
                  </a:tcPr>
                </a:tc>
                <a:tc>
                  <a:txBody>
                    <a:bodyPr/>
                    <a:lstStyle/>
                    <a:p>
                      <a:pPr algn="l" fontAlgn="b"/>
                      <a:r>
                        <a:rPr lang="pt-BR" sz="1050" b="0" i="0" u="none" strike="noStrike">
                          <a:solidFill>
                            <a:srgbClr val="000000"/>
                          </a:solidFill>
                          <a:effectLst/>
                          <a:latin typeface="Calibri" panose="020F0502020204030204" pitchFamily="34" charset="0"/>
                        </a:rPr>
                        <a:t>Resultado diagnóstico para influenza B</a:t>
                      </a:r>
                    </a:p>
                  </a:txBody>
                  <a:tcPr marL="6631" marR="6631" marT="6631" marB="0" anchor="b">
                    <a:lnL>
                      <a:noFill/>
                    </a:lnL>
                    <a:lnR>
                      <a:noFill/>
                    </a:lnR>
                    <a:lnT>
                      <a:noFill/>
                    </a:lnT>
                    <a:lnB>
                      <a:noFill/>
                    </a:lnB>
                  </a:tcPr>
                </a:tc>
                <a:extLst>
                  <a:ext uri="{0D108BD9-81ED-4DB2-BD59-A6C34878D82A}">
                    <a16:rowId xmlns:a16="http://schemas.microsoft.com/office/drawing/2014/main" val="3086210625"/>
                  </a:ext>
                </a:extLst>
              </a:tr>
              <a:tr h="132622">
                <a:tc>
                  <a:txBody>
                    <a:bodyPr/>
                    <a:lstStyle/>
                    <a:p>
                      <a:pPr algn="l" fontAlgn="b"/>
                      <a:r>
                        <a:rPr lang="pt-BR" sz="1050" b="0" i="0" u="none" strike="noStrike">
                          <a:solidFill>
                            <a:srgbClr val="000000"/>
                          </a:solidFill>
                          <a:effectLst/>
                          <a:latin typeface="Calibri" panose="020F0502020204030204" pitchFamily="34" charset="0"/>
                        </a:rPr>
                        <a:t>UTI</a:t>
                      </a:r>
                    </a:p>
                  </a:txBody>
                  <a:tcPr marL="6631" marR="6631" marT="6631" marB="0" anchor="b">
                    <a:lnL>
                      <a:noFill/>
                    </a:lnL>
                    <a:lnR>
                      <a:noFill/>
                    </a:lnR>
                    <a:lnT>
                      <a:noFill/>
                    </a:lnT>
                    <a:lnB>
                      <a:noFill/>
                    </a:lnB>
                  </a:tcPr>
                </a:tc>
                <a:tc>
                  <a:txBody>
                    <a:bodyPr/>
                    <a:lstStyle/>
                    <a:p>
                      <a:pPr algn="l" fontAlgn="b"/>
                      <a:r>
                        <a:rPr lang="pt-BR" sz="1050" b="0" i="0" u="none" strike="noStrike">
                          <a:solidFill>
                            <a:srgbClr val="000000"/>
                          </a:solidFill>
                          <a:effectLst/>
                          <a:latin typeface="Calibri" panose="020F0502020204030204" pitchFamily="34" charset="0"/>
                        </a:rPr>
                        <a:t>Internação em UTI</a:t>
                      </a:r>
                    </a:p>
                  </a:txBody>
                  <a:tcPr marL="6631" marR="6631" marT="6631" marB="0" anchor="b">
                    <a:lnL>
                      <a:noFill/>
                    </a:lnL>
                    <a:lnR>
                      <a:noFill/>
                    </a:lnR>
                    <a:lnT>
                      <a:noFill/>
                    </a:lnT>
                    <a:lnB>
                      <a:noFill/>
                    </a:lnB>
                  </a:tcPr>
                </a:tc>
                <a:extLst>
                  <a:ext uri="{0D108BD9-81ED-4DB2-BD59-A6C34878D82A}">
                    <a16:rowId xmlns:a16="http://schemas.microsoft.com/office/drawing/2014/main" val="3405922248"/>
                  </a:ext>
                </a:extLst>
              </a:tr>
              <a:tr h="132622">
                <a:tc>
                  <a:txBody>
                    <a:bodyPr/>
                    <a:lstStyle/>
                    <a:p>
                      <a:pPr algn="l" fontAlgn="b"/>
                      <a:r>
                        <a:rPr lang="pt-BR" sz="1050" b="0" i="0" u="none" strike="noStrike">
                          <a:solidFill>
                            <a:srgbClr val="000000"/>
                          </a:solidFill>
                          <a:effectLst/>
                          <a:latin typeface="Calibri" panose="020F0502020204030204" pitchFamily="34" charset="0"/>
                        </a:rPr>
                        <a:t>IFI</a:t>
                      </a:r>
                    </a:p>
                  </a:txBody>
                  <a:tcPr marL="6631" marR="6631" marT="6631" marB="0" anchor="b">
                    <a:lnL>
                      <a:noFill/>
                    </a:lnL>
                    <a:lnR>
                      <a:noFill/>
                    </a:lnR>
                    <a:lnT>
                      <a:noFill/>
                    </a:lnT>
                    <a:lnB>
                      <a:noFill/>
                    </a:lnB>
                  </a:tcPr>
                </a:tc>
                <a:tc>
                  <a:txBody>
                    <a:bodyPr/>
                    <a:lstStyle/>
                    <a:p>
                      <a:pPr algn="l" fontAlgn="b"/>
                      <a:r>
                        <a:rPr lang="pt-BR" sz="1050" b="0" i="0" u="none" strike="noStrike">
                          <a:solidFill>
                            <a:srgbClr val="000000"/>
                          </a:solidFill>
                          <a:effectLst/>
                          <a:latin typeface="Calibri" panose="020F0502020204030204" pitchFamily="34" charset="0"/>
                        </a:rPr>
                        <a:t>Diagnóstico efetuado por imunofluorescência indireta</a:t>
                      </a:r>
                    </a:p>
                  </a:txBody>
                  <a:tcPr marL="6631" marR="6631" marT="6631" marB="0" anchor="b">
                    <a:lnL>
                      <a:noFill/>
                    </a:lnL>
                    <a:lnR>
                      <a:noFill/>
                    </a:lnR>
                    <a:lnT>
                      <a:noFill/>
                    </a:lnT>
                    <a:lnB>
                      <a:noFill/>
                    </a:lnB>
                  </a:tcPr>
                </a:tc>
                <a:extLst>
                  <a:ext uri="{0D108BD9-81ED-4DB2-BD59-A6C34878D82A}">
                    <a16:rowId xmlns:a16="http://schemas.microsoft.com/office/drawing/2014/main" val="556792501"/>
                  </a:ext>
                </a:extLst>
              </a:tr>
              <a:tr h="132622">
                <a:tc>
                  <a:txBody>
                    <a:bodyPr/>
                    <a:lstStyle/>
                    <a:p>
                      <a:pPr algn="l" fontAlgn="b"/>
                      <a:r>
                        <a:rPr lang="pt-BR" sz="1050" b="0" i="0" u="none" strike="noStrike">
                          <a:solidFill>
                            <a:srgbClr val="000000"/>
                          </a:solidFill>
                          <a:effectLst/>
                          <a:latin typeface="Calibri" panose="020F0502020204030204" pitchFamily="34" charset="0"/>
                        </a:rPr>
                        <a:t>PCR</a:t>
                      </a:r>
                    </a:p>
                  </a:txBody>
                  <a:tcPr marL="6631" marR="6631" marT="6631" marB="0" anchor="b">
                    <a:lnL>
                      <a:noFill/>
                    </a:lnL>
                    <a:lnR>
                      <a:noFill/>
                    </a:lnR>
                    <a:lnT>
                      <a:noFill/>
                    </a:lnT>
                    <a:lnB>
                      <a:noFill/>
                    </a:lnB>
                  </a:tcPr>
                </a:tc>
                <a:tc>
                  <a:txBody>
                    <a:bodyPr/>
                    <a:lstStyle/>
                    <a:p>
                      <a:pPr algn="l" fontAlgn="b"/>
                      <a:r>
                        <a:rPr lang="pt-BR" sz="1050" b="0" i="0" u="none" strike="noStrike">
                          <a:solidFill>
                            <a:srgbClr val="000000"/>
                          </a:solidFill>
                          <a:effectLst/>
                          <a:latin typeface="Calibri" panose="020F0502020204030204" pitchFamily="34" charset="0"/>
                        </a:rPr>
                        <a:t>Diagnóstico efetuado por PCR</a:t>
                      </a:r>
                    </a:p>
                  </a:txBody>
                  <a:tcPr marL="6631" marR="6631" marT="6631" marB="0" anchor="b">
                    <a:lnL>
                      <a:noFill/>
                    </a:lnL>
                    <a:lnR>
                      <a:noFill/>
                    </a:lnR>
                    <a:lnT>
                      <a:noFill/>
                    </a:lnT>
                    <a:lnB>
                      <a:noFill/>
                    </a:lnB>
                  </a:tcPr>
                </a:tc>
                <a:extLst>
                  <a:ext uri="{0D108BD9-81ED-4DB2-BD59-A6C34878D82A}">
                    <a16:rowId xmlns:a16="http://schemas.microsoft.com/office/drawing/2014/main" val="2443123357"/>
                  </a:ext>
                </a:extLst>
              </a:tr>
              <a:tr h="132622">
                <a:tc>
                  <a:txBody>
                    <a:bodyPr/>
                    <a:lstStyle/>
                    <a:p>
                      <a:pPr algn="l" fontAlgn="b"/>
                      <a:r>
                        <a:rPr lang="pt-BR" sz="1050" b="0" i="0" u="none" strike="noStrike">
                          <a:solidFill>
                            <a:srgbClr val="000000"/>
                          </a:solidFill>
                          <a:effectLst/>
                          <a:latin typeface="Calibri" panose="020F0502020204030204" pitchFamily="34" charset="0"/>
                        </a:rPr>
                        <a:t>RES_OUTRO</a:t>
                      </a:r>
                    </a:p>
                  </a:txBody>
                  <a:tcPr marL="6631" marR="6631" marT="6631" marB="0" anchor="b">
                    <a:lnL>
                      <a:noFill/>
                    </a:lnL>
                    <a:lnR>
                      <a:noFill/>
                    </a:lnR>
                    <a:lnT>
                      <a:noFill/>
                    </a:lnT>
                    <a:lnB>
                      <a:noFill/>
                    </a:lnB>
                  </a:tcPr>
                </a:tc>
                <a:tc>
                  <a:txBody>
                    <a:bodyPr/>
                    <a:lstStyle/>
                    <a:p>
                      <a:pPr algn="l" fontAlgn="b"/>
                      <a:r>
                        <a:rPr lang="pt-BR" sz="1050" b="0" i="0" u="none" strike="noStrike">
                          <a:solidFill>
                            <a:srgbClr val="000000"/>
                          </a:solidFill>
                          <a:effectLst/>
                          <a:latin typeface="Calibri" panose="020F0502020204030204" pitchFamily="34" charset="0"/>
                        </a:rPr>
                        <a:t>Resultado do diagnóstico para outros agentes etiológicos</a:t>
                      </a:r>
                    </a:p>
                  </a:txBody>
                  <a:tcPr marL="6631" marR="6631" marT="6631" marB="0" anchor="b">
                    <a:lnL>
                      <a:noFill/>
                    </a:lnL>
                    <a:lnR>
                      <a:noFill/>
                    </a:lnR>
                    <a:lnT>
                      <a:noFill/>
                    </a:lnT>
                    <a:lnB>
                      <a:noFill/>
                    </a:lnB>
                  </a:tcPr>
                </a:tc>
                <a:extLst>
                  <a:ext uri="{0D108BD9-81ED-4DB2-BD59-A6C34878D82A}">
                    <a16:rowId xmlns:a16="http://schemas.microsoft.com/office/drawing/2014/main" val="399185309"/>
                  </a:ext>
                </a:extLst>
              </a:tr>
              <a:tr h="132622">
                <a:tc>
                  <a:txBody>
                    <a:bodyPr/>
                    <a:lstStyle/>
                    <a:p>
                      <a:pPr algn="l" fontAlgn="b"/>
                      <a:r>
                        <a:rPr lang="pt-BR" sz="1050" b="0" i="0" u="none" strike="noStrike">
                          <a:solidFill>
                            <a:srgbClr val="000000"/>
                          </a:solidFill>
                          <a:effectLst/>
                          <a:latin typeface="Calibri" panose="020F0502020204030204" pitchFamily="34" charset="0"/>
                        </a:rPr>
                        <a:t>OUT_METODO</a:t>
                      </a:r>
                    </a:p>
                  </a:txBody>
                  <a:tcPr marL="6631" marR="6631" marT="6631" marB="0" anchor="b">
                    <a:lnL>
                      <a:noFill/>
                    </a:lnL>
                    <a:lnR>
                      <a:noFill/>
                    </a:lnR>
                    <a:lnT>
                      <a:noFill/>
                    </a:lnT>
                    <a:lnB>
                      <a:noFill/>
                    </a:lnB>
                  </a:tcPr>
                </a:tc>
                <a:tc>
                  <a:txBody>
                    <a:bodyPr/>
                    <a:lstStyle/>
                    <a:p>
                      <a:pPr algn="l" fontAlgn="b"/>
                      <a:r>
                        <a:rPr lang="pt-BR" sz="1050" b="0" i="0" u="none" strike="noStrike">
                          <a:solidFill>
                            <a:srgbClr val="000000"/>
                          </a:solidFill>
                          <a:effectLst/>
                          <a:latin typeface="Calibri" panose="020F0502020204030204" pitchFamily="34" charset="0"/>
                        </a:rPr>
                        <a:t>Outra metodologia de diagnóstico</a:t>
                      </a:r>
                    </a:p>
                  </a:txBody>
                  <a:tcPr marL="6631" marR="6631" marT="6631" marB="0" anchor="b">
                    <a:lnL>
                      <a:noFill/>
                    </a:lnL>
                    <a:lnR>
                      <a:noFill/>
                    </a:lnR>
                    <a:lnT>
                      <a:noFill/>
                    </a:lnT>
                    <a:lnB>
                      <a:noFill/>
                    </a:lnB>
                  </a:tcPr>
                </a:tc>
                <a:extLst>
                  <a:ext uri="{0D108BD9-81ED-4DB2-BD59-A6C34878D82A}">
                    <a16:rowId xmlns:a16="http://schemas.microsoft.com/office/drawing/2014/main" val="3762087183"/>
                  </a:ext>
                </a:extLst>
              </a:tr>
              <a:tr h="132622">
                <a:tc>
                  <a:txBody>
                    <a:bodyPr/>
                    <a:lstStyle/>
                    <a:p>
                      <a:pPr algn="l" fontAlgn="b"/>
                      <a:r>
                        <a:rPr lang="pt-BR" sz="1050" b="0" i="0" u="none" strike="noStrike">
                          <a:solidFill>
                            <a:srgbClr val="000000"/>
                          </a:solidFill>
                          <a:effectLst/>
                          <a:latin typeface="Calibri" panose="020F0502020204030204" pitchFamily="34" charset="0"/>
                        </a:rPr>
                        <a:t>RES_PARA1</a:t>
                      </a:r>
                    </a:p>
                  </a:txBody>
                  <a:tcPr marL="6631" marR="6631" marT="6631" marB="0" anchor="b">
                    <a:lnL>
                      <a:noFill/>
                    </a:lnL>
                    <a:lnR>
                      <a:noFill/>
                    </a:lnR>
                    <a:lnT>
                      <a:noFill/>
                    </a:lnT>
                    <a:lnB>
                      <a:noFill/>
                    </a:lnB>
                  </a:tcPr>
                </a:tc>
                <a:tc>
                  <a:txBody>
                    <a:bodyPr/>
                    <a:lstStyle/>
                    <a:p>
                      <a:pPr algn="l" fontAlgn="b"/>
                      <a:r>
                        <a:rPr lang="pt-BR" sz="1050" b="0" i="0" u="none" strike="noStrike">
                          <a:solidFill>
                            <a:srgbClr val="000000"/>
                          </a:solidFill>
                          <a:effectLst/>
                          <a:latin typeface="Calibri" panose="020F0502020204030204" pitchFamily="34" charset="0"/>
                        </a:rPr>
                        <a:t>Diagnóstico Influenza 1</a:t>
                      </a:r>
                    </a:p>
                  </a:txBody>
                  <a:tcPr marL="6631" marR="6631" marT="6631" marB="0" anchor="b">
                    <a:lnL>
                      <a:noFill/>
                    </a:lnL>
                    <a:lnR>
                      <a:noFill/>
                    </a:lnR>
                    <a:lnT>
                      <a:noFill/>
                    </a:lnT>
                    <a:lnB>
                      <a:noFill/>
                    </a:lnB>
                  </a:tcPr>
                </a:tc>
                <a:extLst>
                  <a:ext uri="{0D108BD9-81ED-4DB2-BD59-A6C34878D82A}">
                    <a16:rowId xmlns:a16="http://schemas.microsoft.com/office/drawing/2014/main" val="1999577688"/>
                  </a:ext>
                </a:extLst>
              </a:tr>
              <a:tr h="132622">
                <a:tc>
                  <a:txBody>
                    <a:bodyPr/>
                    <a:lstStyle/>
                    <a:p>
                      <a:pPr algn="l" fontAlgn="b"/>
                      <a:r>
                        <a:rPr lang="pt-BR" sz="1050" b="0" i="0" u="none" strike="noStrike">
                          <a:solidFill>
                            <a:srgbClr val="000000"/>
                          </a:solidFill>
                          <a:effectLst/>
                          <a:latin typeface="Calibri" panose="020F0502020204030204" pitchFamily="34" charset="0"/>
                        </a:rPr>
                        <a:t>RES_PARA2</a:t>
                      </a:r>
                    </a:p>
                  </a:txBody>
                  <a:tcPr marL="6631" marR="6631" marT="6631" marB="0" anchor="b">
                    <a:lnL>
                      <a:noFill/>
                    </a:lnL>
                    <a:lnR>
                      <a:noFill/>
                    </a:lnR>
                    <a:lnT>
                      <a:noFill/>
                    </a:lnT>
                    <a:lnB>
                      <a:noFill/>
                    </a:lnB>
                  </a:tcPr>
                </a:tc>
                <a:tc>
                  <a:txBody>
                    <a:bodyPr/>
                    <a:lstStyle/>
                    <a:p>
                      <a:pPr algn="l" fontAlgn="b"/>
                      <a:r>
                        <a:rPr lang="pt-BR" sz="1050" b="0" i="0" u="none" strike="noStrike">
                          <a:solidFill>
                            <a:srgbClr val="000000"/>
                          </a:solidFill>
                          <a:effectLst/>
                          <a:latin typeface="Calibri" panose="020F0502020204030204" pitchFamily="34" charset="0"/>
                        </a:rPr>
                        <a:t>Diagnóstico Influenza 2</a:t>
                      </a:r>
                    </a:p>
                  </a:txBody>
                  <a:tcPr marL="6631" marR="6631" marT="6631" marB="0" anchor="b">
                    <a:lnL>
                      <a:noFill/>
                    </a:lnL>
                    <a:lnR>
                      <a:noFill/>
                    </a:lnR>
                    <a:lnT>
                      <a:noFill/>
                    </a:lnT>
                    <a:lnB>
                      <a:noFill/>
                    </a:lnB>
                  </a:tcPr>
                </a:tc>
                <a:extLst>
                  <a:ext uri="{0D108BD9-81ED-4DB2-BD59-A6C34878D82A}">
                    <a16:rowId xmlns:a16="http://schemas.microsoft.com/office/drawing/2014/main" val="1699764923"/>
                  </a:ext>
                </a:extLst>
              </a:tr>
              <a:tr h="132622">
                <a:tc>
                  <a:txBody>
                    <a:bodyPr/>
                    <a:lstStyle/>
                    <a:p>
                      <a:pPr algn="l" fontAlgn="b"/>
                      <a:r>
                        <a:rPr lang="pt-BR" sz="1050" b="0" i="0" u="none" strike="noStrike">
                          <a:solidFill>
                            <a:srgbClr val="000000"/>
                          </a:solidFill>
                          <a:effectLst/>
                          <a:latin typeface="Calibri" panose="020F0502020204030204" pitchFamily="34" charset="0"/>
                        </a:rPr>
                        <a:t>RES_PARA3</a:t>
                      </a:r>
                    </a:p>
                  </a:txBody>
                  <a:tcPr marL="6631" marR="6631" marT="6631" marB="0" anchor="b">
                    <a:lnL>
                      <a:noFill/>
                    </a:lnL>
                    <a:lnR>
                      <a:noFill/>
                    </a:lnR>
                    <a:lnT>
                      <a:noFill/>
                    </a:lnT>
                    <a:lnB>
                      <a:noFill/>
                    </a:lnB>
                  </a:tcPr>
                </a:tc>
                <a:tc>
                  <a:txBody>
                    <a:bodyPr/>
                    <a:lstStyle/>
                    <a:p>
                      <a:pPr algn="l" fontAlgn="b"/>
                      <a:r>
                        <a:rPr lang="pt-BR" sz="1050" b="0" i="0" u="none" strike="noStrike">
                          <a:solidFill>
                            <a:srgbClr val="000000"/>
                          </a:solidFill>
                          <a:effectLst/>
                          <a:latin typeface="Calibri" panose="020F0502020204030204" pitchFamily="34" charset="0"/>
                        </a:rPr>
                        <a:t>Diagnóstico Influenza 3</a:t>
                      </a:r>
                    </a:p>
                  </a:txBody>
                  <a:tcPr marL="6631" marR="6631" marT="6631" marB="0" anchor="b">
                    <a:lnL>
                      <a:noFill/>
                    </a:lnL>
                    <a:lnR>
                      <a:noFill/>
                    </a:lnR>
                    <a:lnT>
                      <a:noFill/>
                    </a:lnT>
                    <a:lnB>
                      <a:noFill/>
                    </a:lnB>
                  </a:tcPr>
                </a:tc>
                <a:extLst>
                  <a:ext uri="{0D108BD9-81ED-4DB2-BD59-A6C34878D82A}">
                    <a16:rowId xmlns:a16="http://schemas.microsoft.com/office/drawing/2014/main" val="4013314765"/>
                  </a:ext>
                </a:extLst>
              </a:tr>
              <a:tr h="132622">
                <a:tc>
                  <a:txBody>
                    <a:bodyPr/>
                    <a:lstStyle/>
                    <a:p>
                      <a:pPr algn="l" fontAlgn="b"/>
                      <a:r>
                        <a:rPr lang="pt-BR" sz="1050" b="0" i="0" u="none" strike="noStrike">
                          <a:solidFill>
                            <a:srgbClr val="000000"/>
                          </a:solidFill>
                          <a:effectLst/>
                          <a:latin typeface="Calibri" panose="020F0502020204030204" pitchFamily="34" charset="0"/>
                        </a:rPr>
                        <a:t>ST_TIPOFI</a:t>
                      </a:r>
                    </a:p>
                  </a:txBody>
                  <a:tcPr marL="6631" marR="6631" marT="6631" marB="0" anchor="b">
                    <a:lnL>
                      <a:noFill/>
                    </a:lnL>
                    <a:lnR>
                      <a:noFill/>
                    </a:lnR>
                    <a:lnT>
                      <a:noFill/>
                    </a:lnT>
                    <a:lnB>
                      <a:noFill/>
                    </a:lnB>
                  </a:tcPr>
                </a:tc>
                <a:tc>
                  <a:txBody>
                    <a:bodyPr/>
                    <a:lstStyle/>
                    <a:p>
                      <a:pPr algn="l" fontAlgn="b"/>
                      <a:r>
                        <a:rPr lang="pt-BR" sz="1050" b="0" i="0" u="none" strike="noStrike">
                          <a:solidFill>
                            <a:srgbClr val="000000"/>
                          </a:solidFill>
                          <a:effectLst/>
                          <a:latin typeface="Calibri" panose="020F0502020204030204" pitchFamily="34" charset="0"/>
                        </a:rPr>
                        <a:t>Campo interno do SUS</a:t>
                      </a:r>
                    </a:p>
                  </a:txBody>
                  <a:tcPr marL="6631" marR="6631" marT="6631" marB="0" anchor="b">
                    <a:lnL>
                      <a:noFill/>
                    </a:lnL>
                    <a:lnR>
                      <a:noFill/>
                    </a:lnR>
                    <a:lnT>
                      <a:noFill/>
                    </a:lnT>
                    <a:lnB>
                      <a:noFill/>
                    </a:lnB>
                  </a:tcPr>
                </a:tc>
                <a:extLst>
                  <a:ext uri="{0D108BD9-81ED-4DB2-BD59-A6C34878D82A}">
                    <a16:rowId xmlns:a16="http://schemas.microsoft.com/office/drawing/2014/main" val="729649553"/>
                  </a:ext>
                </a:extLst>
              </a:tr>
              <a:tr h="132622">
                <a:tc>
                  <a:txBody>
                    <a:bodyPr/>
                    <a:lstStyle/>
                    <a:p>
                      <a:pPr algn="l" fontAlgn="b"/>
                      <a:r>
                        <a:rPr lang="pt-BR" sz="1050" b="0" i="0" u="none" strike="noStrike">
                          <a:solidFill>
                            <a:srgbClr val="000000"/>
                          </a:solidFill>
                          <a:effectLst/>
                          <a:latin typeface="Calibri" panose="020F0502020204030204" pitchFamily="34" charset="0"/>
                        </a:rPr>
                        <a:t>TIPO_PCR</a:t>
                      </a:r>
                    </a:p>
                  </a:txBody>
                  <a:tcPr marL="6631" marR="6631" marT="6631" marB="0" anchor="b">
                    <a:lnL>
                      <a:noFill/>
                    </a:lnL>
                    <a:lnR>
                      <a:noFill/>
                    </a:lnR>
                    <a:lnT>
                      <a:noFill/>
                    </a:lnT>
                    <a:lnB>
                      <a:noFill/>
                    </a:lnB>
                  </a:tcPr>
                </a:tc>
                <a:tc>
                  <a:txBody>
                    <a:bodyPr/>
                    <a:lstStyle/>
                    <a:p>
                      <a:pPr algn="l" fontAlgn="b"/>
                      <a:r>
                        <a:rPr lang="pt-BR" sz="1050" b="0" i="0" u="none" strike="noStrike">
                          <a:solidFill>
                            <a:srgbClr val="000000"/>
                          </a:solidFill>
                          <a:effectLst/>
                          <a:latin typeface="Calibri" panose="020F0502020204030204" pitchFamily="34" charset="0"/>
                        </a:rPr>
                        <a:t>Tipo de PCR</a:t>
                      </a:r>
                    </a:p>
                  </a:txBody>
                  <a:tcPr marL="6631" marR="6631" marT="6631" marB="0" anchor="b">
                    <a:lnL>
                      <a:noFill/>
                    </a:lnL>
                    <a:lnR>
                      <a:noFill/>
                    </a:lnR>
                    <a:lnT>
                      <a:noFill/>
                    </a:lnT>
                    <a:lnB>
                      <a:noFill/>
                    </a:lnB>
                  </a:tcPr>
                </a:tc>
                <a:extLst>
                  <a:ext uri="{0D108BD9-81ED-4DB2-BD59-A6C34878D82A}">
                    <a16:rowId xmlns:a16="http://schemas.microsoft.com/office/drawing/2014/main" val="3148186984"/>
                  </a:ext>
                </a:extLst>
              </a:tr>
              <a:tr h="132622">
                <a:tc>
                  <a:txBody>
                    <a:bodyPr/>
                    <a:lstStyle/>
                    <a:p>
                      <a:pPr algn="l" fontAlgn="b"/>
                      <a:r>
                        <a:rPr lang="pt-BR" sz="1050" b="0" i="0" u="none" strike="noStrike">
                          <a:solidFill>
                            <a:srgbClr val="000000"/>
                          </a:solidFill>
                          <a:effectLst/>
                          <a:latin typeface="Calibri" panose="020F0502020204030204" pitchFamily="34" charset="0"/>
                        </a:rPr>
                        <a:t>ANTIVIRAL</a:t>
                      </a:r>
                    </a:p>
                  </a:txBody>
                  <a:tcPr marL="6631" marR="6631" marT="6631" marB="0" anchor="b">
                    <a:lnL>
                      <a:noFill/>
                    </a:lnL>
                    <a:lnR>
                      <a:noFill/>
                    </a:lnR>
                    <a:lnT>
                      <a:noFill/>
                    </a:lnT>
                    <a:lnB>
                      <a:noFill/>
                    </a:lnB>
                  </a:tcPr>
                </a:tc>
                <a:tc>
                  <a:txBody>
                    <a:bodyPr/>
                    <a:lstStyle/>
                    <a:p>
                      <a:pPr algn="l" fontAlgn="b"/>
                      <a:r>
                        <a:rPr lang="pt-BR" sz="1050" b="0" i="0" u="none" strike="noStrike">
                          <a:solidFill>
                            <a:srgbClr val="000000"/>
                          </a:solidFill>
                          <a:effectLst/>
                          <a:latin typeface="Calibri" panose="020F0502020204030204" pitchFamily="34" charset="0"/>
                        </a:rPr>
                        <a:t>Fez uso de antiviral para tratamento da doença</a:t>
                      </a:r>
                    </a:p>
                  </a:txBody>
                  <a:tcPr marL="6631" marR="6631" marT="6631" marB="0" anchor="b">
                    <a:lnL>
                      <a:noFill/>
                    </a:lnL>
                    <a:lnR>
                      <a:noFill/>
                    </a:lnR>
                    <a:lnT>
                      <a:noFill/>
                    </a:lnT>
                    <a:lnB>
                      <a:noFill/>
                    </a:lnB>
                  </a:tcPr>
                </a:tc>
                <a:extLst>
                  <a:ext uri="{0D108BD9-81ED-4DB2-BD59-A6C34878D82A}">
                    <a16:rowId xmlns:a16="http://schemas.microsoft.com/office/drawing/2014/main" val="3311243013"/>
                  </a:ext>
                </a:extLst>
              </a:tr>
              <a:tr h="132622">
                <a:tc>
                  <a:txBody>
                    <a:bodyPr/>
                    <a:lstStyle/>
                    <a:p>
                      <a:pPr algn="l" fontAlgn="b"/>
                      <a:r>
                        <a:rPr lang="pt-BR" sz="1050" b="0" i="0" u="none" strike="noStrike">
                          <a:solidFill>
                            <a:srgbClr val="000000"/>
                          </a:solidFill>
                          <a:effectLst/>
                          <a:latin typeface="Calibri" panose="020F0502020204030204" pitchFamily="34" charset="0"/>
                        </a:rPr>
                        <a:t>SUPORT_VEN</a:t>
                      </a:r>
                    </a:p>
                  </a:txBody>
                  <a:tcPr marL="6631" marR="6631" marT="6631" marB="0" anchor="b">
                    <a:lnL>
                      <a:noFill/>
                    </a:lnL>
                    <a:lnR>
                      <a:noFill/>
                    </a:lnR>
                    <a:lnT>
                      <a:noFill/>
                    </a:lnT>
                    <a:lnB>
                      <a:noFill/>
                    </a:lnB>
                  </a:tcPr>
                </a:tc>
                <a:tc>
                  <a:txBody>
                    <a:bodyPr/>
                    <a:lstStyle/>
                    <a:p>
                      <a:pPr algn="l" fontAlgn="b"/>
                      <a:r>
                        <a:rPr lang="pt-BR" sz="1050" b="0" i="0" u="none" strike="noStrike">
                          <a:solidFill>
                            <a:srgbClr val="000000"/>
                          </a:solidFill>
                          <a:effectLst/>
                          <a:latin typeface="Calibri" panose="020F0502020204030204" pitchFamily="34" charset="0"/>
                        </a:rPr>
                        <a:t>Fez uso de suporte ventilatório</a:t>
                      </a:r>
                    </a:p>
                  </a:txBody>
                  <a:tcPr marL="6631" marR="6631" marT="6631" marB="0" anchor="b">
                    <a:lnL>
                      <a:noFill/>
                    </a:lnL>
                    <a:lnR>
                      <a:noFill/>
                    </a:lnR>
                    <a:lnT>
                      <a:noFill/>
                    </a:lnT>
                    <a:lnB>
                      <a:noFill/>
                    </a:lnB>
                  </a:tcPr>
                </a:tc>
                <a:extLst>
                  <a:ext uri="{0D108BD9-81ED-4DB2-BD59-A6C34878D82A}">
                    <a16:rowId xmlns:a16="http://schemas.microsoft.com/office/drawing/2014/main" val="2658991504"/>
                  </a:ext>
                </a:extLst>
              </a:tr>
              <a:tr h="132622">
                <a:tc>
                  <a:txBody>
                    <a:bodyPr/>
                    <a:lstStyle/>
                    <a:p>
                      <a:pPr algn="l" fontAlgn="b"/>
                      <a:r>
                        <a:rPr lang="pt-BR" sz="1050" b="0" i="0" u="none" strike="noStrike">
                          <a:solidFill>
                            <a:srgbClr val="000000"/>
                          </a:solidFill>
                          <a:effectLst/>
                          <a:latin typeface="Calibri" panose="020F0502020204030204" pitchFamily="34" charset="0"/>
                        </a:rPr>
                        <a:t>RES_VSR</a:t>
                      </a:r>
                    </a:p>
                  </a:txBody>
                  <a:tcPr marL="6631" marR="6631" marT="6631" marB="0" anchor="b">
                    <a:lnL>
                      <a:noFill/>
                    </a:lnL>
                    <a:lnR>
                      <a:noFill/>
                    </a:lnR>
                    <a:lnT>
                      <a:noFill/>
                    </a:lnT>
                    <a:lnB>
                      <a:noFill/>
                    </a:lnB>
                  </a:tcPr>
                </a:tc>
                <a:tc>
                  <a:txBody>
                    <a:bodyPr/>
                    <a:lstStyle/>
                    <a:p>
                      <a:pPr algn="l" fontAlgn="b"/>
                      <a:r>
                        <a:rPr lang="pt-BR" sz="1050" b="0" i="0" u="none" strike="noStrike">
                          <a:solidFill>
                            <a:srgbClr val="000000"/>
                          </a:solidFill>
                          <a:effectLst/>
                          <a:latin typeface="Calibri" panose="020F0502020204030204" pitchFamily="34" charset="0"/>
                        </a:rPr>
                        <a:t>Resultado do diagnóstico para VSR</a:t>
                      </a:r>
                    </a:p>
                  </a:txBody>
                  <a:tcPr marL="6631" marR="6631" marT="6631" marB="0" anchor="b">
                    <a:lnL>
                      <a:noFill/>
                    </a:lnL>
                    <a:lnR>
                      <a:noFill/>
                    </a:lnR>
                    <a:lnT>
                      <a:noFill/>
                    </a:lnT>
                    <a:lnB>
                      <a:noFill/>
                    </a:lnB>
                  </a:tcPr>
                </a:tc>
                <a:extLst>
                  <a:ext uri="{0D108BD9-81ED-4DB2-BD59-A6C34878D82A}">
                    <a16:rowId xmlns:a16="http://schemas.microsoft.com/office/drawing/2014/main" val="2195362557"/>
                  </a:ext>
                </a:extLst>
              </a:tr>
              <a:tr h="132622">
                <a:tc>
                  <a:txBody>
                    <a:bodyPr/>
                    <a:lstStyle/>
                    <a:p>
                      <a:pPr algn="l" fontAlgn="b"/>
                      <a:r>
                        <a:rPr lang="pt-BR" sz="1050" b="0" i="0" u="none" strike="noStrike">
                          <a:solidFill>
                            <a:srgbClr val="000000"/>
                          </a:solidFill>
                          <a:effectLst/>
                          <a:latin typeface="Calibri" panose="020F0502020204030204" pitchFamily="34" charset="0"/>
                        </a:rPr>
                        <a:t>RES_FLUASU</a:t>
                      </a:r>
                    </a:p>
                  </a:txBody>
                  <a:tcPr marL="6631" marR="6631" marT="6631" marB="0" anchor="b">
                    <a:lnL>
                      <a:noFill/>
                    </a:lnL>
                    <a:lnR>
                      <a:noFill/>
                    </a:lnR>
                    <a:lnT>
                      <a:noFill/>
                    </a:lnT>
                    <a:lnB>
                      <a:noFill/>
                    </a:lnB>
                  </a:tcPr>
                </a:tc>
                <a:tc>
                  <a:txBody>
                    <a:bodyPr/>
                    <a:lstStyle/>
                    <a:p>
                      <a:pPr algn="l" fontAlgn="b"/>
                      <a:r>
                        <a:rPr lang="pt-BR" sz="1050" b="0" i="0" u="none" strike="noStrike" dirty="0">
                          <a:solidFill>
                            <a:srgbClr val="000000"/>
                          </a:solidFill>
                          <a:effectLst/>
                          <a:latin typeface="Calibri" panose="020F0502020204030204" pitchFamily="34" charset="0"/>
                        </a:rPr>
                        <a:t>Subtipo de influenza A</a:t>
                      </a:r>
                    </a:p>
                  </a:txBody>
                  <a:tcPr marL="6631" marR="6631" marT="6631" marB="0" anchor="b">
                    <a:lnL>
                      <a:noFill/>
                    </a:lnL>
                    <a:lnR>
                      <a:noFill/>
                    </a:lnR>
                    <a:lnT>
                      <a:noFill/>
                    </a:lnT>
                    <a:lnB>
                      <a:noFill/>
                    </a:lnB>
                  </a:tcPr>
                </a:tc>
                <a:extLst>
                  <a:ext uri="{0D108BD9-81ED-4DB2-BD59-A6C34878D82A}">
                    <a16:rowId xmlns:a16="http://schemas.microsoft.com/office/drawing/2014/main" val="1219052610"/>
                  </a:ext>
                </a:extLst>
              </a:tr>
            </a:tbl>
          </a:graphicData>
        </a:graphic>
      </p:graphicFrame>
      <p:sp>
        <p:nvSpPr>
          <p:cNvPr id="9" name="Botão de ação: Retornar 8">
            <a:hlinkClick r:id="rId5" action="ppaction://hlinksldjump" highlightClick="1"/>
            <a:extLst>
              <a:ext uri="{FF2B5EF4-FFF2-40B4-BE49-F238E27FC236}">
                <a16:creationId xmlns:a16="http://schemas.microsoft.com/office/drawing/2014/main" id="{33CF8DB3-2E28-4839-B8A6-57312DE6F8D2}"/>
              </a:ext>
            </a:extLst>
          </p:cNvPr>
          <p:cNvSpPr/>
          <p:nvPr/>
        </p:nvSpPr>
        <p:spPr>
          <a:xfrm>
            <a:off x="10533173" y="878834"/>
            <a:ext cx="324000" cy="324000"/>
          </a:xfrm>
          <a:prstGeom prst="actionButtonRetur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spTree>
    <p:extLst>
      <p:ext uri="{BB962C8B-B14F-4D97-AF65-F5344CB8AC3E}">
        <p14:creationId xmlns:p14="http://schemas.microsoft.com/office/powerpoint/2010/main" val="36612829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43856" y="379620"/>
            <a:ext cx="38822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42</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42770" y="4722639"/>
            <a:ext cx="2628806" cy="2116755"/>
          </a:xfrm>
          <a:prstGeom prst="rect">
            <a:avLst/>
          </a:prstGeom>
          <a:noFill/>
          <a:ln>
            <a:noFill/>
          </a:ln>
        </p:spPr>
      </p:pic>
      <p:sp>
        <p:nvSpPr>
          <p:cNvPr id="30" name="Espaço Reservado para Data 5">
            <a:extLst>
              <a:ext uri="{FF2B5EF4-FFF2-40B4-BE49-F238E27FC236}">
                <a16:creationId xmlns:a16="http://schemas.microsoft.com/office/drawing/2014/main" id="{342C702B-AAF8-47CF-85BE-D5954F711FAE}"/>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8" name="Imagem 17"/>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0" name="Botão de ação: Retornar 9">
            <a:hlinkClick r:id="rId4" action="ppaction://hlinksldjump" highlightClick="1"/>
            <a:extLst>
              <a:ext uri="{FF2B5EF4-FFF2-40B4-BE49-F238E27FC236}">
                <a16:creationId xmlns:a16="http://schemas.microsoft.com/office/drawing/2014/main" id="{59CC4574-6D4A-4405-B388-BFF2F2383730}"/>
              </a:ext>
            </a:extLst>
          </p:cNvPr>
          <p:cNvSpPr/>
          <p:nvPr/>
        </p:nvSpPr>
        <p:spPr>
          <a:xfrm>
            <a:off x="10145609" y="787552"/>
            <a:ext cx="324000" cy="324000"/>
          </a:xfrm>
          <a:prstGeom prst="actionButtonRetur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sp>
        <p:nvSpPr>
          <p:cNvPr id="12" name="Title Placeholder 1">
            <a:extLst>
              <a:ext uri="{FF2B5EF4-FFF2-40B4-BE49-F238E27FC236}">
                <a16:creationId xmlns:a16="http://schemas.microsoft.com/office/drawing/2014/main" id="{72CF4C52-87E8-4DB7-843C-E26CB1697C7D}"/>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Descrição</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todas</a:t>
            </a:r>
            <a:r>
              <a:rPr lang="en-US" dirty="0">
                <a:solidFill>
                  <a:srgbClr val="434343"/>
                </a:solidFill>
                <a:latin typeface="Open Sans" panose="020B0604020202020204" charset="0"/>
                <a:ea typeface="Open Sans" panose="020B0604020202020204" charset="0"/>
                <a:cs typeface="Open Sans" panose="020B0604020202020204" charset="0"/>
              </a:rPr>
              <a:t> as 154 </a:t>
            </a:r>
            <a:r>
              <a:rPr lang="en-US" dirty="0" err="1">
                <a:solidFill>
                  <a:srgbClr val="434343"/>
                </a:solidFill>
                <a:latin typeface="Open Sans" panose="020B0604020202020204" charset="0"/>
                <a:ea typeface="Open Sans" panose="020B0604020202020204" charset="0"/>
                <a:cs typeface="Open Sans" panose="020B0604020202020204" charset="0"/>
              </a:rPr>
              <a:t>variáveis</a:t>
            </a:r>
            <a:r>
              <a:rPr lang="en-US" dirty="0">
                <a:solidFill>
                  <a:srgbClr val="434343"/>
                </a:solidFill>
                <a:latin typeface="Open Sans" panose="020B0604020202020204" charset="0"/>
                <a:ea typeface="Open Sans" panose="020B0604020202020204" charset="0"/>
                <a:cs typeface="Open Sans" panose="020B0604020202020204" charset="0"/>
              </a:rPr>
              <a:t> da base</a:t>
            </a:r>
          </a:p>
        </p:txBody>
      </p:sp>
      <p:graphicFrame>
        <p:nvGraphicFramePr>
          <p:cNvPr id="4" name="Tabela 3">
            <a:extLst>
              <a:ext uri="{FF2B5EF4-FFF2-40B4-BE49-F238E27FC236}">
                <a16:creationId xmlns:a16="http://schemas.microsoft.com/office/drawing/2014/main" id="{921C00D4-6A2B-4333-8DA3-590F37AD4DCA}"/>
              </a:ext>
            </a:extLst>
          </p:cNvPr>
          <p:cNvGraphicFramePr>
            <a:graphicFrameLocks noGrp="1"/>
          </p:cNvGraphicFramePr>
          <p:nvPr>
            <p:extLst>
              <p:ext uri="{D42A27DB-BD31-4B8C-83A1-F6EECF244321}">
                <p14:modId xmlns:p14="http://schemas.microsoft.com/office/powerpoint/2010/main" val="86864440"/>
              </p:ext>
            </p:extLst>
          </p:nvPr>
        </p:nvGraphicFramePr>
        <p:xfrm>
          <a:off x="455718" y="787552"/>
          <a:ext cx="3919870" cy="5143920"/>
        </p:xfrm>
        <a:graphic>
          <a:graphicData uri="http://schemas.openxmlformats.org/drawingml/2006/table">
            <a:tbl>
              <a:tblPr/>
              <a:tblGrid>
                <a:gridCol w="1513427">
                  <a:extLst>
                    <a:ext uri="{9D8B030D-6E8A-4147-A177-3AD203B41FA5}">
                      <a16:colId xmlns:a16="http://schemas.microsoft.com/office/drawing/2014/main" val="786357832"/>
                    </a:ext>
                  </a:extLst>
                </a:gridCol>
                <a:gridCol w="2406443">
                  <a:extLst>
                    <a:ext uri="{9D8B030D-6E8A-4147-A177-3AD203B41FA5}">
                      <a16:colId xmlns:a16="http://schemas.microsoft.com/office/drawing/2014/main" val="1007789526"/>
                    </a:ext>
                  </a:extLst>
                </a:gridCol>
              </a:tblGrid>
              <a:tr h="103513">
                <a:tc>
                  <a:txBody>
                    <a:bodyPr/>
                    <a:lstStyle/>
                    <a:p>
                      <a:pPr algn="l" fontAlgn="b"/>
                      <a:r>
                        <a:rPr lang="pt-BR" sz="1050" b="0" i="0" u="none" strike="noStrike" dirty="0">
                          <a:solidFill>
                            <a:srgbClr val="000000"/>
                          </a:solidFill>
                          <a:effectLst/>
                          <a:latin typeface="Calibri" panose="020F0502020204030204" pitchFamily="34" charset="0"/>
                        </a:rPr>
                        <a:t>Datas</a:t>
                      </a:r>
                    </a:p>
                  </a:txBody>
                  <a:tcPr marL="7050" marR="7050" marT="7050" marB="0" anchor="b">
                    <a:lnL>
                      <a:noFill/>
                    </a:lnL>
                    <a:lnR>
                      <a:noFill/>
                    </a:lnR>
                    <a:lnT>
                      <a:noFill/>
                    </a:lnT>
                    <a:lnB>
                      <a:noFill/>
                    </a:lnB>
                    <a:solidFill>
                      <a:srgbClr val="6ADBD9"/>
                    </a:solidFill>
                  </a:tcPr>
                </a:tc>
                <a:tc>
                  <a:txBody>
                    <a:bodyPr/>
                    <a:lstStyle/>
                    <a:p>
                      <a:pPr algn="l" fontAlgn="b"/>
                      <a:r>
                        <a:rPr lang="pt-BR" sz="1050" b="0" i="0" u="none" strike="noStrike" dirty="0">
                          <a:solidFill>
                            <a:srgbClr val="000000"/>
                          </a:solidFill>
                          <a:effectLst/>
                          <a:latin typeface="Calibri" panose="020F0502020204030204" pitchFamily="34" charset="0"/>
                        </a:rPr>
                        <a:t>Descrição</a:t>
                      </a:r>
                    </a:p>
                  </a:txBody>
                  <a:tcPr marL="7050" marR="7050" marT="7050" marB="0" anchor="b">
                    <a:lnL>
                      <a:noFill/>
                    </a:lnL>
                    <a:lnR>
                      <a:noFill/>
                    </a:lnR>
                    <a:lnT>
                      <a:noFill/>
                    </a:lnT>
                    <a:lnB>
                      <a:noFill/>
                    </a:lnB>
                    <a:solidFill>
                      <a:srgbClr val="6ADBD9"/>
                    </a:solidFill>
                  </a:tcPr>
                </a:tc>
                <a:extLst>
                  <a:ext uri="{0D108BD9-81ED-4DB2-BD59-A6C34878D82A}">
                    <a16:rowId xmlns:a16="http://schemas.microsoft.com/office/drawing/2014/main" val="4208285765"/>
                  </a:ext>
                </a:extLst>
              </a:tr>
              <a:tr h="103513">
                <a:tc>
                  <a:txBody>
                    <a:bodyPr/>
                    <a:lstStyle/>
                    <a:p>
                      <a:pPr algn="l" fontAlgn="b"/>
                      <a:r>
                        <a:rPr lang="pt-BR" sz="900" b="0" i="0" u="none" strike="noStrike">
                          <a:solidFill>
                            <a:srgbClr val="000000"/>
                          </a:solidFill>
                          <a:effectLst/>
                          <a:latin typeface="Calibri" panose="020F0502020204030204" pitchFamily="34" charset="0"/>
                        </a:rPr>
                        <a:t>DT_NOTIFIC</a:t>
                      </a:r>
                    </a:p>
                  </a:txBody>
                  <a:tcPr marL="7050" marR="7050" marT="7050" marB="0" anchor="b">
                    <a:lnL>
                      <a:noFill/>
                    </a:lnL>
                    <a:lnR>
                      <a:noFill/>
                    </a:lnR>
                    <a:lnT>
                      <a:noFill/>
                    </a:lnT>
                    <a:lnB>
                      <a:noFill/>
                    </a:lnB>
                  </a:tcPr>
                </a:tc>
                <a:tc>
                  <a:txBody>
                    <a:bodyPr/>
                    <a:lstStyle/>
                    <a:p>
                      <a:pPr algn="l" fontAlgn="b"/>
                      <a:r>
                        <a:rPr lang="pt-BR" sz="900" b="0" i="0" u="none" strike="noStrike" dirty="0">
                          <a:solidFill>
                            <a:srgbClr val="000000"/>
                          </a:solidFill>
                          <a:effectLst/>
                          <a:latin typeface="Calibri" panose="020F0502020204030204" pitchFamily="34" charset="0"/>
                        </a:rPr>
                        <a:t>Data do Preenchimento da ficha de notificação</a:t>
                      </a:r>
                    </a:p>
                  </a:txBody>
                  <a:tcPr marL="7050" marR="7050" marT="7050" marB="0" anchor="b">
                    <a:lnL>
                      <a:noFill/>
                    </a:lnL>
                    <a:lnR>
                      <a:noFill/>
                    </a:lnR>
                    <a:lnT>
                      <a:noFill/>
                    </a:lnT>
                    <a:lnB>
                      <a:noFill/>
                    </a:lnB>
                  </a:tcPr>
                </a:tc>
                <a:extLst>
                  <a:ext uri="{0D108BD9-81ED-4DB2-BD59-A6C34878D82A}">
                    <a16:rowId xmlns:a16="http://schemas.microsoft.com/office/drawing/2014/main" val="2867636498"/>
                  </a:ext>
                </a:extLst>
              </a:tr>
              <a:tr h="103513">
                <a:tc>
                  <a:txBody>
                    <a:bodyPr/>
                    <a:lstStyle/>
                    <a:p>
                      <a:pPr algn="l" fontAlgn="b"/>
                      <a:r>
                        <a:rPr lang="pt-BR" sz="900" b="0" i="0" u="none" strike="noStrike">
                          <a:solidFill>
                            <a:srgbClr val="000000"/>
                          </a:solidFill>
                          <a:effectLst/>
                          <a:latin typeface="Calibri" panose="020F0502020204030204" pitchFamily="34" charset="0"/>
                        </a:rPr>
                        <a:t>DT_SIN_PRI</a:t>
                      </a:r>
                    </a:p>
                  </a:txBody>
                  <a:tcPr marL="7050" marR="7050" marT="7050" marB="0" anchor="b">
                    <a:lnL>
                      <a:noFill/>
                    </a:lnL>
                    <a:lnR>
                      <a:noFill/>
                    </a:lnR>
                    <a:lnT>
                      <a:noFill/>
                    </a:lnT>
                    <a:lnB>
                      <a:noFill/>
                    </a:lnB>
                  </a:tcPr>
                </a:tc>
                <a:tc>
                  <a:txBody>
                    <a:bodyPr/>
                    <a:lstStyle/>
                    <a:p>
                      <a:pPr algn="l" fontAlgn="b"/>
                      <a:r>
                        <a:rPr lang="pt-BR" sz="900" b="0" i="0" u="none" strike="noStrike">
                          <a:solidFill>
                            <a:srgbClr val="000000"/>
                          </a:solidFill>
                          <a:effectLst/>
                          <a:latin typeface="Calibri" panose="020F0502020204030204" pitchFamily="34" charset="0"/>
                        </a:rPr>
                        <a:t>Data dos Primeiros sintomas</a:t>
                      </a:r>
                    </a:p>
                  </a:txBody>
                  <a:tcPr marL="7050" marR="7050" marT="7050" marB="0" anchor="b">
                    <a:lnL>
                      <a:noFill/>
                    </a:lnL>
                    <a:lnR>
                      <a:noFill/>
                    </a:lnR>
                    <a:lnT>
                      <a:noFill/>
                    </a:lnT>
                    <a:lnB>
                      <a:noFill/>
                    </a:lnB>
                  </a:tcPr>
                </a:tc>
                <a:extLst>
                  <a:ext uri="{0D108BD9-81ED-4DB2-BD59-A6C34878D82A}">
                    <a16:rowId xmlns:a16="http://schemas.microsoft.com/office/drawing/2014/main" val="3569493497"/>
                  </a:ext>
                </a:extLst>
              </a:tr>
              <a:tr h="103513">
                <a:tc>
                  <a:txBody>
                    <a:bodyPr/>
                    <a:lstStyle/>
                    <a:p>
                      <a:pPr algn="l" fontAlgn="b"/>
                      <a:r>
                        <a:rPr lang="pt-BR" sz="900" b="0" i="0" u="none" strike="noStrike">
                          <a:solidFill>
                            <a:srgbClr val="000000"/>
                          </a:solidFill>
                          <a:effectLst/>
                          <a:latin typeface="Calibri" panose="020F0502020204030204" pitchFamily="34" charset="0"/>
                        </a:rPr>
                        <a:t>SEM_NOT</a:t>
                      </a:r>
                    </a:p>
                  </a:txBody>
                  <a:tcPr marL="7050" marR="7050" marT="7050" marB="0" anchor="b">
                    <a:lnL>
                      <a:noFill/>
                    </a:lnL>
                    <a:lnR>
                      <a:noFill/>
                    </a:lnR>
                    <a:lnT>
                      <a:noFill/>
                    </a:lnT>
                    <a:lnB>
                      <a:noFill/>
                    </a:lnB>
                  </a:tcPr>
                </a:tc>
                <a:tc>
                  <a:txBody>
                    <a:bodyPr/>
                    <a:lstStyle/>
                    <a:p>
                      <a:pPr algn="l" fontAlgn="b"/>
                      <a:r>
                        <a:rPr lang="pt-BR" sz="900" b="0" i="0" u="none" strike="noStrike">
                          <a:solidFill>
                            <a:srgbClr val="000000"/>
                          </a:solidFill>
                          <a:effectLst/>
                          <a:latin typeface="Calibri" panose="020F0502020204030204" pitchFamily="34" charset="0"/>
                        </a:rPr>
                        <a:t>Semana epidemiológica em que o caso foi notificado</a:t>
                      </a:r>
                    </a:p>
                  </a:txBody>
                  <a:tcPr marL="7050" marR="7050" marT="7050" marB="0" anchor="b">
                    <a:lnL>
                      <a:noFill/>
                    </a:lnL>
                    <a:lnR>
                      <a:noFill/>
                    </a:lnR>
                    <a:lnT>
                      <a:noFill/>
                    </a:lnT>
                    <a:lnB>
                      <a:noFill/>
                    </a:lnB>
                  </a:tcPr>
                </a:tc>
                <a:extLst>
                  <a:ext uri="{0D108BD9-81ED-4DB2-BD59-A6C34878D82A}">
                    <a16:rowId xmlns:a16="http://schemas.microsoft.com/office/drawing/2014/main" val="3302611115"/>
                  </a:ext>
                </a:extLst>
              </a:tr>
              <a:tr h="103513">
                <a:tc>
                  <a:txBody>
                    <a:bodyPr/>
                    <a:lstStyle/>
                    <a:p>
                      <a:pPr algn="l" fontAlgn="b"/>
                      <a:r>
                        <a:rPr lang="pt-BR" sz="900" b="0" i="0" u="none" strike="noStrike">
                          <a:solidFill>
                            <a:srgbClr val="000000"/>
                          </a:solidFill>
                          <a:effectLst/>
                          <a:latin typeface="Calibri" panose="020F0502020204030204" pitchFamily="34" charset="0"/>
                        </a:rPr>
                        <a:t>SEM_PRI</a:t>
                      </a:r>
                    </a:p>
                  </a:txBody>
                  <a:tcPr marL="7050" marR="7050" marT="7050" marB="0" anchor="b">
                    <a:lnL>
                      <a:noFill/>
                    </a:lnL>
                    <a:lnR>
                      <a:noFill/>
                    </a:lnR>
                    <a:lnT>
                      <a:noFill/>
                    </a:lnT>
                    <a:lnB>
                      <a:noFill/>
                    </a:lnB>
                  </a:tcPr>
                </a:tc>
                <a:tc>
                  <a:txBody>
                    <a:bodyPr/>
                    <a:lstStyle/>
                    <a:p>
                      <a:pPr algn="l" fontAlgn="b"/>
                      <a:r>
                        <a:rPr lang="pt-BR" sz="900" b="0" i="0" u="none" strike="noStrike">
                          <a:solidFill>
                            <a:srgbClr val="000000"/>
                          </a:solidFill>
                          <a:effectLst/>
                          <a:latin typeface="Calibri" panose="020F0502020204030204" pitchFamily="34" charset="0"/>
                        </a:rPr>
                        <a:t>Semana Epidemiológica do início dos sintomas.</a:t>
                      </a:r>
                    </a:p>
                  </a:txBody>
                  <a:tcPr marL="7050" marR="7050" marT="7050" marB="0" anchor="b">
                    <a:lnL>
                      <a:noFill/>
                    </a:lnL>
                    <a:lnR>
                      <a:noFill/>
                    </a:lnR>
                    <a:lnT>
                      <a:noFill/>
                    </a:lnT>
                    <a:lnB>
                      <a:noFill/>
                    </a:lnB>
                  </a:tcPr>
                </a:tc>
                <a:extLst>
                  <a:ext uri="{0D108BD9-81ED-4DB2-BD59-A6C34878D82A}">
                    <a16:rowId xmlns:a16="http://schemas.microsoft.com/office/drawing/2014/main" val="2358000630"/>
                  </a:ext>
                </a:extLst>
              </a:tr>
              <a:tr h="103513">
                <a:tc>
                  <a:txBody>
                    <a:bodyPr/>
                    <a:lstStyle/>
                    <a:p>
                      <a:pPr algn="l" fontAlgn="b"/>
                      <a:r>
                        <a:rPr lang="pt-BR" sz="900" b="0" i="0" u="none" strike="noStrike">
                          <a:solidFill>
                            <a:srgbClr val="000000"/>
                          </a:solidFill>
                          <a:effectLst/>
                          <a:latin typeface="Calibri" panose="020F0502020204030204" pitchFamily="34" charset="0"/>
                        </a:rPr>
                        <a:t>DT_NASC</a:t>
                      </a:r>
                    </a:p>
                  </a:txBody>
                  <a:tcPr marL="7050" marR="7050" marT="7050" marB="0" anchor="b">
                    <a:lnL>
                      <a:noFill/>
                    </a:lnL>
                    <a:lnR>
                      <a:noFill/>
                    </a:lnR>
                    <a:lnT>
                      <a:noFill/>
                    </a:lnT>
                    <a:lnB>
                      <a:noFill/>
                    </a:lnB>
                  </a:tcPr>
                </a:tc>
                <a:tc>
                  <a:txBody>
                    <a:bodyPr/>
                    <a:lstStyle/>
                    <a:p>
                      <a:pPr algn="l" fontAlgn="b"/>
                      <a:r>
                        <a:rPr lang="pt-BR" sz="900" b="0" i="0" u="none" strike="noStrike">
                          <a:solidFill>
                            <a:srgbClr val="000000"/>
                          </a:solidFill>
                          <a:effectLst/>
                          <a:latin typeface="Calibri" panose="020F0502020204030204" pitchFamily="34" charset="0"/>
                        </a:rPr>
                        <a:t>Data de nascimento do paciente</a:t>
                      </a:r>
                    </a:p>
                  </a:txBody>
                  <a:tcPr marL="7050" marR="7050" marT="7050" marB="0" anchor="b">
                    <a:lnL>
                      <a:noFill/>
                    </a:lnL>
                    <a:lnR>
                      <a:noFill/>
                    </a:lnR>
                    <a:lnT>
                      <a:noFill/>
                    </a:lnT>
                    <a:lnB>
                      <a:noFill/>
                    </a:lnB>
                  </a:tcPr>
                </a:tc>
                <a:extLst>
                  <a:ext uri="{0D108BD9-81ED-4DB2-BD59-A6C34878D82A}">
                    <a16:rowId xmlns:a16="http://schemas.microsoft.com/office/drawing/2014/main" val="1594854979"/>
                  </a:ext>
                </a:extLst>
              </a:tr>
              <a:tr h="187358">
                <a:tc>
                  <a:txBody>
                    <a:bodyPr/>
                    <a:lstStyle/>
                    <a:p>
                      <a:pPr algn="l" fontAlgn="b"/>
                      <a:r>
                        <a:rPr lang="pt-BR" sz="900" b="0" i="0" u="none" strike="noStrike">
                          <a:solidFill>
                            <a:srgbClr val="000000"/>
                          </a:solidFill>
                          <a:effectLst/>
                          <a:latin typeface="Calibri" panose="020F0502020204030204" pitchFamily="34" charset="0"/>
                        </a:rPr>
                        <a:t>DT_UT_DOSE</a:t>
                      </a:r>
                    </a:p>
                  </a:txBody>
                  <a:tcPr marL="7050" marR="7050" marT="7050" marB="0" anchor="b">
                    <a:lnL>
                      <a:noFill/>
                    </a:lnL>
                    <a:lnR>
                      <a:noFill/>
                    </a:lnR>
                    <a:lnT>
                      <a:noFill/>
                    </a:lnT>
                    <a:lnB>
                      <a:noFill/>
                    </a:lnB>
                  </a:tcPr>
                </a:tc>
                <a:tc>
                  <a:txBody>
                    <a:bodyPr/>
                    <a:lstStyle/>
                    <a:p>
                      <a:pPr algn="l" fontAlgn="b"/>
                      <a:r>
                        <a:rPr lang="pt-BR" sz="900" b="0" i="0" u="none" strike="noStrike">
                          <a:solidFill>
                            <a:srgbClr val="000000"/>
                          </a:solidFill>
                          <a:effectLst/>
                          <a:latin typeface="Calibri" panose="020F0502020204030204" pitchFamily="34" charset="0"/>
                        </a:rPr>
                        <a:t>Data da última dose de vacina contra gripe que o paciente tomou.</a:t>
                      </a:r>
                    </a:p>
                  </a:txBody>
                  <a:tcPr marL="7050" marR="7050" marT="7050" marB="0" anchor="b">
                    <a:lnL>
                      <a:noFill/>
                    </a:lnL>
                    <a:lnR>
                      <a:noFill/>
                    </a:lnR>
                    <a:lnT>
                      <a:noFill/>
                    </a:lnT>
                    <a:lnB>
                      <a:noFill/>
                    </a:lnB>
                  </a:tcPr>
                </a:tc>
                <a:extLst>
                  <a:ext uri="{0D108BD9-81ED-4DB2-BD59-A6C34878D82A}">
                    <a16:rowId xmlns:a16="http://schemas.microsoft.com/office/drawing/2014/main" val="3628998376"/>
                  </a:ext>
                </a:extLst>
              </a:tr>
              <a:tr h="187358">
                <a:tc>
                  <a:txBody>
                    <a:bodyPr/>
                    <a:lstStyle/>
                    <a:p>
                      <a:pPr algn="l" fontAlgn="b"/>
                      <a:r>
                        <a:rPr lang="pt-BR" sz="900" b="0" i="0" u="none" strike="noStrike">
                          <a:solidFill>
                            <a:srgbClr val="000000"/>
                          </a:solidFill>
                          <a:effectLst/>
                          <a:latin typeface="Calibri" panose="020F0502020204030204" pitchFamily="34" charset="0"/>
                        </a:rPr>
                        <a:t>DT_DOSEUNI</a:t>
                      </a:r>
                    </a:p>
                  </a:txBody>
                  <a:tcPr marL="7050" marR="7050" marT="7050" marB="0" anchor="b">
                    <a:lnL>
                      <a:noFill/>
                    </a:lnL>
                    <a:lnR>
                      <a:noFill/>
                    </a:lnR>
                    <a:lnT>
                      <a:noFill/>
                    </a:lnT>
                    <a:lnB>
                      <a:noFill/>
                    </a:lnB>
                  </a:tcPr>
                </a:tc>
                <a:tc>
                  <a:txBody>
                    <a:bodyPr/>
                    <a:lstStyle/>
                    <a:p>
                      <a:pPr algn="l" fontAlgn="b"/>
                      <a:r>
                        <a:rPr lang="pt-BR" sz="900" b="0" i="0" u="none" strike="noStrike">
                          <a:solidFill>
                            <a:srgbClr val="000000"/>
                          </a:solidFill>
                          <a:effectLst/>
                          <a:latin typeface="Calibri" panose="020F0502020204030204" pitchFamily="34" charset="0"/>
                        </a:rPr>
                        <a:t>Se &gt;= 6 meses e &lt;= 8 anos, data da dose única para crianças vacinadas em campanhas de anos anteriores</a:t>
                      </a:r>
                    </a:p>
                  </a:txBody>
                  <a:tcPr marL="7050" marR="7050" marT="7050" marB="0" anchor="b">
                    <a:lnL>
                      <a:noFill/>
                    </a:lnL>
                    <a:lnR>
                      <a:noFill/>
                    </a:lnR>
                    <a:lnT>
                      <a:noFill/>
                    </a:lnT>
                    <a:lnB>
                      <a:noFill/>
                    </a:lnB>
                  </a:tcPr>
                </a:tc>
                <a:extLst>
                  <a:ext uri="{0D108BD9-81ED-4DB2-BD59-A6C34878D82A}">
                    <a16:rowId xmlns:a16="http://schemas.microsoft.com/office/drawing/2014/main" val="4197737958"/>
                  </a:ext>
                </a:extLst>
              </a:tr>
              <a:tr h="187358">
                <a:tc>
                  <a:txBody>
                    <a:bodyPr/>
                    <a:lstStyle/>
                    <a:p>
                      <a:pPr algn="l" fontAlgn="b"/>
                      <a:r>
                        <a:rPr lang="pt-BR" sz="900" b="0" i="0" u="none" strike="noStrike">
                          <a:solidFill>
                            <a:srgbClr val="000000"/>
                          </a:solidFill>
                          <a:effectLst/>
                          <a:latin typeface="Calibri" panose="020F0502020204030204" pitchFamily="34" charset="0"/>
                        </a:rPr>
                        <a:t>DT_1_DOSE</a:t>
                      </a:r>
                    </a:p>
                  </a:txBody>
                  <a:tcPr marL="7050" marR="7050" marT="7050" marB="0" anchor="b">
                    <a:lnL>
                      <a:noFill/>
                    </a:lnL>
                    <a:lnR>
                      <a:noFill/>
                    </a:lnR>
                    <a:lnT>
                      <a:noFill/>
                    </a:lnT>
                    <a:lnB>
                      <a:noFill/>
                    </a:lnB>
                  </a:tcPr>
                </a:tc>
                <a:tc>
                  <a:txBody>
                    <a:bodyPr/>
                    <a:lstStyle/>
                    <a:p>
                      <a:pPr algn="l" fontAlgn="b"/>
                      <a:r>
                        <a:rPr lang="pt-BR" sz="900" b="0" i="0" u="none" strike="noStrike">
                          <a:solidFill>
                            <a:srgbClr val="000000"/>
                          </a:solidFill>
                          <a:effectLst/>
                          <a:latin typeface="Calibri" panose="020F0502020204030204" pitchFamily="34" charset="0"/>
                        </a:rPr>
                        <a:t>Se &gt;= 6 meses e &lt;= 8 anos, data da 1ª dose para crianças vacinadas pela primeira vez</a:t>
                      </a:r>
                    </a:p>
                  </a:txBody>
                  <a:tcPr marL="7050" marR="7050" marT="7050" marB="0" anchor="b">
                    <a:lnL>
                      <a:noFill/>
                    </a:lnL>
                    <a:lnR>
                      <a:noFill/>
                    </a:lnR>
                    <a:lnT>
                      <a:noFill/>
                    </a:lnT>
                    <a:lnB>
                      <a:noFill/>
                    </a:lnB>
                  </a:tcPr>
                </a:tc>
                <a:extLst>
                  <a:ext uri="{0D108BD9-81ED-4DB2-BD59-A6C34878D82A}">
                    <a16:rowId xmlns:a16="http://schemas.microsoft.com/office/drawing/2014/main" val="491729436"/>
                  </a:ext>
                </a:extLst>
              </a:tr>
              <a:tr h="187358">
                <a:tc>
                  <a:txBody>
                    <a:bodyPr/>
                    <a:lstStyle/>
                    <a:p>
                      <a:pPr algn="l" fontAlgn="b"/>
                      <a:r>
                        <a:rPr lang="pt-BR" sz="900" b="0" i="0" u="none" strike="noStrike">
                          <a:solidFill>
                            <a:srgbClr val="000000"/>
                          </a:solidFill>
                          <a:effectLst/>
                          <a:latin typeface="Calibri" panose="020F0502020204030204" pitchFamily="34" charset="0"/>
                        </a:rPr>
                        <a:t>DT_2_DOSE</a:t>
                      </a:r>
                    </a:p>
                  </a:txBody>
                  <a:tcPr marL="7050" marR="7050" marT="7050" marB="0" anchor="b">
                    <a:lnL>
                      <a:noFill/>
                    </a:lnL>
                    <a:lnR>
                      <a:noFill/>
                    </a:lnR>
                    <a:lnT>
                      <a:noFill/>
                    </a:lnT>
                    <a:lnB>
                      <a:noFill/>
                    </a:lnB>
                  </a:tcPr>
                </a:tc>
                <a:tc>
                  <a:txBody>
                    <a:bodyPr/>
                    <a:lstStyle/>
                    <a:p>
                      <a:pPr algn="l" fontAlgn="b"/>
                      <a:r>
                        <a:rPr lang="pt-BR" sz="900" b="0" i="0" u="none" strike="noStrike">
                          <a:solidFill>
                            <a:srgbClr val="000000"/>
                          </a:solidFill>
                          <a:effectLst/>
                          <a:latin typeface="Calibri" panose="020F0502020204030204" pitchFamily="34" charset="0"/>
                        </a:rPr>
                        <a:t>Se &gt;= 6 meses e &lt;= 8 anos data da 2ª dose para crianças vacinadas pela primeira vez</a:t>
                      </a:r>
                    </a:p>
                  </a:txBody>
                  <a:tcPr marL="7050" marR="7050" marT="7050" marB="0" anchor="b">
                    <a:lnL>
                      <a:noFill/>
                    </a:lnL>
                    <a:lnR>
                      <a:noFill/>
                    </a:lnR>
                    <a:lnT>
                      <a:noFill/>
                    </a:lnT>
                    <a:lnB>
                      <a:noFill/>
                    </a:lnB>
                  </a:tcPr>
                </a:tc>
                <a:extLst>
                  <a:ext uri="{0D108BD9-81ED-4DB2-BD59-A6C34878D82A}">
                    <a16:rowId xmlns:a16="http://schemas.microsoft.com/office/drawing/2014/main" val="2105295857"/>
                  </a:ext>
                </a:extLst>
              </a:tr>
              <a:tr h="103513">
                <a:tc>
                  <a:txBody>
                    <a:bodyPr/>
                    <a:lstStyle/>
                    <a:p>
                      <a:pPr algn="l" fontAlgn="b"/>
                      <a:r>
                        <a:rPr lang="pt-BR" sz="900" b="0" i="0" u="none" strike="noStrike">
                          <a:solidFill>
                            <a:srgbClr val="000000"/>
                          </a:solidFill>
                          <a:effectLst/>
                          <a:latin typeface="Calibri" panose="020F0502020204030204" pitchFamily="34" charset="0"/>
                        </a:rPr>
                        <a:t>DT_ANTIVIR</a:t>
                      </a:r>
                    </a:p>
                  </a:txBody>
                  <a:tcPr marL="7050" marR="7050" marT="7050" marB="0" anchor="b">
                    <a:lnL>
                      <a:noFill/>
                    </a:lnL>
                    <a:lnR>
                      <a:noFill/>
                    </a:lnR>
                    <a:lnT>
                      <a:noFill/>
                    </a:lnT>
                    <a:lnB>
                      <a:noFill/>
                    </a:lnB>
                  </a:tcPr>
                </a:tc>
                <a:tc>
                  <a:txBody>
                    <a:bodyPr/>
                    <a:lstStyle/>
                    <a:p>
                      <a:pPr algn="l" fontAlgn="b"/>
                      <a:r>
                        <a:rPr lang="pt-BR" sz="900" b="0" i="0" u="none" strike="noStrike">
                          <a:solidFill>
                            <a:srgbClr val="000000"/>
                          </a:solidFill>
                          <a:effectLst/>
                          <a:latin typeface="Calibri" panose="020F0502020204030204" pitchFamily="34" charset="0"/>
                        </a:rPr>
                        <a:t>Data em que foi iniciado o tratamento com o antiviral.</a:t>
                      </a:r>
                    </a:p>
                  </a:txBody>
                  <a:tcPr marL="7050" marR="7050" marT="7050" marB="0" anchor="b">
                    <a:lnL>
                      <a:noFill/>
                    </a:lnL>
                    <a:lnR>
                      <a:noFill/>
                    </a:lnR>
                    <a:lnT>
                      <a:noFill/>
                    </a:lnT>
                    <a:lnB>
                      <a:noFill/>
                    </a:lnB>
                  </a:tcPr>
                </a:tc>
                <a:extLst>
                  <a:ext uri="{0D108BD9-81ED-4DB2-BD59-A6C34878D82A}">
                    <a16:rowId xmlns:a16="http://schemas.microsoft.com/office/drawing/2014/main" val="1510992092"/>
                  </a:ext>
                </a:extLst>
              </a:tr>
              <a:tr h="103513">
                <a:tc>
                  <a:txBody>
                    <a:bodyPr/>
                    <a:lstStyle/>
                    <a:p>
                      <a:pPr algn="l" fontAlgn="b"/>
                      <a:r>
                        <a:rPr lang="pt-BR" sz="900" b="0" i="0" u="none" strike="noStrike">
                          <a:solidFill>
                            <a:srgbClr val="000000"/>
                          </a:solidFill>
                          <a:effectLst/>
                          <a:latin typeface="Calibri" panose="020F0502020204030204" pitchFamily="34" charset="0"/>
                        </a:rPr>
                        <a:t>DT_INTERNA</a:t>
                      </a:r>
                    </a:p>
                  </a:txBody>
                  <a:tcPr marL="7050" marR="7050" marT="7050" marB="0" anchor="b">
                    <a:lnL>
                      <a:noFill/>
                    </a:lnL>
                    <a:lnR>
                      <a:noFill/>
                    </a:lnR>
                    <a:lnT>
                      <a:noFill/>
                    </a:lnT>
                    <a:lnB>
                      <a:noFill/>
                    </a:lnB>
                  </a:tcPr>
                </a:tc>
                <a:tc>
                  <a:txBody>
                    <a:bodyPr/>
                    <a:lstStyle/>
                    <a:p>
                      <a:pPr algn="l" fontAlgn="b"/>
                      <a:r>
                        <a:rPr lang="pt-BR" sz="900" b="0" i="0" u="none" strike="noStrike">
                          <a:solidFill>
                            <a:srgbClr val="000000"/>
                          </a:solidFill>
                          <a:effectLst/>
                          <a:latin typeface="Calibri" panose="020F0502020204030204" pitchFamily="34" charset="0"/>
                        </a:rPr>
                        <a:t>Data da internação</a:t>
                      </a:r>
                    </a:p>
                  </a:txBody>
                  <a:tcPr marL="7050" marR="7050" marT="7050" marB="0" anchor="b">
                    <a:lnL>
                      <a:noFill/>
                    </a:lnL>
                    <a:lnR>
                      <a:noFill/>
                    </a:lnR>
                    <a:lnT>
                      <a:noFill/>
                    </a:lnT>
                    <a:lnB>
                      <a:noFill/>
                    </a:lnB>
                  </a:tcPr>
                </a:tc>
                <a:extLst>
                  <a:ext uri="{0D108BD9-81ED-4DB2-BD59-A6C34878D82A}">
                    <a16:rowId xmlns:a16="http://schemas.microsoft.com/office/drawing/2014/main" val="3113812363"/>
                  </a:ext>
                </a:extLst>
              </a:tr>
              <a:tr h="103513">
                <a:tc>
                  <a:txBody>
                    <a:bodyPr/>
                    <a:lstStyle/>
                    <a:p>
                      <a:pPr algn="l" fontAlgn="b"/>
                      <a:r>
                        <a:rPr lang="pt-BR" sz="900" b="0" i="0" u="none" strike="noStrike">
                          <a:solidFill>
                            <a:srgbClr val="000000"/>
                          </a:solidFill>
                          <a:effectLst/>
                          <a:latin typeface="Calibri" panose="020F0502020204030204" pitchFamily="34" charset="0"/>
                        </a:rPr>
                        <a:t>DT_ENTUTI</a:t>
                      </a:r>
                    </a:p>
                  </a:txBody>
                  <a:tcPr marL="7050" marR="7050" marT="7050" marB="0" anchor="b">
                    <a:lnL>
                      <a:noFill/>
                    </a:lnL>
                    <a:lnR>
                      <a:noFill/>
                    </a:lnR>
                    <a:lnT>
                      <a:noFill/>
                    </a:lnT>
                    <a:lnB>
                      <a:noFill/>
                    </a:lnB>
                  </a:tcPr>
                </a:tc>
                <a:tc>
                  <a:txBody>
                    <a:bodyPr/>
                    <a:lstStyle/>
                    <a:p>
                      <a:pPr algn="l" fontAlgn="b"/>
                      <a:r>
                        <a:rPr lang="pt-BR" sz="900" b="0" i="0" u="none" strike="noStrike">
                          <a:solidFill>
                            <a:srgbClr val="000000"/>
                          </a:solidFill>
                          <a:effectLst/>
                          <a:latin typeface="Calibri" panose="020F0502020204030204" pitchFamily="34" charset="0"/>
                        </a:rPr>
                        <a:t>Data de entrada na UTI</a:t>
                      </a:r>
                    </a:p>
                  </a:txBody>
                  <a:tcPr marL="7050" marR="7050" marT="7050" marB="0" anchor="b">
                    <a:lnL>
                      <a:noFill/>
                    </a:lnL>
                    <a:lnR>
                      <a:noFill/>
                    </a:lnR>
                    <a:lnT>
                      <a:noFill/>
                    </a:lnT>
                    <a:lnB>
                      <a:noFill/>
                    </a:lnB>
                  </a:tcPr>
                </a:tc>
                <a:extLst>
                  <a:ext uri="{0D108BD9-81ED-4DB2-BD59-A6C34878D82A}">
                    <a16:rowId xmlns:a16="http://schemas.microsoft.com/office/drawing/2014/main" val="4015623466"/>
                  </a:ext>
                </a:extLst>
              </a:tr>
              <a:tr h="103513">
                <a:tc>
                  <a:txBody>
                    <a:bodyPr/>
                    <a:lstStyle/>
                    <a:p>
                      <a:pPr algn="l" fontAlgn="b"/>
                      <a:r>
                        <a:rPr lang="pt-BR" sz="900" b="0" i="0" u="none" strike="noStrike">
                          <a:solidFill>
                            <a:srgbClr val="000000"/>
                          </a:solidFill>
                          <a:effectLst/>
                          <a:latin typeface="Calibri" panose="020F0502020204030204" pitchFamily="34" charset="0"/>
                        </a:rPr>
                        <a:t>DT_SAIDUTI</a:t>
                      </a:r>
                    </a:p>
                  </a:txBody>
                  <a:tcPr marL="7050" marR="7050" marT="7050" marB="0" anchor="b">
                    <a:lnL>
                      <a:noFill/>
                    </a:lnL>
                    <a:lnR>
                      <a:noFill/>
                    </a:lnR>
                    <a:lnT>
                      <a:noFill/>
                    </a:lnT>
                    <a:lnB>
                      <a:noFill/>
                    </a:lnB>
                  </a:tcPr>
                </a:tc>
                <a:tc>
                  <a:txBody>
                    <a:bodyPr/>
                    <a:lstStyle/>
                    <a:p>
                      <a:pPr algn="l" fontAlgn="b"/>
                      <a:r>
                        <a:rPr lang="pt-BR" sz="900" b="0" i="0" u="none" strike="noStrike">
                          <a:solidFill>
                            <a:srgbClr val="000000"/>
                          </a:solidFill>
                          <a:effectLst/>
                          <a:latin typeface="Calibri" panose="020F0502020204030204" pitchFamily="34" charset="0"/>
                        </a:rPr>
                        <a:t>Data de saída da UTI</a:t>
                      </a:r>
                    </a:p>
                  </a:txBody>
                  <a:tcPr marL="7050" marR="7050" marT="7050" marB="0" anchor="b">
                    <a:lnL>
                      <a:noFill/>
                    </a:lnL>
                    <a:lnR>
                      <a:noFill/>
                    </a:lnR>
                    <a:lnT>
                      <a:noFill/>
                    </a:lnT>
                    <a:lnB>
                      <a:noFill/>
                    </a:lnB>
                  </a:tcPr>
                </a:tc>
                <a:extLst>
                  <a:ext uri="{0D108BD9-81ED-4DB2-BD59-A6C34878D82A}">
                    <a16:rowId xmlns:a16="http://schemas.microsoft.com/office/drawing/2014/main" val="1193723499"/>
                  </a:ext>
                </a:extLst>
              </a:tr>
              <a:tr h="103513">
                <a:tc>
                  <a:txBody>
                    <a:bodyPr/>
                    <a:lstStyle/>
                    <a:p>
                      <a:pPr algn="l" fontAlgn="b"/>
                      <a:r>
                        <a:rPr lang="pt-BR" sz="900" b="0" i="0" u="none" strike="noStrike">
                          <a:solidFill>
                            <a:srgbClr val="000000"/>
                          </a:solidFill>
                          <a:effectLst/>
                          <a:latin typeface="Calibri" panose="020F0502020204030204" pitchFamily="34" charset="0"/>
                        </a:rPr>
                        <a:t>DT_RAIOX</a:t>
                      </a:r>
                    </a:p>
                  </a:txBody>
                  <a:tcPr marL="7050" marR="7050" marT="7050" marB="0" anchor="b">
                    <a:lnL>
                      <a:noFill/>
                    </a:lnL>
                    <a:lnR>
                      <a:noFill/>
                    </a:lnR>
                    <a:lnT>
                      <a:noFill/>
                    </a:lnT>
                    <a:lnB>
                      <a:noFill/>
                    </a:lnB>
                  </a:tcPr>
                </a:tc>
                <a:tc>
                  <a:txBody>
                    <a:bodyPr/>
                    <a:lstStyle/>
                    <a:p>
                      <a:pPr algn="l" fontAlgn="b"/>
                      <a:r>
                        <a:rPr lang="pt-BR" sz="900" b="0" i="0" u="none" strike="noStrike">
                          <a:solidFill>
                            <a:srgbClr val="000000"/>
                          </a:solidFill>
                          <a:effectLst/>
                          <a:latin typeface="Calibri" panose="020F0502020204030204" pitchFamily="34" charset="0"/>
                        </a:rPr>
                        <a:t>Data do RX de tórax (se realizou)</a:t>
                      </a:r>
                    </a:p>
                  </a:txBody>
                  <a:tcPr marL="7050" marR="7050" marT="7050" marB="0" anchor="b">
                    <a:lnL>
                      <a:noFill/>
                    </a:lnL>
                    <a:lnR>
                      <a:noFill/>
                    </a:lnR>
                    <a:lnT>
                      <a:noFill/>
                    </a:lnT>
                    <a:lnB>
                      <a:noFill/>
                    </a:lnB>
                  </a:tcPr>
                </a:tc>
                <a:extLst>
                  <a:ext uri="{0D108BD9-81ED-4DB2-BD59-A6C34878D82A}">
                    <a16:rowId xmlns:a16="http://schemas.microsoft.com/office/drawing/2014/main" val="3062726015"/>
                  </a:ext>
                </a:extLst>
              </a:tr>
              <a:tr h="187358">
                <a:tc>
                  <a:txBody>
                    <a:bodyPr/>
                    <a:lstStyle/>
                    <a:p>
                      <a:pPr algn="l" fontAlgn="b"/>
                      <a:r>
                        <a:rPr lang="pt-BR" sz="900" b="0" i="0" u="none" strike="noStrike">
                          <a:solidFill>
                            <a:srgbClr val="000000"/>
                          </a:solidFill>
                          <a:effectLst/>
                          <a:latin typeface="Calibri" panose="020F0502020204030204" pitchFamily="34" charset="0"/>
                        </a:rPr>
                        <a:t>DT_COLETA</a:t>
                      </a:r>
                    </a:p>
                  </a:txBody>
                  <a:tcPr marL="7050" marR="7050" marT="7050" marB="0" anchor="b">
                    <a:lnL>
                      <a:noFill/>
                    </a:lnL>
                    <a:lnR>
                      <a:noFill/>
                    </a:lnR>
                    <a:lnT>
                      <a:noFill/>
                    </a:lnT>
                    <a:lnB>
                      <a:noFill/>
                    </a:lnB>
                  </a:tcPr>
                </a:tc>
                <a:tc>
                  <a:txBody>
                    <a:bodyPr/>
                    <a:lstStyle/>
                    <a:p>
                      <a:pPr algn="l" fontAlgn="b"/>
                      <a:r>
                        <a:rPr lang="pt-BR" sz="900" b="0" i="0" u="none" strike="noStrike">
                          <a:solidFill>
                            <a:srgbClr val="000000"/>
                          </a:solidFill>
                          <a:effectLst/>
                          <a:latin typeface="Calibri" panose="020F0502020204030204" pitchFamily="34" charset="0"/>
                        </a:rPr>
                        <a:t>Data da coleta da amostra para realização do teste diagnóstico.</a:t>
                      </a:r>
                    </a:p>
                  </a:txBody>
                  <a:tcPr marL="7050" marR="7050" marT="7050" marB="0" anchor="b">
                    <a:lnL>
                      <a:noFill/>
                    </a:lnL>
                    <a:lnR>
                      <a:noFill/>
                    </a:lnR>
                    <a:lnT>
                      <a:noFill/>
                    </a:lnT>
                    <a:lnB>
                      <a:noFill/>
                    </a:lnB>
                  </a:tcPr>
                </a:tc>
                <a:extLst>
                  <a:ext uri="{0D108BD9-81ED-4DB2-BD59-A6C34878D82A}">
                    <a16:rowId xmlns:a16="http://schemas.microsoft.com/office/drawing/2014/main" val="3037534174"/>
                  </a:ext>
                </a:extLst>
              </a:tr>
              <a:tr h="103513">
                <a:tc>
                  <a:txBody>
                    <a:bodyPr/>
                    <a:lstStyle/>
                    <a:p>
                      <a:pPr algn="l" fontAlgn="b"/>
                      <a:r>
                        <a:rPr lang="pt-BR" sz="900" b="0" i="0" u="none" strike="noStrike">
                          <a:solidFill>
                            <a:srgbClr val="000000"/>
                          </a:solidFill>
                          <a:effectLst/>
                          <a:latin typeface="Calibri" panose="020F0502020204030204" pitchFamily="34" charset="0"/>
                        </a:rPr>
                        <a:t>DT_PCR</a:t>
                      </a:r>
                    </a:p>
                  </a:txBody>
                  <a:tcPr marL="7050" marR="7050" marT="7050" marB="0" anchor="b">
                    <a:lnL>
                      <a:noFill/>
                    </a:lnL>
                    <a:lnR>
                      <a:noFill/>
                    </a:lnR>
                    <a:lnT>
                      <a:noFill/>
                    </a:lnT>
                    <a:lnB>
                      <a:noFill/>
                    </a:lnB>
                  </a:tcPr>
                </a:tc>
                <a:tc>
                  <a:txBody>
                    <a:bodyPr/>
                    <a:lstStyle/>
                    <a:p>
                      <a:pPr algn="l" fontAlgn="b"/>
                      <a:r>
                        <a:rPr lang="pt-BR" sz="900" b="0" i="0" u="none" strike="noStrike">
                          <a:solidFill>
                            <a:srgbClr val="000000"/>
                          </a:solidFill>
                          <a:effectLst/>
                          <a:latin typeface="Calibri" panose="020F0502020204030204" pitchFamily="34" charset="0"/>
                        </a:rPr>
                        <a:t>Data do exame PCR</a:t>
                      </a:r>
                    </a:p>
                  </a:txBody>
                  <a:tcPr marL="7050" marR="7050" marT="7050" marB="0" anchor="b">
                    <a:lnL>
                      <a:noFill/>
                    </a:lnL>
                    <a:lnR>
                      <a:noFill/>
                    </a:lnR>
                    <a:lnT>
                      <a:noFill/>
                    </a:lnT>
                    <a:lnB>
                      <a:noFill/>
                    </a:lnB>
                  </a:tcPr>
                </a:tc>
                <a:extLst>
                  <a:ext uri="{0D108BD9-81ED-4DB2-BD59-A6C34878D82A}">
                    <a16:rowId xmlns:a16="http://schemas.microsoft.com/office/drawing/2014/main" val="3196479221"/>
                  </a:ext>
                </a:extLst>
              </a:tr>
              <a:tr h="103513">
                <a:tc>
                  <a:txBody>
                    <a:bodyPr/>
                    <a:lstStyle/>
                    <a:p>
                      <a:pPr algn="l" fontAlgn="b"/>
                      <a:r>
                        <a:rPr lang="pt-BR" sz="900" b="0" i="0" u="none" strike="noStrike">
                          <a:solidFill>
                            <a:srgbClr val="000000"/>
                          </a:solidFill>
                          <a:effectLst/>
                          <a:latin typeface="Calibri" panose="020F0502020204030204" pitchFamily="34" charset="0"/>
                        </a:rPr>
                        <a:t>DT_EVOLUCA</a:t>
                      </a:r>
                    </a:p>
                  </a:txBody>
                  <a:tcPr marL="7050" marR="7050" marT="7050" marB="0" anchor="b">
                    <a:lnL>
                      <a:noFill/>
                    </a:lnL>
                    <a:lnR>
                      <a:noFill/>
                    </a:lnR>
                    <a:lnT>
                      <a:noFill/>
                    </a:lnT>
                    <a:lnB>
                      <a:noFill/>
                    </a:lnB>
                  </a:tcPr>
                </a:tc>
                <a:tc>
                  <a:txBody>
                    <a:bodyPr/>
                    <a:lstStyle/>
                    <a:p>
                      <a:pPr algn="l" fontAlgn="b"/>
                      <a:r>
                        <a:rPr lang="pt-BR" sz="900" b="0" i="0" u="none" strike="noStrike">
                          <a:solidFill>
                            <a:srgbClr val="000000"/>
                          </a:solidFill>
                          <a:effectLst/>
                          <a:latin typeface="Calibri" panose="020F0502020204030204" pitchFamily="34" charset="0"/>
                        </a:rPr>
                        <a:t>Data da alta ou óbito</a:t>
                      </a:r>
                    </a:p>
                  </a:txBody>
                  <a:tcPr marL="7050" marR="7050" marT="7050" marB="0" anchor="b">
                    <a:lnL>
                      <a:noFill/>
                    </a:lnL>
                    <a:lnR>
                      <a:noFill/>
                    </a:lnR>
                    <a:lnT>
                      <a:noFill/>
                    </a:lnT>
                    <a:lnB>
                      <a:noFill/>
                    </a:lnB>
                  </a:tcPr>
                </a:tc>
                <a:extLst>
                  <a:ext uri="{0D108BD9-81ED-4DB2-BD59-A6C34878D82A}">
                    <a16:rowId xmlns:a16="http://schemas.microsoft.com/office/drawing/2014/main" val="1520434706"/>
                  </a:ext>
                </a:extLst>
              </a:tr>
              <a:tr h="103513">
                <a:tc>
                  <a:txBody>
                    <a:bodyPr/>
                    <a:lstStyle/>
                    <a:p>
                      <a:pPr algn="l" fontAlgn="b"/>
                      <a:r>
                        <a:rPr lang="pt-BR" sz="900" b="0" i="0" u="none" strike="noStrike">
                          <a:solidFill>
                            <a:srgbClr val="000000"/>
                          </a:solidFill>
                          <a:effectLst/>
                          <a:latin typeface="Calibri" panose="020F0502020204030204" pitchFamily="34" charset="0"/>
                        </a:rPr>
                        <a:t>DT_ENCERRA</a:t>
                      </a:r>
                    </a:p>
                  </a:txBody>
                  <a:tcPr marL="7050" marR="7050" marT="7050" marB="0" anchor="b">
                    <a:lnL>
                      <a:noFill/>
                    </a:lnL>
                    <a:lnR>
                      <a:noFill/>
                    </a:lnR>
                    <a:lnT>
                      <a:noFill/>
                    </a:lnT>
                    <a:lnB>
                      <a:noFill/>
                    </a:lnB>
                  </a:tcPr>
                </a:tc>
                <a:tc>
                  <a:txBody>
                    <a:bodyPr/>
                    <a:lstStyle/>
                    <a:p>
                      <a:pPr algn="l" fontAlgn="b"/>
                      <a:r>
                        <a:rPr lang="pt-BR" sz="900" b="0" i="0" u="none" strike="noStrike">
                          <a:solidFill>
                            <a:srgbClr val="000000"/>
                          </a:solidFill>
                          <a:effectLst/>
                          <a:latin typeface="Calibri" panose="020F0502020204030204" pitchFamily="34" charset="0"/>
                        </a:rPr>
                        <a:t>Data do encerramento do caso.</a:t>
                      </a:r>
                    </a:p>
                  </a:txBody>
                  <a:tcPr marL="7050" marR="7050" marT="7050" marB="0" anchor="b">
                    <a:lnL>
                      <a:noFill/>
                    </a:lnL>
                    <a:lnR>
                      <a:noFill/>
                    </a:lnR>
                    <a:lnT>
                      <a:noFill/>
                    </a:lnT>
                    <a:lnB>
                      <a:noFill/>
                    </a:lnB>
                  </a:tcPr>
                </a:tc>
                <a:extLst>
                  <a:ext uri="{0D108BD9-81ED-4DB2-BD59-A6C34878D82A}">
                    <a16:rowId xmlns:a16="http://schemas.microsoft.com/office/drawing/2014/main" val="3300475719"/>
                  </a:ext>
                </a:extLst>
              </a:tr>
              <a:tr h="103513">
                <a:tc>
                  <a:txBody>
                    <a:bodyPr/>
                    <a:lstStyle/>
                    <a:p>
                      <a:pPr algn="l" fontAlgn="b"/>
                      <a:r>
                        <a:rPr lang="pt-BR" sz="900" b="0" i="0" u="none" strike="noStrike">
                          <a:solidFill>
                            <a:srgbClr val="000000"/>
                          </a:solidFill>
                          <a:effectLst/>
                          <a:latin typeface="Calibri" panose="020F0502020204030204" pitchFamily="34" charset="0"/>
                        </a:rPr>
                        <a:t>DT_DIGITA</a:t>
                      </a:r>
                    </a:p>
                  </a:txBody>
                  <a:tcPr marL="7050" marR="7050" marT="7050" marB="0" anchor="b">
                    <a:lnL>
                      <a:noFill/>
                    </a:lnL>
                    <a:lnR>
                      <a:noFill/>
                    </a:lnR>
                    <a:lnT>
                      <a:noFill/>
                    </a:lnT>
                    <a:lnB>
                      <a:noFill/>
                    </a:lnB>
                  </a:tcPr>
                </a:tc>
                <a:tc>
                  <a:txBody>
                    <a:bodyPr/>
                    <a:lstStyle/>
                    <a:p>
                      <a:pPr algn="l" fontAlgn="b"/>
                      <a:r>
                        <a:rPr lang="pt-BR" sz="900" b="0" i="0" u="none" strike="noStrike">
                          <a:solidFill>
                            <a:srgbClr val="000000"/>
                          </a:solidFill>
                          <a:effectLst/>
                          <a:latin typeface="Calibri" panose="020F0502020204030204" pitchFamily="34" charset="0"/>
                        </a:rPr>
                        <a:t>Data de inclusão do registro no sistema.</a:t>
                      </a:r>
                    </a:p>
                  </a:txBody>
                  <a:tcPr marL="7050" marR="7050" marT="7050" marB="0" anchor="b">
                    <a:lnL>
                      <a:noFill/>
                    </a:lnL>
                    <a:lnR>
                      <a:noFill/>
                    </a:lnR>
                    <a:lnT>
                      <a:noFill/>
                    </a:lnT>
                    <a:lnB>
                      <a:noFill/>
                    </a:lnB>
                  </a:tcPr>
                </a:tc>
                <a:extLst>
                  <a:ext uri="{0D108BD9-81ED-4DB2-BD59-A6C34878D82A}">
                    <a16:rowId xmlns:a16="http://schemas.microsoft.com/office/drawing/2014/main" val="812531381"/>
                  </a:ext>
                </a:extLst>
              </a:tr>
              <a:tr h="103513">
                <a:tc>
                  <a:txBody>
                    <a:bodyPr/>
                    <a:lstStyle/>
                    <a:p>
                      <a:pPr algn="l" fontAlgn="b"/>
                      <a:r>
                        <a:rPr lang="pt-BR" sz="900" b="0" i="0" u="none" strike="noStrike">
                          <a:solidFill>
                            <a:srgbClr val="000000"/>
                          </a:solidFill>
                          <a:effectLst/>
                          <a:latin typeface="Calibri" panose="020F0502020204030204" pitchFamily="34" charset="0"/>
                        </a:rPr>
                        <a:t>DT_VGM</a:t>
                      </a:r>
                    </a:p>
                  </a:txBody>
                  <a:tcPr marL="7050" marR="7050" marT="7050" marB="0" anchor="b">
                    <a:lnL>
                      <a:noFill/>
                    </a:lnL>
                    <a:lnR>
                      <a:noFill/>
                    </a:lnR>
                    <a:lnT>
                      <a:noFill/>
                    </a:lnT>
                    <a:lnB>
                      <a:noFill/>
                    </a:lnB>
                  </a:tcPr>
                </a:tc>
                <a:tc>
                  <a:txBody>
                    <a:bodyPr/>
                    <a:lstStyle/>
                    <a:p>
                      <a:pPr algn="l" fontAlgn="b"/>
                      <a:r>
                        <a:rPr lang="pt-BR" sz="900" b="0" i="0" u="none" strike="noStrike">
                          <a:solidFill>
                            <a:srgbClr val="000000"/>
                          </a:solidFill>
                          <a:effectLst/>
                          <a:latin typeface="Calibri" panose="020F0502020204030204" pitchFamily="34" charset="0"/>
                        </a:rPr>
                        <a:t>Data em que foi realizada a viagem</a:t>
                      </a:r>
                    </a:p>
                  </a:txBody>
                  <a:tcPr marL="7050" marR="7050" marT="7050" marB="0" anchor="b">
                    <a:lnL>
                      <a:noFill/>
                    </a:lnL>
                    <a:lnR>
                      <a:noFill/>
                    </a:lnR>
                    <a:lnT>
                      <a:noFill/>
                    </a:lnT>
                    <a:lnB>
                      <a:noFill/>
                    </a:lnB>
                  </a:tcPr>
                </a:tc>
                <a:extLst>
                  <a:ext uri="{0D108BD9-81ED-4DB2-BD59-A6C34878D82A}">
                    <a16:rowId xmlns:a16="http://schemas.microsoft.com/office/drawing/2014/main" val="1921853356"/>
                  </a:ext>
                </a:extLst>
              </a:tr>
              <a:tr h="103513">
                <a:tc>
                  <a:txBody>
                    <a:bodyPr/>
                    <a:lstStyle/>
                    <a:p>
                      <a:pPr algn="l" fontAlgn="b"/>
                      <a:r>
                        <a:rPr lang="pt-BR" sz="900" b="0" i="0" u="none" strike="noStrike">
                          <a:solidFill>
                            <a:srgbClr val="000000"/>
                          </a:solidFill>
                          <a:effectLst/>
                          <a:latin typeface="Calibri" panose="020F0502020204030204" pitchFamily="34" charset="0"/>
                        </a:rPr>
                        <a:t>DT_RT_VGM</a:t>
                      </a:r>
                    </a:p>
                  </a:txBody>
                  <a:tcPr marL="7050" marR="7050" marT="7050" marB="0" anchor="b">
                    <a:lnL>
                      <a:noFill/>
                    </a:lnL>
                    <a:lnR>
                      <a:noFill/>
                    </a:lnR>
                    <a:lnT>
                      <a:noFill/>
                    </a:lnT>
                    <a:lnB>
                      <a:noFill/>
                    </a:lnB>
                  </a:tcPr>
                </a:tc>
                <a:tc>
                  <a:txBody>
                    <a:bodyPr/>
                    <a:lstStyle/>
                    <a:p>
                      <a:pPr algn="l" fontAlgn="b"/>
                      <a:r>
                        <a:rPr lang="pt-BR" sz="900" b="0" i="0" u="none" strike="noStrike">
                          <a:solidFill>
                            <a:srgbClr val="000000"/>
                          </a:solidFill>
                          <a:effectLst/>
                          <a:latin typeface="Calibri" panose="020F0502020204030204" pitchFamily="34" charset="0"/>
                        </a:rPr>
                        <a:t>Data em que retornou de viagem</a:t>
                      </a:r>
                    </a:p>
                  </a:txBody>
                  <a:tcPr marL="7050" marR="7050" marT="7050" marB="0" anchor="b">
                    <a:lnL>
                      <a:noFill/>
                    </a:lnL>
                    <a:lnR>
                      <a:noFill/>
                    </a:lnR>
                    <a:lnT>
                      <a:noFill/>
                    </a:lnT>
                    <a:lnB>
                      <a:noFill/>
                    </a:lnB>
                  </a:tcPr>
                </a:tc>
                <a:extLst>
                  <a:ext uri="{0D108BD9-81ED-4DB2-BD59-A6C34878D82A}">
                    <a16:rowId xmlns:a16="http://schemas.microsoft.com/office/drawing/2014/main" val="3869355317"/>
                  </a:ext>
                </a:extLst>
              </a:tr>
              <a:tr h="103513">
                <a:tc>
                  <a:txBody>
                    <a:bodyPr/>
                    <a:lstStyle/>
                    <a:p>
                      <a:pPr algn="l" fontAlgn="b"/>
                      <a:r>
                        <a:rPr lang="pt-BR" sz="900" b="0" i="0" u="none" strike="noStrike">
                          <a:solidFill>
                            <a:srgbClr val="000000"/>
                          </a:solidFill>
                          <a:effectLst/>
                          <a:latin typeface="Calibri" panose="020F0502020204030204" pitchFamily="34" charset="0"/>
                        </a:rPr>
                        <a:t>DT_TOMO</a:t>
                      </a:r>
                    </a:p>
                  </a:txBody>
                  <a:tcPr marL="7050" marR="7050" marT="7050" marB="0" anchor="b">
                    <a:lnL>
                      <a:noFill/>
                    </a:lnL>
                    <a:lnR>
                      <a:noFill/>
                    </a:lnR>
                    <a:lnT>
                      <a:noFill/>
                    </a:lnT>
                    <a:lnB>
                      <a:noFill/>
                    </a:lnB>
                  </a:tcPr>
                </a:tc>
                <a:tc>
                  <a:txBody>
                    <a:bodyPr/>
                    <a:lstStyle/>
                    <a:p>
                      <a:pPr algn="l" fontAlgn="b"/>
                      <a:r>
                        <a:rPr lang="pt-BR" sz="900" b="0" i="0" u="none" strike="noStrike">
                          <a:solidFill>
                            <a:srgbClr val="000000"/>
                          </a:solidFill>
                          <a:effectLst/>
                          <a:latin typeface="Calibri" panose="020F0502020204030204" pitchFamily="34" charset="0"/>
                        </a:rPr>
                        <a:t>Se realizou tomografia, especificar a data do exame.</a:t>
                      </a:r>
                    </a:p>
                  </a:txBody>
                  <a:tcPr marL="7050" marR="7050" marT="7050" marB="0" anchor="b">
                    <a:lnL>
                      <a:noFill/>
                    </a:lnL>
                    <a:lnR>
                      <a:noFill/>
                    </a:lnR>
                    <a:lnT>
                      <a:noFill/>
                    </a:lnT>
                    <a:lnB>
                      <a:noFill/>
                    </a:lnB>
                  </a:tcPr>
                </a:tc>
                <a:extLst>
                  <a:ext uri="{0D108BD9-81ED-4DB2-BD59-A6C34878D82A}">
                    <a16:rowId xmlns:a16="http://schemas.microsoft.com/office/drawing/2014/main" val="3790351517"/>
                  </a:ext>
                </a:extLst>
              </a:tr>
              <a:tr h="103513">
                <a:tc>
                  <a:txBody>
                    <a:bodyPr/>
                    <a:lstStyle/>
                    <a:p>
                      <a:pPr algn="l" fontAlgn="b"/>
                      <a:r>
                        <a:rPr lang="pt-BR" sz="900" b="0" i="0" u="none" strike="noStrike">
                          <a:solidFill>
                            <a:srgbClr val="000000"/>
                          </a:solidFill>
                          <a:effectLst/>
                          <a:latin typeface="Calibri" panose="020F0502020204030204" pitchFamily="34" charset="0"/>
                        </a:rPr>
                        <a:t>DT_RES_AN</a:t>
                      </a:r>
                    </a:p>
                  </a:txBody>
                  <a:tcPr marL="7050" marR="7050" marT="7050" marB="0" anchor="b">
                    <a:lnL>
                      <a:noFill/>
                    </a:lnL>
                    <a:lnR>
                      <a:noFill/>
                    </a:lnR>
                    <a:lnT>
                      <a:noFill/>
                    </a:lnT>
                    <a:lnB>
                      <a:noFill/>
                    </a:lnB>
                  </a:tcPr>
                </a:tc>
                <a:tc>
                  <a:txBody>
                    <a:bodyPr/>
                    <a:lstStyle/>
                    <a:p>
                      <a:pPr algn="l" fontAlgn="b"/>
                      <a:r>
                        <a:rPr lang="pt-BR" sz="900" b="0" i="0" u="none" strike="noStrike">
                          <a:solidFill>
                            <a:srgbClr val="000000"/>
                          </a:solidFill>
                          <a:effectLst/>
                          <a:latin typeface="Calibri" panose="020F0502020204030204" pitchFamily="34" charset="0"/>
                        </a:rPr>
                        <a:t>Data do resultado do teste antigênico.</a:t>
                      </a:r>
                    </a:p>
                  </a:txBody>
                  <a:tcPr marL="7050" marR="7050" marT="7050" marB="0" anchor="b">
                    <a:lnL>
                      <a:noFill/>
                    </a:lnL>
                    <a:lnR>
                      <a:noFill/>
                    </a:lnR>
                    <a:lnT>
                      <a:noFill/>
                    </a:lnT>
                    <a:lnB>
                      <a:noFill/>
                    </a:lnB>
                  </a:tcPr>
                </a:tc>
                <a:extLst>
                  <a:ext uri="{0D108BD9-81ED-4DB2-BD59-A6C34878D82A}">
                    <a16:rowId xmlns:a16="http://schemas.microsoft.com/office/drawing/2014/main" val="3831141434"/>
                  </a:ext>
                </a:extLst>
              </a:tr>
              <a:tr h="187358">
                <a:tc>
                  <a:txBody>
                    <a:bodyPr/>
                    <a:lstStyle/>
                    <a:p>
                      <a:pPr algn="l" fontAlgn="b"/>
                      <a:r>
                        <a:rPr lang="pt-BR" sz="900" b="0" i="0" u="none" strike="noStrike">
                          <a:solidFill>
                            <a:srgbClr val="000000"/>
                          </a:solidFill>
                          <a:effectLst/>
                          <a:latin typeface="Calibri" panose="020F0502020204030204" pitchFamily="34" charset="0"/>
                        </a:rPr>
                        <a:t>DT_CO_SOR</a:t>
                      </a:r>
                    </a:p>
                  </a:txBody>
                  <a:tcPr marL="7050" marR="7050" marT="7050" marB="0" anchor="b">
                    <a:lnL>
                      <a:noFill/>
                    </a:lnL>
                    <a:lnR>
                      <a:noFill/>
                    </a:lnR>
                    <a:lnT>
                      <a:noFill/>
                    </a:lnT>
                    <a:lnB>
                      <a:noFill/>
                    </a:lnB>
                  </a:tcPr>
                </a:tc>
                <a:tc>
                  <a:txBody>
                    <a:bodyPr/>
                    <a:lstStyle/>
                    <a:p>
                      <a:pPr algn="l" fontAlgn="b"/>
                      <a:r>
                        <a:rPr lang="pt-BR" sz="900" b="0" i="0" u="none" strike="noStrike">
                          <a:solidFill>
                            <a:srgbClr val="000000"/>
                          </a:solidFill>
                          <a:effectLst/>
                          <a:latin typeface="Calibri" panose="020F0502020204030204" pitchFamily="34" charset="0"/>
                        </a:rPr>
                        <a:t>Data da coleta do material para diagnóstico por Sorologia.</a:t>
                      </a:r>
                    </a:p>
                  </a:txBody>
                  <a:tcPr marL="7050" marR="7050" marT="7050" marB="0" anchor="b">
                    <a:lnL>
                      <a:noFill/>
                    </a:lnL>
                    <a:lnR>
                      <a:noFill/>
                    </a:lnR>
                    <a:lnT>
                      <a:noFill/>
                    </a:lnT>
                    <a:lnB>
                      <a:noFill/>
                    </a:lnB>
                  </a:tcPr>
                </a:tc>
                <a:extLst>
                  <a:ext uri="{0D108BD9-81ED-4DB2-BD59-A6C34878D82A}">
                    <a16:rowId xmlns:a16="http://schemas.microsoft.com/office/drawing/2014/main" val="2539315077"/>
                  </a:ext>
                </a:extLst>
              </a:tr>
              <a:tr h="103513">
                <a:tc>
                  <a:txBody>
                    <a:bodyPr/>
                    <a:lstStyle/>
                    <a:p>
                      <a:pPr algn="l" fontAlgn="b"/>
                      <a:r>
                        <a:rPr lang="pt-BR" sz="900" b="0" i="0" u="none" strike="noStrike">
                          <a:solidFill>
                            <a:srgbClr val="000000"/>
                          </a:solidFill>
                          <a:effectLst/>
                          <a:latin typeface="Calibri" panose="020F0502020204030204" pitchFamily="34" charset="0"/>
                        </a:rPr>
                        <a:t>DT_RES</a:t>
                      </a:r>
                    </a:p>
                  </a:txBody>
                  <a:tcPr marL="7050" marR="7050" marT="7050" marB="0" anchor="b">
                    <a:lnL>
                      <a:noFill/>
                    </a:lnL>
                    <a:lnR>
                      <a:noFill/>
                    </a:lnR>
                    <a:lnT>
                      <a:noFill/>
                    </a:lnT>
                    <a:lnB>
                      <a:noFill/>
                    </a:lnB>
                  </a:tcPr>
                </a:tc>
                <a:tc>
                  <a:txBody>
                    <a:bodyPr/>
                    <a:lstStyle/>
                    <a:p>
                      <a:pPr algn="l" fontAlgn="b"/>
                      <a:r>
                        <a:rPr lang="pt-BR" sz="900" b="0" i="0" u="none" strike="noStrike" dirty="0">
                          <a:solidFill>
                            <a:srgbClr val="000000"/>
                          </a:solidFill>
                          <a:effectLst/>
                          <a:latin typeface="Calibri" panose="020F0502020204030204" pitchFamily="34" charset="0"/>
                        </a:rPr>
                        <a:t>Data do Resultado do Teste Sorológico</a:t>
                      </a:r>
                    </a:p>
                  </a:txBody>
                  <a:tcPr marL="7050" marR="7050" marT="7050" marB="0" anchor="b">
                    <a:lnL>
                      <a:noFill/>
                    </a:lnL>
                    <a:lnR>
                      <a:noFill/>
                    </a:lnR>
                    <a:lnT>
                      <a:noFill/>
                    </a:lnT>
                    <a:lnB>
                      <a:noFill/>
                    </a:lnB>
                  </a:tcPr>
                </a:tc>
                <a:extLst>
                  <a:ext uri="{0D108BD9-81ED-4DB2-BD59-A6C34878D82A}">
                    <a16:rowId xmlns:a16="http://schemas.microsoft.com/office/drawing/2014/main" val="1428356041"/>
                  </a:ext>
                </a:extLst>
              </a:tr>
            </a:tbl>
          </a:graphicData>
        </a:graphic>
      </p:graphicFrame>
      <p:graphicFrame>
        <p:nvGraphicFramePr>
          <p:cNvPr id="11" name="Tabela 10">
            <a:extLst>
              <a:ext uri="{FF2B5EF4-FFF2-40B4-BE49-F238E27FC236}">
                <a16:creationId xmlns:a16="http://schemas.microsoft.com/office/drawing/2014/main" id="{B3A0E037-1D4D-4843-8EC3-678FCF27248E}"/>
              </a:ext>
            </a:extLst>
          </p:cNvPr>
          <p:cNvGraphicFramePr>
            <a:graphicFrameLocks noGrp="1"/>
          </p:cNvGraphicFramePr>
          <p:nvPr>
            <p:extLst>
              <p:ext uri="{D42A27DB-BD31-4B8C-83A1-F6EECF244321}">
                <p14:modId xmlns:p14="http://schemas.microsoft.com/office/powerpoint/2010/main" val="43549565"/>
              </p:ext>
            </p:extLst>
          </p:nvPr>
        </p:nvGraphicFramePr>
        <p:xfrm>
          <a:off x="4488814" y="3790154"/>
          <a:ext cx="5295900" cy="2657475"/>
        </p:xfrm>
        <a:graphic>
          <a:graphicData uri="http://schemas.openxmlformats.org/drawingml/2006/table">
            <a:tbl>
              <a:tblPr/>
              <a:tblGrid>
                <a:gridCol w="2044700">
                  <a:extLst>
                    <a:ext uri="{9D8B030D-6E8A-4147-A177-3AD203B41FA5}">
                      <a16:colId xmlns:a16="http://schemas.microsoft.com/office/drawing/2014/main" val="3469373036"/>
                    </a:ext>
                  </a:extLst>
                </a:gridCol>
                <a:gridCol w="3251200">
                  <a:extLst>
                    <a:ext uri="{9D8B030D-6E8A-4147-A177-3AD203B41FA5}">
                      <a16:colId xmlns:a16="http://schemas.microsoft.com/office/drawing/2014/main" val="4026905556"/>
                    </a:ext>
                  </a:extLst>
                </a:gridCol>
              </a:tblGrid>
              <a:tr h="125055">
                <a:tc>
                  <a:txBody>
                    <a:bodyPr/>
                    <a:lstStyle/>
                    <a:p>
                      <a:pPr algn="l" fontAlgn="b"/>
                      <a:r>
                        <a:rPr lang="pt-BR" sz="1100" b="0" i="0" u="none" strike="noStrike" dirty="0">
                          <a:solidFill>
                            <a:srgbClr val="000000"/>
                          </a:solidFill>
                          <a:effectLst/>
                          <a:latin typeface="Calibri" panose="020F0502020204030204" pitchFamily="34" charset="0"/>
                        </a:rPr>
                        <a:t>Sintomas</a:t>
                      </a:r>
                    </a:p>
                  </a:txBody>
                  <a:tcPr marL="9525" marR="9525" marT="9525" marB="0" anchor="b">
                    <a:lnL>
                      <a:noFill/>
                    </a:lnL>
                    <a:lnR>
                      <a:noFill/>
                    </a:lnR>
                    <a:lnT>
                      <a:noFill/>
                    </a:lnT>
                    <a:lnB>
                      <a:noFill/>
                    </a:lnB>
                    <a:solidFill>
                      <a:srgbClr val="6ADBD9"/>
                    </a:solidFill>
                  </a:tcPr>
                </a:tc>
                <a:tc>
                  <a:txBody>
                    <a:bodyPr/>
                    <a:lstStyle/>
                    <a:p>
                      <a:pPr algn="l" fontAlgn="b"/>
                      <a:r>
                        <a:rPr lang="pt-BR" sz="1100" b="0" i="0" u="none" strike="noStrike" dirty="0">
                          <a:solidFill>
                            <a:srgbClr val="000000"/>
                          </a:solidFill>
                          <a:effectLst/>
                          <a:latin typeface="Calibri" panose="020F0502020204030204" pitchFamily="34" charset="0"/>
                        </a:rPr>
                        <a:t>Descrição</a:t>
                      </a:r>
                    </a:p>
                  </a:txBody>
                  <a:tcPr marL="9525" marR="9525" marT="9525" marB="0" anchor="b">
                    <a:lnL>
                      <a:noFill/>
                    </a:lnL>
                    <a:lnR>
                      <a:noFill/>
                    </a:lnR>
                    <a:lnT>
                      <a:noFill/>
                    </a:lnT>
                    <a:lnB>
                      <a:noFill/>
                    </a:lnB>
                    <a:solidFill>
                      <a:srgbClr val="6ADBD9"/>
                    </a:solidFill>
                  </a:tcPr>
                </a:tc>
                <a:extLst>
                  <a:ext uri="{0D108BD9-81ED-4DB2-BD59-A6C34878D82A}">
                    <a16:rowId xmlns:a16="http://schemas.microsoft.com/office/drawing/2014/main" val="1194396613"/>
                  </a:ext>
                </a:extLst>
              </a:tr>
              <a:tr h="125055">
                <a:tc>
                  <a:txBody>
                    <a:bodyPr/>
                    <a:lstStyle/>
                    <a:p>
                      <a:pPr algn="l" fontAlgn="b"/>
                      <a:r>
                        <a:rPr lang="pt-BR" sz="1100" b="0" i="0" u="none" strike="noStrike">
                          <a:solidFill>
                            <a:srgbClr val="000000"/>
                          </a:solidFill>
                          <a:effectLst/>
                          <a:latin typeface="Calibri" panose="020F0502020204030204" pitchFamily="34" charset="0"/>
                        </a:rPr>
                        <a:t>FEBRE</a:t>
                      </a:r>
                    </a:p>
                  </a:txBody>
                  <a:tcPr marL="9525" marR="9525" marT="9525" marB="0" anchor="b">
                    <a:lnL>
                      <a:noFill/>
                    </a:lnL>
                    <a:lnR>
                      <a:noFill/>
                    </a:lnR>
                    <a:lnT>
                      <a:noFill/>
                    </a:lnT>
                    <a:lnB>
                      <a:noFill/>
                    </a:lnB>
                  </a:tcPr>
                </a:tc>
                <a:tc>
                  <a:txBody>
                    <a:bodyPr/>
                    <a:lstStyle/>
                    <a:p>
                      <a:pPr algn="l" fontAlgn="b"/>
                      <a:r>
                        <a:rPr lang="pt-BR" sz="1100" b="0" i="0" u="none" strike="noStrike">
                          <a:solidFill>
                            <a:srgbClr val="000000"/>
                          </a:solidFill>
                          <a:effectLst/>
                          <a:latin typeface="Calibri" panose="020F0502020204030204" pitchFamily="34" charset="0"/>
                        </a:rPr>
                        <a:t>Paciente com febre</a:t>
                      </a:r>
                    </a:p>
                  </a:txBody>
                  <a:tcPr marL="9525" marR="9525" marT="9525" marB="0" anchor="b">
                    <a:lnL>
                      <a:noFill/>
                    </a:lnL>
                    <a:lnR>
                      <a:noFill/>
                    </a:lnR>
                    <a:lnT>
                      <a:noFill/>
                    </a:lnT>
                    <a:lnB>
                      <a:noFill/>
                    </a:lnB>
                  </a:tcPr>
                </a:tc>
                <a:extLst>
                  <a:ext uri="{0D108BD9-81ED-4DB2-BD59-A6C34878D82A}">
                    <a16:rowId xmlns:a16="http://schemas.microsoft.com/office/drawing/2014/main" val="228688307"/>
                  </a:ext>
                </a:extLst>
              </a:tr>
              <a:tr h="125055">
                <a:tc>
                  <a:txBody>
                    <a:bodyPr/>
                    <a:lstStyle/>
                    <a:p>
                      <a:pPr algn="l" fontAlgn="b"/>
                      <a:r>
                        <a:rPr lang="pt-BR" sz="1100" b="0" i="0" u="none" strike="noStrike">
                          <a:solidFill>
                            <a:srgbClr val="000000"/>
                          </a:solidFill>
                          <a:effectLst/>
                          <a:latin typeface="Calibri" panose="020F0502020204030204" pitchFamily="34" charset="0"/>
                        </a:rPr>
                        <a:t>TOSSE</a:t>
                      </a:r>
                    </a:p>
                  </a:txBody>
                  <a:tcPr marL="9525" marR="9525" marT="9525" marB="0" anchor="b">
                    <a:lnL>
                      <a:noFill/>
                    </a:lnL>
                    <a:lnR>
                      <a:noFill/>
                    </a:lnR>
                    <a:lnT>
                      <a:noFill/>
                    </a:lnT>
                    <a:lnB>
                      <a:noFill/>
                    </a:lnB>
                  </a:tcPr>
                </a:tc>
                <a:tc>
                  <a:txBody>
                    <a:bodyPr/>
                    <a:lstStyle/>
                    <a:p>
                      <a:pPr algn="l" fontAlgn="b"/>
                      <a:r>
                        <a:rPr lang="pt-BR" sz="1100" b="0" i="0" u="none" strike="noStrike">
                          <a:solidFill>
                            <a:srgbClr val="000000"/>
                          </a:solidFill>
                          <a:effectLst/>
                          <a:latin typeface="Calibri" panose="020F0502020204030204" pitchFamily="34" charset="0"/>
                        </a:rPr>
                        <a:t>Paciente com tosse</a:t>
                      </a:r>
                    </a:p>
                  </a:txBody>
                  <a:tcPr marL="9525" marR="9525" marT="9525" marB="0" anchor="b">
                    <a:lnL>
                      <a:noFill/>
                    </a:lnL>
                    <a:lnR>
                      <a:noFill/>
                    </a:lnR>
                    <a:lnT>
                      <a:noFill/>
                    </a:lnT>
                    <a:lnB>
                      <a:noFill/>
                    </a:lnB>
                  </a:tcPr>
                </a:tc>
                <a:extLst>
                  <a:ext uri="{0D108BD9-81ED-4DB2-BD59-A6C34878D82A}">
                    <a16:rowId xmlns:a16="http://schemas.microsoft.com/office/drawing/2014/main" val="2652932452"/>
                  </a:ext>
                </a:extLst>
              </a:tr>
              <a:tr h="125055">
                <a:tc>
                  <a:txBody>
                    <a:bodyPr/>
                    <a:lstStyle/>
                    <a:p>
                      <a:pPr algn="l" fontAlgn="b"/>
                      <a:r>
                        <a:rPr lang="pt-BR" sz="1100" b="0" i="0" u="none" strike="noStrike">
                          <a:solidFill>
                            <a:srgbClr val="000000"/>
                          </a:solidFill>
                          <a:effectLst/>
                          <a:latin typeface="Calibri" panose="020F0502020204030204" pitchFamily="34" charset="0"/>
                        </a:rPr>
                        <a:t>GARGANTA</a:t>
                      </a:r>
                    </a:p>
                  </a:txBody>
                  <a:tcPr marL="9525" marR="9525" marT="9525" marB="0" anchor="b">
                    <a:lnL>
                      <a:noFill/>
                    </a:lnL>
                    <a:lnR>
                      <a:noFill/>
                    </a:lnR>
                    <a:lnT>
                      <a:noFill/>
                    </a:lnT>
                    <a:lnB>
                      <a:noFill/>
                    </a:lnB>
                  </a:tcPr>
                </a:tc>
                <a:tc>
                  <a:txBody>
                    <a:bodyPr/>
                    <a:lstStyle/>
                    <a:p>
                      <a:pPr algn="l" fontAlgn="b"/>
                      <a:r>
                        <a:rPr lang="pt-BR" sz="1100" b="0" i="0" u="none" strike="noStrike">
                          <a:solidFill>
                            <a:srgbClr val="000000"/>
                          </a:solidFill>
                          <a:effectLst/>
                          <a:latin typeface="Calibri" panose="020F0502020204030204" pitchFamily="34" charset="0"/>
                        </a:rPr>
                        <a:t>Paciente com dor de garganta</a:t>
                      </a:r>
                    </a:p>
                  </a:txBody>
                  <a:tcPr marL="9525" marR="9525" marT="9525" marB="0" anchor="b">
                    <a:lnL>
                      <a:noFill/>
                    </a:lnL>
                    <a:lnR>
                      <a:noFill/>
                    </a:lnR>
                    <a:lnT>
                      <a:noFill/>
                    </a:lnT>
                    <a:lnB>
                      <a:noFill/>
                    </a:lnB>
                  </a:tcPr>
                </a:tc>
                <a:extLst>
                  <a:ext uri="{0D108BD9-81ED-4DB2-BD59-A6C34878D82A}">
                    <a16:rowId xmlns:a16="http://schemas.microsoft.com/office/drawing/2014/main" val="4057218511"/>
                  </a:ext>
                </a:extLst>
              </a:tr>
              <a:tr h="125055">
                <a:tc>
                  <a:txBody>
                    <a:bodyPr/>
                    <a:lstStyle/>
                    <a:p>
                      <a:pPr algn="l" fontAlgn="b"/>
                      <a:r>
                        <a:rPr lang="pt-BR" sz="1100" b="0" i="0" u="none" strike="noStrike">
                          <a:solidFill>
                            <a:srgbClr val="000000"/>
                          </a:solidFill>
                          <a:effectLst/>
                          <a:latin typeface="Calibri" panose="020F0502020204030204" pitchFamily="34" charset="0"/>
                        </a:rPr>
                        <a:t>DISPNEIA</a:t>
                      </a:r>
                    </a:p>
                  </a:txBody>
                  <a:tcPr marL="9525" marR="9525" marT="9525" marB="0" anchor="b">
                    <a:lnL>
                      <a:noFill/>
                    </a:lnL>
                    <a:lnR>
                      <a:noFill/>
                    </a:lnR>
                    <a:lnT>
                      <a:noFill/>
                    </a:lnT>
                    <a:lnB>
                      <a:noFill/>
                    </a:lnB>
                  </a:tcPr>
                </a:tc>
                <a:tc>
                  <a:txBody>
                    <a:bodyPr/>
                    <a:lstStyle/>
                    <a:p>
                      <a:pPr algn="l" fontAlgn="b"/>
                      <a:r>
                        <a:rPr lang="pt-BR" sz="1100" b="0" i="0" u="none" strike="noStrike">
                          <a:solidFill>
                            <a:srgbClr val="000000"/>
                          </a:solidFill>
                          <a:effectLst/>
                          <a:latin typeface="Calibri" panose="020F0502020204030204" pitchFamily="34" charset="0"/>
                        </a:rPr>
                        <a:t>Paciente com dispneia</a:t>
                      </a:r>
                    </a:p>
                  </a:txBody>
                  <a:tcPr marL="9525" marR="9525" marT="9525" marB="0" anchor="b">
                    <a:lnL>
                      <a:noFill/>
                    </a:lnL>
                    <a:lnR>
                      <a:noFill/>
                    </a:lnR>
                    <a:lnT>
                      <a:noFill/>
                    </a:lnT>
                    <a:lnB>
                      <a:noFill/>
                    </a:lnB>
                  </a:tcPr>
                </a:tc>
                <a:extLst>
                  <a:ext uri="{0D108BD9-81ED-4DB2-BD59-A6C34878D82A}">
                    <a16:rowId xmlns:a16="http://schemas.microsoft.com/office/drawing/2014/main" val="1237348453"/>
                  </a:ext>
                </a:extLst>
              </a:tr>
              <a:tr h="125055">
                <a:tc>
                  <a:txBody>
                    <a:bodyPr/>
                    <a:lstStyle/>
                    <a:p>
                      <a:pPr algn="l" fontAlgn="b"/>
                      <a:r>
                        <a:rPr lang="pt-BR" sz="1100" b="0" i="0" u="none" strike="noStrike">
                          <a:solidFill>
                            <a:srgbClr val="000000"/>
                          </a:solidFill>
                          <a:effectLst/>
                          <a:latin typeface="Calibri" panose="020F0502020204030204" pitchFamily="34" charset="0"/>
                        </a:rPr>
                        <a:t>DESC_RESP</a:t>
                      </a:r>
                    </a:p>
                  </a:txBody>
                  <a:tcPr marL="9525" marR="9525" marT="9525" marB="0" anchor="b">
                    <a:lnL>
                      <a:noFill/>
                    </a:lnL>
                    <a:lnR>
                      <a:noFill/>
                    </a:lnR>
                    <a:lnT>
                      <a:noFill/>
                    </a:lnT>
                    <a:lnB>
                      <a:noFill/>
                    </a:lnB>
                  </a:tcPr>
                </a:tc>
                <a:tc>
                  <a:txBody>
                    <a:bodyPr/>
                    <a:lstStyle/>
                    <a:p>
                      <a:pPr algn="l" fontAlgn="b"/>
                      <a:r>
                        <a:rPr lang="pt-BR" sz="1100" b="0" i="0" u="none" strike="noStrike">
                          <a:solidFill>
                            <a:srgbClr val="000000"/>
                          </a:solidFill>
                          <a:effectLst/>
                          <a:latin typeface="Calibri" panose="020F0502020204030204" pitchFamily="34" charset="0"/>
                        </a:rPr>
                        <a:t>Paciente com desconforto ao respirar</a:t>
                      </a:r>
                    </a:p>
                  </a:txBody>
                  <a:tcPr marL="9525" marR="9525" marT="9525" marB="0" anchor="b">
                    <a:lnL>
                      <a:noFill/>
                    </a:lnL>
                    <a:lnR>
                      <a:noFill/>
                    </a:lnR>
                    <a:lnT>
                      <a:noFill/>
                    </a:lnT>
                    <a:lnB>
                      <a:noFill/>
                    </a:lnB>
                  </a:tcPr>
                </a:tc>
                <a:extLst>
                  <a:ext uri="{0D108BD9-81ED-4DB2-BD59-A6C34878D82A}">
                    <a16:rowId xmlns:a16="http://schemas.microsoft.com/office/drawing/2014/main" val="2945668800"/>
                  </a:ext>
                </a:extLst>
              </a:tr>
              <a:tr h="125055">
                <a:tc>
                  <a:txBody>
                    <a:bodyPr/>
                    <a:lstStyle/>
                    <a:p>
                      <a:pPr algn="l" fontAlgn="b"/>
                      <a:r>
                        <a:rPr lang="pt-BR" sz="1100" b="0" i="0" u="none" strike="noStrike">
                          <a:solidFill>
                            <a:srgbClr val="000000"/>
                          </a:solidFill>
                          <a:effectLst/>
                          <a:latin typeface="Calibri" panose="020F0502020204030204" pitchFamily="34" charset="0"/>
                        </a:rPr>
                        <a:t>SATURACAO</a:t>
                      </a:r>
                    </a:p>
                  </a:txBody>
                  <a:tcPr marL="9525" marR="9525" marT="9525" marB="0" anchor="b">
                    <a:lnL>
                      <a:noFill/>
                    </a:lnL>
                    <a:lnR>
                      <a:noFill/>
                    </a:lnR>
                    <a:lnT>
                      <a:noFill/>
                    </a:lnT>
                    <a:lnB>
                      <a:noFill/>
                    </a:lnB>
                  </a:tcPr>
                </a:tc>
                <a:tc>
                  <a:txBody>
                    <a:bodyPr/>
                    <a:lstStyle/>
                    <a:p>
                      <a:pPr algn="l" fontAlgn="b"/>
                      <a:r>
                        <a:rPr lang="pt-BR" sz="1100" b="0" i="0" u="none" strike="noStrike">
                          <a:solidFill>
                            <a:srgbClr val="000000"/>
                          </a:solidFill>
                          <a:effectLst/>
                          <a:latin typeface="Calibri" panose="020F0502020204030204" pitchFamily="34" charset="0"/>
                        </a:rPr>
                        <a:t>Saturação abaixo de 95%</a:t>
                      </a:r>
                    </a:p>
                  </a:txBody>
                  <a:tcPr marL="9525" marR="9525" marT="9525" marB="0" anchor="b">
                    <a:lnL>
                      <a:noFill/>
                    </a:lnL>
                    <a:lnR>
                      <a:noFill/>
                    </a:lnR>
                    <a:lnT>
                      <a:noFill/>
                    </a:lnT>
                    <a:lnB>
                      <a:noFill/>
                    </a:lnB>
                  </a:tcPr>
                </a:tc>
                <a:extLst>
                  <a:ext uri="{0D108BD9-81ED-4DB2-BD59-A6C34878D82A}">
                    <a16:rowId xmlns:a16="http://schemas.microsoft.com/office/drawing/2014/main" val="1465566412"/>
                  </a:ext>
                </a:extLst>
              </a:tr>
              <a:tr h="125055">
                <a:tc>
                  <a:txBody>
                    <a:bodyPr/>
                    <a:lstStyle/>
                    <a:p>
                      <a:pPr algn="l" fontAlgn="b"/>
                      <a:r>
                        <a:rPr lang="pt-BR" sz="1100" b="0" i="0" u="none" strike="noStrike">
                          <a:solidFill>
                            <a:srgbClr val="000000"/>
                          </a:solidFill>
                          <a:effectLst/>
                          <a:latin typeface="Calibri" panose="020F0502020204030204" pitchFamily="34" charset="0"/>
                        </a:rPr>
                        <a:t>DIARREIA</a:t>
                      </a:r>
                    </a:p>
                  </a:txBody>
                  <a:tcPr marL="9525" marR="9525" marT="9525" marB="0" anchor="b">
                    <a:lnL>
                      <a:noFill/>
                    </a:lnL>
                    <a:lnR>
                      <a:noFill/>
                    </a:lnR>
                    <a:lnT>
                      <a:noFill/>
                    </a:lnT>
                    <a:lnB>
                      <a:noFill/>
                    </a:lnB>
                  </a:tcPr>
                </a:tc>
                <a:tc>
                  <a:txBody>
                    <a:bodyPr/>
                    <a:lstStyle/>
                    <a:p>
                      <a:pPr algn="l" fontAlgn="b"/>
                      <a:r>
                        <a:rPr lang="pt-BR" sz="1100" b="0" i="0" u="none" strike="noStrike">
                          <a:solidFill>
                            <a:srgbClr val="000000"/>
                          </a:solidFill>
                          <a:effectLst/>
                          <a:latin typeface="Calibri" panose="020F0502020204030204" pitchFamily="34" charset="0"/>
                        </a:rPr>
                        <a:t>Paciente com diarreia</a:t>
                      </a:r>
                    </a:p>
                  </a:txBody>
                  <a:tcPr marL="9525" marR="9525" marT="9525" marB="0" anchor="b">
                    <a:lnL>
                      <a:noFill/>
                    </a:lnL>
                    <a:lnR>
                      <a:noFill/>
                    </a:lnR>
                    <a:lnT>
                      <a:noFill/>
                    </a:lnT>
                    <a:lnB>
                      <a:noFill/>
                    </a:lnB>
                  </a:tcPr>
                </a:tc>
                <a:extLst>
                  <a:ext uri="{0D108BD9-81ED-4DB2-BD59-A6C34878D82A}">
                    <a16:rowId xmlns:a16="http://schemas.microsoft.com/office/drawing/2014/main" val="1403864037"/>
                  </a:ext>
                </a:extLst>
              </a:tr>
              <a:tr h="125055">
                <a:tc>
                  <a:txBody>
                    <a:bodyPr/>
                    <a:lstStyle/>
                    <a:p>
                      <a:pPr algn="l" fontAlgn="b"/>
                      <a:r>
                        <a:rPr lang="pt-BR" sz="1100" b="0" i="0" u="none" strike="noStrike">
                          <a:solidFill>
                            <a:srgbClr val="000000"/>
                          </a:solidFill>
                          <a:effectLst/>
                          <a:latin typeface="Calibri" panose="020F0502020204030204" pitchFamily="34" charset="0"/>
                        </a:rPr>
                        <a:t>VOMITO</a:t>
                      </a:r>
                    </a:p>
                  </a:txBody>
                  <a:tcPr marL="9525" marR="9525" marT="9525" marB="0" anchor="b">
                    <a:lnL>
                      <a:noFill/>
                    </a:lnL>
                    <a:lnR>
                      <a:noFill/>
                    </a:lnR>
                    <a:lnT>
                      <a:noFill/>
                    </a:lnT>
                    <a:lnB>
                      <a:noFill/>
                    </a:lnB>
                  </a:tcPr>
                </a:tc>
                <a:tc>
                  <a:txBody>
                    <a:bodyPr/>
                    <a:lstStyle/>
                    <a:p>
                      <a:pPr algn="l" fontAlgn="b"/>
                      <a:r>
                        <a:rPr lang="pt-BR" sz="1100" b="0" i="0" u="none" strike="noStrike">
                          <a:solidFill>
                            <a:srgbClr val="000000"/>
                          </a:solidFill>
                          <a:effectLst/>
                          <a:latin typeface="Calibri" panose="020F0502020204030204" pitchFamily="34" charset="0"/>
                        </a:rPr>
                        <a:t>Paciente com vomito</a:t>
                      </a:r>
                    </a:p>
                  </a:txBody>
                  <a:tcPr marL="9525" marR="9525" marT="9525" marB="0" anchor="b">
                    <a:lnL>
                      <a:noFill/>
                    </a:lnL>
                    <a:lnR>
                      <a:noFill/>
                    </a:lnR>
                    <a:lnT>
                      <a:noFill/>
                    </a:lnT>
                    <a:lnB>
                      <a:noFill/>
                    </a:lnB>
                  </a:tcPr>
                </a:tc>
                <a:extLst>
                  <a:ext uri="{0D108BD9-81ED-4DB2-BD59-A6C34878D82A}">
                    <a16:rowId xmlns:a16="http://schemas.microsoft.com/office/drawing/2014/main" val="3025301388"/>
                  </a:ext>
                </a:extLst>
              </a:tr>
              <a:tr h="125055">
                <a:tc>
                  <a:txBody>
                    <a:bodyPr/>
                    <a:lstStyle/>
                    <a:p>
                      <a:pPr algn="l" fontAlgn="b"/>
                      <a:r>
                        <a:rPr lang="pt-BR" sz="1100" b="0" i="0" u="none" strike="noStrike">
                          <a:solidFill>
                            <a:srgbClr val="000000"/>
                          </a:solidFill>
                          <a:effectLst/>
                          <a:latin typeface="Calibri" panose="020F0502020204030204" pitchFamily="34" charset="0"/>
                        </a:rPr>
                        <a:t>OUTRO_SIN</a:t>
                      </a:r>
                    </a:p>
                  </a:txBody>
                  <a:tcPr marL="9525" marR="9525" marT="9525" marB="0" anchor="b">
                    <a:lnL>
                      <a:noFill/>
                    </a:lnL>
                    <a:lnR>
                      <a:noFill/>
                    </a:lnR>
                    <a:lnT>
                      <a:noFill/>
                    </a:lnT>
                    <a:lnB>
                      <a:noFill/>
                    </a:lnB>
                  </a:tcPr>
                </a:tc>
                <a:tc>
                  <a:txBody>
                    <a:bodyPr/>
                    <a:lstStyle/>
                    <a:p>
                      <a:pPr algn="l" fontAlgn="b"/>
                      <a:r>
                        <a:rPr lang="pt-BR" sz="1100" b="0" i="0" u="none" strike="noStrike">
                          <a:solidFill>
                            <a:srgbClr val="000000"/>
                          </a:solidFill>
                          <a:effectLst/>
                          <a:latin typeface="Calibri" panose="020F0502020204030204" pitchFamily="34" charset="0"/>
                        </a:rPr>
                        <a:t>Outros sintomas</a:t>
                      </a:r>
                    </a:p>
                  </a:txBody>
                  <a:tcPr marL="9525" marR="9525" marT="9525" marB="0" anchor="b">
                    <a:lnL>
                      <a:noFill/>
                    </a:lnL>
                    <a:lnR>
                      <a:noFill/>
                    </a:lnR>
                    <a:lnT>
                      <a:noFill/>
                    </a:lnT>
                    <a:lnB>
                      <a:noFill/>
                    </a:lnB>
                  </a:tcPr>
                </a:tc>
                <a:extLst>
                  <a:ext uri="{0D108BD9-81ED-4DB2-BD59-A6C34878D82A}">
                    <a16:rowId xmlns:a16="http://schemas.microsoft.com/office/drawing/2014/main" val="1704336565"/>
                  </a:ext>
                </a:extLst>
              </a:tr>
              <a:tr h="125055">
                <a:tc>
                  <a:txBody>
                    <a:bodyPr/>
                    <a:lstStyle/>
                    <a:p>
                      <a:pPr algn="l" fontAlgn="b"/>
                      <a:r>
                        <a:rPr lang="pt-BR" sz="1100" b="0" i="0" u="none" strike="noStrike">
                          <a:solidFill>
                            <a:srgbClr val="000000"/>
                          </a:solidFill>
                          <a:effectLst/>
                          <a:latin typeface="Calibri" panose="020F0502020204030204" pitchFamily="34" charset="0"/>
                        </a:rPr>
                        <a:t>OUTRO_DES</a:t>
                      </a:r>
                    </a:p>
                  </a:txBody>
                  <a:tcPr marL="9525" marR="9525" marT="9525" marB="0" anchor="b">
                    <a:lnL>
                      <a:noFill/>
                    </a:lnL>
                    <a:lnR>
                      <a:noFill/>
                    </a:lnR>
                    <a:lnT>
                      <a:noFill/>
                    </a:lnT>
                    <a:lnB>
                      <a:noFill/>
                    </a:lnB>
                  </a:tcPr>
                </a:tc>
                <a:tc>
                  <a:txBody>
                    <a:bodyPr/>
                    <a:lstStyle/>
                    <a:p>
                      <a:pPr algn="l" fontAlgn="b"/>
                      <a:r>
                        <a:rPr lang="pt-BR" sz="1100" b="0" i="0" u="none" strike="noStrike">
                          <a:solidFill>
                            <a:srgbClr val="000000"/>
                          </a:solidFill>
                          <a:effectLst/>
                          <a:latin typeface="Calibri" panose="020F0502020204030204" pitchFamily="34" charset="0"/>
                        </a:rPr>
                        <a:t>Descrição dos outros sintomas</a:t>
                      </a:r>
                    </a:p>
                  </a:txBody>
                  <a:tcPr marL="9525" marR="9525" marT="9525" marB="0" anchor="b">
                    <a:lnL>
                      <a:noFill/>
                    </a:lnL>
                    <a:lnR>
                      <a:noFill/>
                    </a:lnR>
                    <a:lnT>
                      <a:noFill/>
                    </a:lnT>
                    <a:lnB>
                      <a:noFill/>
                    </a:lnB>
                  </a:tcPr>
                </a:tc>
                <a:extLst>
                  <a:ext uri="{0D108BD9-81ED-4DB2-BD59-A6C34878D82A}">
                    <a16:rowId xmlns:a16="http://schemas.microsoft.com/office/drawing/2014/main" val="3156501951"/>
                  </a:ext>
                </a:extLst>
              </a:tr>
              <a:tr h="125055">
                <a:tc>
                  <a:txBody>
                    <a:bodyPr/>
                    <a:lstStyle/>
                    <a:p>
                      <a:pPr algn="l" fontAlgn="b"/>
                      <a:r>
                        <a:rPr lang="pt-BR" sz="1100" b="0" i="0" u="none" strike="noStrike">
                          <a:solidFill>
                            <a:srgbClr val="000000"/>
                          </a:solidFill>
                          <a:effectLst/>
                          <a:latin typeface="Calibri" panose="020F0502020204030204" pitchFamily="34" charset="0"/>
                        </a:rPr>
                        <a:t>DOR_ABD</a:t>
                      </a:r>
                    </a:p>
                  </a:txBody>
                  <a:tcPr marL="9525" marR="9525" marT="9525" marB="0" anchor="b">
                    <a:lnL>
                      <a:noFill/>
                    </a:lnL>
                    <a:lnR>
                      <a:noFill/>
                    </a:lnR>
                    <a:lnT>
                      <a:noFill/>
                    </a:lnT>
                    <a:lnB>
                      <a:noFill/>
                    </a:lnB>
                  </a:tcPr>
                </a:tc>
                <a:tc>
                  <a:txBody>
                    <a:bodyPr/>
                    <a:lstStyle/>
                    <a:p>
                      <a:pPr algn="l" fontAlgn="b"/>
                      <a:r>
                        <a:rPr lang="pt-BR" sz="1100" b="0" i="0" u="none" strike="noStrike" dirty="0">
                          <a:solidFill>
                            <a:srgbClr val="000000"/>
                          </a:solidFill>
                          <a:effectLst/>
                          <a:latin typeface="Calibri" panose="020F0502020204030204" pitchFamily="34" charset="0"/>
                        </a:rPr>
                        <a:t>Paciente com dor abdominal</a:t>
                      </a:r>
                    </a:p>
                  </a:txBody>
                  <a:tcPr marL="9525" marR="9525" marT="9525" marB="0" anchor="b">
                    <a:lnL>
                      <a:noFill/>
                    </a:lnL>
                    <a:lnR>
                      <a:noFill/>
                    </a:lnR>
                    <a:lnT>
                      <a:noFill/>
                    </a:lnT>
                    <a:lnB>
                      <a:noFill/>
                    </a:lnB>
                  </a:tcPr>
                </a:tc>
                <a:extLst>
                  <a:ext uri="{0D108BD9-81ED-4DB2-BD59-A6C34878D82A}">
                    <a16:rowId xmlns:a16="http://schemas.microsoft.com/office/drawing/2014/main" val="3425730966"/>
                  </a:ext>
                </a:extLst>
              </a:tr>
              <a:tr h="125055">
                <a:tc>
                  <a:txBody>
                    <a:bodyPr/>
                    <a:lstStyle/>
                    <a:p>
                      <a:pPr algn="l" fontAlgn="b"/>
                      <a:r>
                        <a:rPr lang="pt-BR" sz="1100" b="0" i="0" u="none" strike="noStrike">
                          <a:solidFill>
                            <a:srgbClr val="000000"/>
                          </a:solidFill>
                          <a:effectLst/>
                          <a:latin typeface="Calibri" panose="020F0502020204030204" pitchFamily="34" charset="0"/>
                        </a:rPr>
                        <a:t>FADIGA</a:t>
                      </a:r>
                    </a:p>
                  </a:txBody>
                  <a:tcPr marL="9525" marR="9525" marT="9525" marB="0" anchor="b">
                    <a:lnL>
                      <a:noFill/>
                    </a:lnL>
                    <a:lnR>
                      <a:noFill/>
                    </a:lnR>
                    <a:lnT>
                      <a:noFill/>
                    </a:lnT>
                    <a:lnB>
                      <a:noFill/>
                    </a:lnB>
                  </a:tcPr>
                </a:tc>
                <a:tc>
                  <a:txBody>
                    <a:bodyPr/>
                    <a:lstStyle/>
                    <a:p>
                      <a:pPr algn="l" fontAlgn="b"/>
                      <a:r>
                        <a:rPr lang="pt-BR" sz="1100" b="0" i="0" u="none" strike="noStrike">
                          <a:solidFill>
                            <a:srgbClr val="000000"/>
                          </a:solidFill>
                          <a:effectLst/>
                          <a:latin typeface="Calibri" panose="020F0502020204030204" pitchFamily="34" charset="0"/>
                        </a:rPr>
                        <a:t>Paciente com fadiga</a:t>
                      </a:r>
                    </a:p>
                  </a:txBody>
                  <a:tcPr marL="9525" marR="9525" marT="9525" marB="0" anchor="b">
                    <a:lnL>
                      <a:noFill/>
                    </a:lnL>
                    <a:lnR>
                      <a:noFill/>
                    </a:lnR>
                    <a:lnT>
                      <a:noFill/>
                    </a:lnT>
                    <a:lnB>
                      <a:noFill/>
                    </a:lnB>
                  </a:tcPr>
                </a:tc>
                <a:extLst>
                  <a:ext uri="{0D108BD9-81ED-4DB2-BD59-A6C34878D82A}">
                    <a16:rowId xmlns:a16="http://schemas.microsoft.com/office/drawing/2014/main" val="2027945930"/>
                  </a:ext>
                </a:extLst>
              </a:tr>
              <a:tr h="125055">
                <a:tc>
                  <a:txBody>
                    <a:bodyPr/>
                    <a:lstStyle/>
                    <a:p>
                      <a:pPr algn="l" fontAlgn="b"/>
                      <a:r>
                        <a:rPr lang="pt-BR" sz="1100" b="0" i="0" u="none" strike="noStrike">
                          <a:solidFill>
                            <a:srgbClr val="000000"/>
                          </a:solidFill>
                          <a:effectLst/>
                          <a:latin typeface="Calibri" panose="020F0502020204030204" pitchFamily="34" charset="0"/>
                        </a:rPr>
                        <a:t>PERD_OLFT</a:t>
                      </a:r>
                    </a:p>
                  </a:txBody>
                  <a:tcPr marL="9525" marR="9525" marT="9525" marB="0" anchor="b">
                    <a:lnL>
                      <a:noFill/>
                    </a:lnL>
                    <a:lnR>
                      <a:noFill/>
                    </a:lnR>
                    <a:lnT>
                      <a:noFill/>
                    </a:lnT>
                    <a:lnB>
                      <a:noFill/>
                    </a:lnB>
                  </a:tcPr>
                </a:tc>
                <a:tc>
                  <a:txBody>
                    <a:bodyPr/>
                    <a:lstStyle/>
                    <a:p>
                      <a:pPr algn="l" fontAlgn="b"/>
                      <a:r>
                        <a:rPr lang="pt-BR" sz="1100" b="0" i="0" u="none" strike="noStrike">
                          <a:solidFill>
                            <a:srgbClr val="000000"/>
                          </a:solidFill>
                          <a:effectLst/>
                          <a:latin typeface="Calibri" panose="020F0502020204030204" pitchFamily="34" charset="0"/>
                        </a:rPr>
                        <a:t>Paciente com perda de olfato</a:t>
                      </a:r>
                    </a:p>
                  </a:txBody>
                  <a:tcPr marL="9525" marR="9525" marT="9525" marB="0" anchor="b">
                    <a:lnL>
                      <a:noFill/>
                    </a:lnL>
                    <a:lnR>
                      <a:noFill/>
                    </a:lnR>
                    <a:lnT>
                      <a:noFill/>
                    </a:lnT>
                    <a:lnB>
                      <a:noFill/>
                    </a:lnB>
                  </a:tcPr>
                </a:tc>
                <a:extLst>
                  <a:ext uri="{0D108BD9-81ED-4DB2-BD59-A6C34878D82A}">
                    <a16:rowId xmlns:a16="http://schemas.microsoft.com/office/drawing/2014/main" val="1278767281"/>
                  </a:ext>
                </a:extLst>
              </a:tr>
              <a:tr h="125055">
                <a:tc>
                  <a:txBody>
                    <a:bodyPr/>
                    <a:lstStyle/>
                    <a:p>
                      <a:pPr algn="l" fontAlgn="b"/>
                      <a:r>
                        <a:rPr lang="pt-BR" sz="1100" b="0" i="0" u="none" strike="noStrike">
                          <a:solidFill>
                            <a:srgbClr val="000000"/>
                          </a:solidFill>
                          <a:effectLst/>
                          <a:latin typeface="Calibri" panose="020F0502020204030204" pitchFamily="34" charset="0"/>
                        </a:rPr>
                        <a:t>PERD_PALA</a:t>
                      </a:r>
                    </a:p>
                  </a:txBody>
                  <a:tcPr marL="9525" marR="9525" marT="9525" marB="0" anchor="b">
                    <a:lnL>
                      <a:noFill/>
                    </a:lnL>
                    <a:lnR>
                      <a:noFill/>
                    </a:lnR>
                    <a:lnT>
                      <a:noFill/>
                    </a:lnT>
                    <a:lnB>
                      <a:noFill/>
                    </a:lnB>
                  </a:tcPr>
                </a:tc>
                <a:tc>
                  <a:txBody>
                    <a:bodyPr/>
                    <a:lstStyle/>
                    <a:p>
                      <a:pPr algn="l" fontAlgn="b"/>
                      <a:r>
                        <a:rPr lang="pt-BR" sz="1100" b="0" i="0" u="none" strike="noStrike" dirty="0">
                          <a:solidFill>
                            <a:srgbClr val="000000"/>
                          </a:solidFill>
                          <a:effectLst/>
                          <a:latin typeface="Calibri" panose="020F0502020204030204" pitchFamily="34" charset="0"/>
                        </a:rPr>
                        <a:t>Paciente com perda de paladar</a:t>
                      </a:r>
                    </a:p>
                  </a:txBody>
                  <a:tcPr marL="9525" marR="9525" marT="9525" marB="0" anchor="b">
                    <a:lnL>
                      <a:noFill/>
                    </a:lnL>
                    <a:lnR>
                      <a:noFill/>
                    </a:lnR>
                    <a:lnT>
                      <a:noFill/>
                    </a:lnT>
                    <a:lnB>
                      <a:noFill/>
                    </a:lnB>
                  </a:tcPr>
                </a:tc>
                <a:extLst>
                  <a:ext uri="{0D108BD9-81ED-4DB2-BD59-A6C34878D82A}">
                    <a16:rowId xmlns:a16="http://schemas.microsoft.com/office/drawing/2014/main" val="1095312424"/>
                  </a:ext>
                </a:extLst>
              </a:tr>
            </a:tbl>
          </a:graphicData>
        </a:graphic>
      </p:graphicFrame>
      <p:graphicFrame>
        <p:nvGraphicFramePr>
          <p:cNvPr id="14" name="Tabela 13">
            <a:extLst>
              <a:ext uri="{FF2B5EF4-FFF2-40B4-BE49-F238E27FC236}">
                <a16:creationId xmlns:a16="http://schemas.microsoft.com/office/drawing/2014/main" id="{B61597C7-6D7A-4DA3-9C1F-7A73BFF1B117}"/>
              </a:ext>
            </a:extLst>
          </p:cNvPr>
          <p:cNvGraphicFramePr>
            <a:graphicFrameLocks noGrp="1"/>
          </p:cNvGraphicFramePr>
          <p:nvPr>
            <p:extLst>
              <p:ext uri="{D42A27DB-BD31-4B8C-83A1-F6EECF244321}">
                <p14:modId xmlns:p14="http://schemas.microsoft.com/office/powerpoint/2010/main" val="1786560846"/>
              </p:ext>
            </p:extLst>
          </p:nvPr>
        </p:nvGraphicFramePr>
        <p:xfrm>
          <a:off x="4488814" y="787553"/>
          <a:ext cx="5295900" cy="2889885"/>
        </p:xfrm>
        <a:graphic>
          <a:graphicData uri="http://schemas.openxmlformats.org/drawingml/2006/table">
            <a:tbl>
              <a:tblPr/>
              <a:tblGrid>
                <a:gridCol w="2044700">
                  <a:extLst>
                    <a:ext uri="{9D8B030D-6E8A-4147-A177-3AD203B41FA5}">
                      <a16:colId xmlns:a16="http://schemas.microsoft.com/office/drawing/2014/main" val="230878780"/>
                    </a:ext>
                  </a:extLst>
                </a:gridCol>
                <a:gridCol w="3251200">
                  <a:extLst>
                    <a:ext uri="{9D8B030D-6E8A-4147-A177-3AD203B41FA5}">
                      <a16:colId xmlns:a16="http://schemas.microsoft.com/office/drawing/2014/main" val="3845298612"/>
                    </a:ext>
                  </a:extLst>
                </a:gridCol>
              </a:tblGrid>
              <a:tr h="101906">
                <a:tc>
                  <a:txBody>
                    <a:bodyPr/>
                    <a:lstStyle/>
                    <a:p>
                      <a:pPr algn="l" fontAlgn="b"/>
                      <a:r>
                        <a:rPr lang="pt-BR" sz="1100" b="0" i="0" u="none" strike="noStrike">
                          <a:solidFill>
                            <a:srgbClr val="000000"/>
                          </a:solidFill>
                          <a:effectLst/>
                          <a:latin typeface="Calibri" panose="020F0502020204030204" pitchFamily="34" charset="0"/>
                        </a:rPr>
                        <a:t>Fatores de risco</a:t>
                      </a:r>
                    </a:p>
                  </a:txBody>
                  <a:tcPr marL="9525" marR="9525" marT="9525" marB="0" anchor="b">
                    <a:lnL>
                      <a:noFill/>
                    </a:lnL>
                    <a:lnR>
                      <a:noFill/>
                    </a:lnR>
                    <a:lnT>
                      <a:noFill/>
                    </a:lnT>
                    <a:lnB>
                      <a:noFill/>
                    </a:lnB>
                    <a:solidFill>
                      <a:srgbClr val="6ADBD9"/>
                    </a:solidFill>
                  </a:tcPr>
                </a:tc>
                <a:tc>
                  <a:txBody>
                    <a:bodyPr/>
                    <a:lstStyle/>
                    <a:p>
                      <a:pPr algn="l" fontAlgn="b"/>
                      <a:r>
                        <a:rPr lang="pt-BR" sz="1100" b="0" i="0" u="none" strike="noStrike" dirty="0">
                          <a:solidFill>
                            <a:srgbClr val="000000"/>
                          </a:solidFill>
                          <a:effectLst/>
                          <a:latin typeface="Calibri" panose="020F0502020204030204" pitchFamily="34" charset="0"/>
                        </a:rPr>
                        <a:t>Descrição</a:t>
                      </a:r>
                    </a:p>
                  </a:txBody>
                  <a:tcPr marL="9525" marR="9525" marT="9525" marB="0" anchor="b">
                    <a:lnL>
                      <a:noFill/>
                    </a:lnL>
                    <a:lnR>
                      <a:noFill/>
                    </a:lnR>
                    <a:lnT>
                      <a:noFill/>
                    </a:lnT>
                    <a:lnB>
                      <a:noFill/>
                    </a:lnB>
                    <a:solidFill>
                      <a:srgbClr val="6ADBD9"/>
                    </a:solidFill>
                  </a:tcPr>
                </a:tc>
                <a:extLst>
                  <a:ext uri="{0D108BD9-81ED-4DB2-BD59-A6C34878D82A}">
                    <a16:rowId xmlns:a16="http://schemas.microsoft.com/office/drawing/2014/main" val="2154913286"/>
                  </a:ext>
                </a:extLst>
              </a:tr>
              <a:tr h="109576">
                <a:tc>
                  <a:txBody>
                    <a:bodyPr/>
                    <a:lstStyle/>
                    <a:p>
                      <a:pPr algn="l" fontAlgn="b"/>
                      <a:r>
                        <a:rPr lang="pt-BR" sz="1050" b="0" i="0" u="none" strike="noStrike">
                          <a:solidFill>
                            <a:srgbClr val="000000"/>
                          </a:solidFill>
                          <a:effectLst/>
                          <a:latin typeface="Calibri" panose="020F0502020204030204" pitchFamily="34" charset="0"/>
                        </a:rPr>
                        <a:t>PUERPERA</a:t>
                      </a:r>
                    </a:p>
                  </a:txBody>
                  <a:tcPr marL="9525" marR="9525" marT="9525" marB="0" anchor="b">
                    <a:lnL>
                      <a:noFill/>
                    </a:lnL>
                    <a:lnR>
                      <a:noFill/>
                    </a:lnR>
                    <a:lnT>
                      <a:noFill/>
                    </a:lnT>
                    <a:lnB>
                      <a:noFill/>
                    </a:lnB>
                  </a:tcPr>
                </a:tc>
                <a:tc>
                  <a:txBody>
                    <a:bodyPr/>
                    <a:lstStyle/>
                    <a:p>
                      <a:pPr algn="l" fontAlgn="b"/>
                      <a:r>
                        <a:rPr lang="pt-BR" sz="1050" b="0" i="0" u="none" strike="noStrike">
                          <a:solidFill>
                            <a:srgbClr val="000000"/>
                          </a:solidFill>
                          <a:effectLst/>
                          <a:latin typeface="Calibri" panose="020F0502020204030204" pitchFamily="34" charset="0"/>
                        </a:rPr>
                        <a:t>Paciente puérpera</a:t>
                      </a:r>
                    </a:p>
                  </a:txBody>
                  <a:tcPr marL="9525" marR="9525" marT="9525" marB="0" anchor="b">
                    <a:lnL>
                      <a:noFill/>
                    </a:lnL>
                    <a:lnR>
                      <a:noFill/>
                    </a:lnR>
                    <a:lnT>
                      <a:noFill/>
                    </a:lnT>
                    <a:lnB>
                      <a:noFill/>
                    </a:lnB>
                  </a:tcPr>
                </a:tc>
                <a:extLst>
                  <a:ext uri="{0D108BD9-81ED-4DB2-BD59-A6C34878D82A}">
                    <a16:rowId xmlns:a16="http://schemas.microsoft.com/office/drawing/2014/main" val="4220580896"/>
                  </a:ext>
                </a:extLst>
              </a:tr>
              <a:tr h="109576">
                <a:tc>
                  <a:txBody>
                    <a:bodyPr/>
                    <a:lstStyle/>
                    <a:p>
                      <a:pPr algn="l" fontAlgn="b"/>
                      <a:r>
                        <a:rPr lang="pt-BR" sz="1050" b="0" i="0" u="none" strike="noStrike">
                          <a:solidFill>
                            <a:srgbClr val="000000"/>
                          </a:solidFill>
                          <a:effectLst/>
                          <a:latin typeface="Calibri" panose="020F0502020204030204" pitchFamily="34" charset="0"/>
                        </a:rPr>
                        <a:t>FATOR_RISC</a:t>
                      </a:r>
                    </a:p>
                  </a:txBody>
                  <a:tcPr marL="9525" marR="9525" marT="9525" marB="0" anchor="b">
                    <a:lnL>
                      <a:noFill/>
                    </a:lnL>
                    <a:lnR>
                      <a:noFill/>
                    </a:lnR>
                    <a:lnT>
                      <a:noFill/>
                    </a:lnT>
                    <a:lnB>
                      <a:noFill/>
                    </a:lnB>
                  </a:tcPr>
                </a:tc>
                <a:tc>
                  <a:txBody>
                    <a:bodyPr/>
                    <a:lstStyle/>
                    <a:p>
                      <a:pPr algn="l" fontAlgn="b"/>
                      <a:r>
                        <a:rPr lang="pt-BR" sz="1050" b="0" i="0" u="none" strike="noStrike">
                          <a:solidFill>
                            <a:srgbClr val="000000"/>
                          </a:solidFill>
                          <a:effectLst/>
                          <a:latin typeface="Calibri" panose="020F0502020204030204" pitchFamily="34" charset="0"/>
                        </a:rPr>
                        <a:t>Paciente apresenta algum fator de risco</a:t>
                      </a:r>
                    </a:p>
                  </a:txBody>
                  <a:tcPr marL="9525" marR="9525" marT="9525" marB="0" anchor="b">
                    <a:lnL>
                      <a:noFill/>
                    </a:lnL>
                    <a:lnR>
                      <a:noFill/>
                    </a:lnR>
                    <a:lnT>
                      <a:noFill/>
                    </a:lnT>
                    <a:lnB>
                      <a:noFill/>
                    </a:lnB>
                  </a:tcPr>
                </a:tc>
                <a:extLst>
                  <a:ext uri="{0D108BD9-81ED-4DB2-BD59-A6C34878D82A}">
                    <a16:rowId xmlns:a16="http://schemas.microsoft.com/office/drawing/2014/main" val="586332128"/>
                  </a:ext>
                </a:extLst>
              </a:tr>
              <a:tr h="109576">
                <a:tc>
                  <a:txBody>
                    <a:bodyPr/>
                    <a:lstStyle/>
                    <a:p>
                      <a:pPr algn="l" fontAlgn="b"/>
                      <a:r>
                        <a:rPr lang="pt-BR" sz="1050" b="0" i="0" u="none" strike="noStrike">
                          <a:solidFill>
                            <a:srgbClr val="000000"/>
                          </a:solidFill>
                          <a:effectLst/>
                          <a:latin typeface="Calibri" panose="020F0502020204030204" pitchFamily="34" charset="0"/>
                        </a:rPr>
                        <a:t>CARDIOPATI</a:t>
                      </a:r>
                    </a:p>
                  </a:txBody>
                  <a:tcPr marL="9525" marR="9525" marT="9525" marB="0" anchor="b">
                    <a:lnL>
                      <a:noFill/>
                    </a:lnL>
                    <a:lnR>
                      <a:noFill/>
                    </a:lnR>
                    <a:lnT>
                      <a:noFill/>
                    </a:lnT>
                    <a:lnB>
                      <a:noFill/>
                    </a:lnB>
                  </a:tcPr>
                </a:tc>
                <a:tc>
                  <a:txBody>
                    <a:bodyPr/>
                    <a:lstStyle/>
                    <a:p>
                      <a:pPr algn="l" fontAlgn="b"/>
                      <a:r>
                        <a:rPr lang="pt-BR" sz="1050" b="0" i="0" u="none" strike="noStrike">
                          <a:solidFill>
                            <a:srgbClr val="000000"/>
                          </a:solidFill>
                          <a:effectLst/>
                          <a:latin typeface="Calibri" panose="020F0502020204030204" pitchFamily="34" charset="0"/>
                        </a:rPr>
                        <a:t>Paciente com cardiopatia</a:t>
                      </a:r>
                    </a:p>
                  </a:txBody>
                  <a:tcPr marL="9525" marR="9525" marT="9525" marB="0" anchor="b">
                    <a:lnL>
                      <a:noFill/>
                    </a:lnL>
                    <a:lnR>
                      <a:noFill/>
                    </a:lnR>
                    <a:lnT>
                      <a:noFill/>
                    </a:lnT>
                    <a:lnB>
                      <a:noFill/>
                    </a:lnB>
                  </a:tcPr>
                </a:tc>
                <a:extLst>
                  <a:ext uri="{0D108BD9-81ED-4DB2-BD59-A6C34878D82A}">
                    <a16:rowId xmlns:a16="http://schemas.microsoft.com/office/drawing/2014/main" val="1062573102"/>
                  </a:ext>
                </a:extLst>
              </a:tr>
              <a:tr h="109576">
                <a:tc>
                  <a:txBody>
                    <a:bodyPr/>
                    <a:lstStyle/>
                    <a:p>
                      <a:pPr algn="l" fontAlgn="b"/>
                      <a:r>
                        <a:rPr lang="pt-BR" sz="1050" b="0" i="0" u="none" strike="noStrike">
                          <a:solidFill>
                            <a:srgbClr val="000000"/>
                          </a:solidFill>
                          <a:effectLst/>
                          <a:latin typeface="Calibri" panose="020F0502020204030204" pitchFamily="34" charset="0"/>
                        </a:rPr>
                        <a:t>HEMATOLOGI</a:t>
                      </a:r>
                    </a:p>
                  </a:txBody>
                  <a:tcPr marL="9525" marR="9525" marT="9525" marB="0" anchor="b">
                    <a:lnL>
                      <a:noFill/>
                    </a:lnL>
                    <a:lnR>
                      <a:noFill/>
                    </a:lnR>
                    <a:lnT>
                      <a:noFill/>
                    </a:lnT>
                    <a:lnB>
                      <a:noFill/>
                    </a:lnB>
                  </a:tcPr>
                </a:tc>
                <a:tc>
                  <a:txBody>
                    <a:bodyPr/>
                    <a:lstStyle/>
                    <a:p>
                      <a:pPr algn="l" fontAlgn="b"/>
                      <a:r>
                        <a:rPr lang="pt-BR" sz="1050" b="0" i="0" u="none" strike="noStrike">
                          <a:solidFill>
                            <a:srgbClr val="000000"/>
                          </a:solidFill>
                          <a:effectLst/>
                          <a:latin typeface="Calibri" panose="020F0502020204030204" pitchFamily="34" charset="0"/>
                        </a:rPr>
                        <a:t>Paciente com condição hematológica</a:t>
                      </a:r>
                    </a:p>
                  </a:txBody>
                  <a:tcPr marL="9525" marR="9525" marT="9525" marB="0" anchor="b">
                    <a:lnL>
                      <a:noFill/>
                    </a:lnL>
                    <a:lnR>
                      <a:noFill/>
                    </a:lnR>
                    <a:lnT>
                      <a:noFill/>
                    </a:lnT>
                    <a:lnB>
                      <a:noFill/>
                    </a:lnB>
                  </a:tcPr>
                </a:tc>
                <a:extLst>
                  <a:ext uri="{0D108BD9-81ED-4DB2-BD59-A6C34878D82A}">
                    <a16:rowId xmlns:a16="http://schemas.microsoft.com/office/drawing/2014/main" val="831782018"/>
                  </a:ext>
                </a:extLst>
              </a:tr>
              <a:tr h="109576">
                <a:tc>
                  <a:txBody>
                    <a:bodyPr/>
                    <a:lstStyle/>
                    <a:p>
                      <a:pPr algn="l" fontAlgn="b"/>
                      <a:r>
                        <a:rPr lang="pt-BR" sz="1050" b="0" i="0" u="none" strike="noStrike">
                          <a:solidFill>
                            <a:srgbClr val="000000"/>
                          </a:solidFill>
                          <a:effectLst/>
                          <a:latin typeface="Calibri" panose="020F0502020204030204" pitchFamily="34" charset="0"/>
                        </a:rPr>
                        <a:t>SIND_DOWN</a:t>
                      </a:r>
                    </a:p>
                  </a:txBody>
                  <a:tcPr marL="9525" marR="9525" marT="9525" marB="0" anchor="b">
                    <a:lnL>
                      <a:noFill/>
                    </a:lnL>
                    <a:lnR>
                      <a:noFill/>
                    </a:lnR>
                    <a:lnT>
                      <a:noFill/>
                    </a:lnT>
                    <a:lnB>
                      <a:noFill/>
                    </a:lnB>
                  </a:tcPr>
                </a:tc>
                <a:tc>
                  <a:txBody>
                    <a:bodyPr/>
                    <a:lstStyle/>
                    <a:p>
                      <a:pPr algn="l" fontAlgn="b"/>
                      <a:r>
                        <a:rPr lang="pt-BR" sz="1050" b="0" i="0" u="none" strike="noStrike" dirty="0">
                          <a:solidFill>
                            <a:srgbClr val="000000"/>
                          </a:solidFill>
                          <a:effectLst/>
                          <a:latin typeface="Calibri" panose="020F0502020204030204" pitchFamily="34" charset="0"/>
                        </a:rPr>
                        <a:t>Paciente com síndrome de </a:t>
                      </a:r>
                      <a:r>
                        <a:rPr lang="pt-BR" sz="1050" b="0" i="0" u="none" strike="noStrike" dirty="0" err="1">
                          <a:solidFill>
                            <a:srgbClr val="000000"/>
                          </a:solidFill>
                          <a:effectLst/>
                          <a:latin typeface="Calibri" panose="020F0502020204030204" pitchFamily="34" charset="0"/>
                        </a:rPr>
                        <a:t>down</a:t>
                      </a:r>
                      <a:endParaRPr lang="pt-BR" sz="105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685415459"/>
                  </a:ext>
                </a:extLst>
              </a:tr>
              <a:tr h="109576">
                <a:tc>
                  <a:txBody>
                    <a:bodyPr/>
                    <a:lstStyle/>
                    <a:p>
                      <a:pPr algn="l" fontAlgn="b"/>
                      <a:r>
                        <a:rPr lang="pt-BR" sz="1050" b="0" i="0" u="none" strike="noStrike">
                          <a:solidFill>
                            <a:srgbClr val="000000"/>
                          </a:solidFill>
                          <a:effectLst/>
                          <a:latin typeface="Calibri" panose="020F0502020204030204" pitchFamily="34" charset="0"/>
                        </a:rPr>
                        <a:t>HEPATICA</a:t>
                      </a:r>
                    </a:p>
                  </a:txBody>
                  <a:tcPr marL="9525" marR="9525" marT="9525" marB="0" anchor="b">
                    <a:lnL>
                      <a:noFill/>
                    </a:lnL>
                    <a:lnR>
                      <a:noFill/>
                    </a:lnR>
                    <a:lnT>
                      <a:noFill/>
                    </a:lnT>
                    <a:lnB>
                      <a:noFill/>
                    </a:lnB>
                  </a:tcPr>
                </a:tc>
                <a:tc>
                  <a:txBody>
                    <a:bodyPr/>
                    <a:lstStyle/>
                    <a:p>
                      <a:pPr algn="l" fontAlgn="b"/>
                      <a:r>
                        <a:rPr lang="pt-BR" sz="1050" b="0" i="0" u="none" strike="noStrike">
                          <a:solidFill>
                            <a:srgbClr val="000000"/>
                          </a:solidFill>
                          <a:effectLst/>
                          <a:latin typeface="Calibri" panose="020F0502020204030204" pitchFamily="34" charset="0"/>
                        </a:rPr>
                        <a:t>Paciente com condição hepática</a:t>
                      </a:r>
                    </a:p>
                  </a:txBody>
                  <a:tcPr marL="9525" marR="9525" marT="9525" marB="0" anchor="b">
                    <a:lnL>
                      <a:noFill/>
                    </a:lnL>
                    <a:lnR>
                      <a:noFill/>
                    </a:lnR>
                    <a:lnT>
                      <a:noFill/>
                    </a:lnT>
                    <a:lnB>
                      <a:noFill/>
                    </a:lnB>
                  </a:tcPr>
                </a:tc>
                <a:extLst>
                  <a:ext uri="{0D108BD9-81ED-4DB2-BD59-A6C34878D82A}">
                    <a16:rowId xmlns:a16="http://schemas.microsoft.com/office/drawing/2014/main" val="783083214"/>
                  </a:ext>
                </a:extLst>
              </a:tr>
              <a:tr h="109576">
                <a:tc>
                  <a:txBody>
                    <a:bodyPr/>
                    <a:lstStyle/>
                    <a:p>
                      <a:pPr algn="l" fontAlgn="b"/>
                      <a:r>
                        <a:rPr lang="pt-BR" sz="1050" b="0" i="0" u="none" strike="noStrike">
                          <a:solidFill>
                            <a:srgbClr val="000000"/>
                          </a:solidFill>
                          <a:effectLst/>
                          <a:latin typeface="Calibri" panose="020F0502020204030204" pitchFamily="34" charset="0"/>
                        </a:rPr>
                        <a:t>ASMA</a:t>
                      </a:r>
                    </a:p>
                  </a:txBody>
                  <a:tcPr marL="9525" marR="9525" marT="9525" marB="0" anchor="b">
                    <a:lnL>
                      <a:noFill/>
                    </a:lnL>
                    <a:lnR>
                      <a:noFill/>
                    </a:lnR>
                    <a:lnT>
                      <a:noFill/>
                    </a:lnT>
                    <a:lnB>
                      <a:noFill/>
                    </a:lnB>
                  </a:tcPr>
                </a:tc>
                <a:tc>
                  <a:txBody>
                    <a:bodyPr/>
                    <a:lstStyle/>
                    <a:p>
                      <a:pPr algn="l" fontAlgn="b"/>
                      <a:r>
                        <a:rPr lang="pt-BR" sz="1050" b="0" i="0" u="none" strike="noStrike">
                          <a:solidFill>
                            <a:srgbClr val="000000"/>
                          </a:solidFill>
                          <a:effectLst/>
                          <a:latin typeface="Calibri" panose="020F0502020204030204" pitchFamily="34" charset="0"/>
                        </a:rPr>
                        <a:t>Paciente com asma crônica</a:t>
                      </a:r>
                    </a:p>
                  </a:txBody>
                  <a:tcPr marL="9525" marR="9525" marT="9525" marB="0" anchor="b">
                    <a:lnL>
                      <a:noFill/>
                    </a:lnL>
                    <a:lnR>
                      <a:noFill/>
                    </a:lnR>
                    <a:lnT>
                      <a:noFill/>
                    </a:lnT>
                    <a:lnB>
                      <a:noFill/>
                    </a:lnB>
                  </a:tcPr>
                </a:tc>
                <a:extLst>
                  <a:ext uri="{0D108BD9-81ED-4DB2-BD59-A6C34878D82A}">
                    <a16:rowId xmlns:a16="http://schemas.microsoft.com/office/drawing/2014/main" val="2419117454"/>
                  </a:ext>
                </a:extLst>
              </a:tr>
              <a:tr h="109576">
                <a:tc>
                  <a:txBody>
                    <a:bodyPr/>
                    <a:lstStyle/>
                    <a:p>
                      <a:pPr algn="l" fontAlgn="b"/>
                      <a:r>
                        <a:rPr lang="pt-BR" sz="1050" b="0" i="0" u="none" strike="noStrike">
                          <a:solidFill>
                            <a:srgbClr val="000000"/>
                          </a:solidFill>
                          <a:effectLst/>
                          <a:latin typeface="Calibri" panose="020F0502020204030204" pitchFamily="34" charset="0"/>
                        </a:rPr>
                        <a:t>DIABETES</a:t>
                      </a:r>
                    </a:p>
                  </a:txBody>
                  <a:tcPr marL="9525" marR="9525" marT="9525" marB="0" anchor="b">
                    <a:lnL>
                      <a:noFill/>
                    </a:lnL>
                    <a:lnR>
                      <a:noFill/>
                    </a:lnR>
                    <a:lnT>
                      <a:noFill/>
                    </a:lnT>
                    <a:lnB>
                      <a:noFill/>
                    </a:lnB>
                  </a:tcPr>
                </a:tc>
                <a:tc>
                  <a:txBody>
                    <a:bodyPr/>
                    <a:lstStyle/>
                    <a:p>
                      <a:pPr algn="l" fontAlgn="b"/>
                      <a:r>
                        <a:rPr lang="pt-BR" sz="1050" b="0" i="0" u="none" strike="noStrike">
                          <a:solidFill>
                            <a:srgbClr val="000000"/>
                          </a:solidFill>
                          <a:effectLst/>
                          <a:latin typeface="Calibri" panose="020F0502020204030204" pitchFamily="34" charset="0"/>
                        </a:rPr>
                        <a:t>Paciente com diabetes</a:t>
                      </a:r>
                    </a:p>
                  </a:txBody>
                  <a:tcPr marL="9525" marR="9525" marT="9525" marB="0" anchor="b">
                    <a:lnL>
                      <a:noFill/>
                    </a:lnL>
                    <a:lnR>
                      <a:noFill/>
                    </a:lnR>
                    <a:lnT>
                      <a:noFill/>
                    </a:lnT>
                    <a:lnB>
                      <a:noFill/>
                    </a:lnB>
                  </a:tcPr>
                </a:tc>
                <a:extLst>
                  <a:ext uri="{0D108BD9-81ED-4DB2-BD59-A6C34878D82A}">
                    <a16:rowId xmlns:a16="http://schemas.microsoft.com/office/drawing/2014/main" val="531852452"/>
                  </a:ext>
                </a:extLst>
              </a:tr>
              <a:tr h="109576">
                <a:tc>
                  <a:txBody>
                    <a:bodyPr/>
                    <a:lstStyle/>
                    <a:p>
                      <a:pPr algn="l" fontAlgn="b"/>
                      <a:r>
                        <a:rPr lang="pt-BR" sz="1050" b="0" i="0" u="none" strike="noStrike">
                          <a:solidFill>
                            <a:srgbClr val="000000"/>
                          </a:solidFill>
                          <a:effectLst/>
                          <a:latin typeface="Calibri" panose="020F0502020204030204" pitchFamily="34" charset="0"/>
                        </a:rPr>
                        <a:t>NEUROLOGIC</a:t>
                      </a:r>
                    </a:p>
                  </a:txBody>
                  <a:tcPr marL="9525" marR="9525" marT="9525" marB="0" anchor="b">
                    <a:lnL>
                      <a:noFill/>
                    </a:lnL>
                    <a:lnR>
                      <a:noFill/>
                    </a:lnR>
                    <a:lnT>
                      <a:noFill/>
                    </a:lnT>
                    <a:lnB>
                      <a:noFill/>
                    </a:lnB>
                  </a:tcPr>
                </a:tc>
                <a:tc>
                  <a:txBody>
                    <a:bodyPr/>
                    <a:lstStyle/>
                    <a:p>
                      <a:pPr algn="l" fontAlgn="b"/>
                      <a:r>
                        <a:rPr lang="pt-BR" sz="1050" b="0" i="0" u="none" strike="noStrike">
                          <a:solidFill>
                            <a:srgbClr val="000000"/>
                          </a:solidFill>
                          <a:effectLst/>
                          <a:latin typeface="Calibri" panose="020F0502020204030204" pitchFamily="34" charset="0"/>
                        </a:rPr>
                        <a:t>Paciente com condição neurológica</a:t>
                      </a:r>
                    </a:p>
                  </a:txBody>
                  <a:tcPr marL="9525" marR="9525" marT="9525" marB="0" anchor="b">
                    <a:lnL>
                      <a:noFill/>
                    </a:lnL>
                    <a:lnR>
                      <a:noFill/>
                    </a:lnR>
                    <a:lnT>
                      <a:noFill/>
                    </a:lnT>
                    <a:lnB>
                      <a:noFill/>
                    </a:lnB>
                  </a:tcPr>
                </a:tc>
                <a:extLst>
                  <a:ext uri="{0D108BD9-81ED-4DB2-BD59-A6C34878D82A}">
                    <a16:rowId xmlns:a16="http://schemas.microsoft.com/office/drawing/2014/main" val="4122359491"/>
                  </a:ext>
                </a:extLst>
              </a:tr>
              <a:tr h="109576">
                <a:tc>
                  <a:txBody>
                    <a:bodyPr/>
                    <a:lstStyle/>
                    <a:p>
                      <a:pPr algn="l" fontAlgn="b"/>
                      <a:r>
                        <a:rPr lang="pt-BR" sz="1050" b="0" i="0" u="none" strike="noStrike">
                          <a:solidFill>
                            <a:srgbClr val="000000"/>
                          </a:solidFill>
                          <a:effectLst/>
                          <a:latin typeface="Calibri" panose="020F0502020204030204" pitchFamily="34" charset="0"/>
                        </a:rPr>
                        <a:t>PNEUMOPATI</a:t>
                      </a:r>
                    </a:p>
                  </a:txBody>
                  <a:tcPr marL="9525" marR="9525" marT="9525" marB="0" anchor="b">
                    <a:lnL>
                      <a:noFill/>
                    </a:lnL>
                    <a:lnR>
                      <a:noFill/>
                    </a:lnR>
                    <a:lnT>
                      <a:noFill/>
                    </a:lnT>
                    <a:lnB>
                      <a:noFill/>
                    </a:lnB>
                  </a:tcPr>
                </a:tc>
                <a:tc>
                  <a:txBody>
                    <a:bodyPr/>
                    <a:lstStyle/>
                    <a:p>
                      <a:pPr algn="l" fontAlgn="b"/>
                      <a:r>
                        <a:rPr lang="pt-BR" sz="1050" b="0" i="0" u="none" strike="noStrike">
                          <a:solidFill>
                            <a:srgbClr val="000000"/>
                          </a:solidFill>
                          <a:effectLst/>
                          <a:latin typeface="Calibri" panose="020F0502020204030204" pitchFamily="34" charset="0"/>
                        </a:rPr>
                        <a:t>Paciente com condição pneumopática</a:t>
                      </a:r>
                    </a:p>
                  </a:txBody>
                  <a:tcPr marL="9525" marR="9525" marT="9525" marB="0" anchor="b">
                    <a:lnL>
                      <a:noFill/>
                    </a:lnL>
                    <a:lnR>
                      <a:noFill/>
                    </a:lnR>
                    <a:lnT>
                      <a:noFill/>
                    </a:lnT>
                    <a:lnB>
                      <a:noFill/>
                    </a:lnB>
                  </a:tcPr>
                </a:tc>
                <a:extLst>
                  <a:ext uri="{0D108BD9-81ED-4DB2-BD59-A6C34878D82A}">
                    <a16:rowId xmlns:a16="http://schemas.microsoft.com/office/drawing/2014/main" val="2257637459"/>
                  </a:ext>
                </a:extLst>
              </a:tr>
              <a:tr h="109576">
                <a:tc>
                  <a:txBody>
                    <a:bodyPr/>
                    <a:lstStyle/>
                    <a:p>
                      <a:pPr algn="l" fontAlgn="b"/>
                      <a:r>
                        <a:rPr lang="pt-BR" sz="1050" b="0" i="0" u="none" strike="noStrike">
                          <a:solidFill>
                            <a:srgbClr val="000000"/>
                          </a:solidFill>
                          <a:effectLst/>
                          <a:latin typeface="Calibri" panose="020F0502020204030204" pitchFamily="34" charset="0"/>
                        </a:rPr>
                        <a:t>IMUNODEPRE</a:t>
                      </a:r>
                    </a:p>
                  </a:txBody>
                  <a:tcPr marL="9525" marR="9525" marT="9525" marB="0" anchor="b">
                    <a:lnL>
                      <a:noFill/>
                    </a:lnL>
                    <a:lnR>
                      <a:noFill/>
                    </a:lnR>
                    <a:lnT>
                      <a:noFill/>
                    </a:lnT>
                    <a:lnB>
                      <a:noFill/>
                    </a:lnB>
                  </a:tcPr>
                </a:tc>
                <a:tc>
                  <a:txBody>
                    <a:bodyPr/>
                    <a:lstStyle/>
                    <a:p>
                      <a:pPr algn="l" fontAlgn="b"/>
                      <a:r>
                        <a:rPr lang="pt-BR" sz="1050" b="0" i="0" u="none" strike="noStrike">
                          <a:solidFill>
                            <a:srgbClr val="000000"/>
                          </a:solidFill>
                          <a:effectLst/>
                          <a:latin typeface="Calibri" panose="020F0502020204030204" pitchFamily="34" charset="0"/>
                        </a:rPr>
                        <a:t>Paciente imunodeprimido</a:t>
                      </a:r>
                    </a:p>
                  </a:txBody>
                  <a:tcPr marL="9525" marR="9525" marT="9525" marB="0" anchor="b">
                    <a:lnL>
                      <a:noFill/>
                    </a:lnL>
                    <a:lnR>
                      <a:noFill/>
                    </a:lnR>
                    <a:lnT>
                      <a:noFill/>
                    </a:lnT>
                    <a:lnB>
                      <a:noFill/>
                    </a:lnB>
                  </a:tcPr>
                </a:tc>
                <a:extLst>
                  <a:ext uri="{0D108BD9-81ED-4DB2-BD59-A6C34878D82A}">
                    <a16:rowId xmlns:a16="http://schemas.microsoft.com/office/drawing/2014/main" val="62261471"/>
                  </a:ext>
                </a:extLst>
              </a:tr>
              <a:tr h="109576">
                <a:tc>
                  <a:txBody>
                    <a:bodyPr/>
                    <a:lstStyle/>
                    <a:p>
                      <a:pPr algn="l" fontAlgn="b"/>
                      <a:r>
                        <a:rPr lang="pt-BR" sz="1050" b="0" i="0" u="none" strike="noStrike">
                          <a:solidFill>
                            <a:srgbClr val="000000"/>
                          </a:solidFill>
                          <a:effectLst/>
                          <a:latin typeface="Calibri" panose="020F0502020204030204" pitchFamily="34" charset="0"/>
                        </a:rPr>
                        <a:t>RENAL</a:t>
                      </a:r>
                    </a:p>
                  </a:txBody>
                  <a:tcPr marL="9525" marR="9525" marT="9525" marB="0" anchor="b">
                    <a:lnL>
                      <a:noFill/>
                    </a:lnL>
                    <a:lnR>
                      <a:noFill/>
                    </a:lnR>
                    <a:lnT>
                      <a:noFill/>
                    </a:lnT>
                    <a:lnB>
                      <a:noFill/>
                    </a:lnB>
                  </a:tcPr>
                </a:tc>
                <a:tc>
                  <a:txBody>
                    <a:bodyPr/>
                    <a:lstStyle/>
                    <a:p>
                      <a:pPr algn="l" fontAlgn="b"/>
                      <a:r>
                        <a:rPr lang="pt-BR" sz="1050" b="0" i="0" u="none" strike="noStrike">
                          <a:solidFill>
                            <a:srgbClr val="000000"/>
                          </a:solidFill>
                          <a:effectLst/>
                          <a:latin typeface="Calibri" panose="020F0502020204030204" pitchFamily="34" charset="0"/>
                        </a:rPr>
                        <a:t>Paciente com condição renal</a:t>
                      </a:r>
                    </a:p>
                  </a:txBody>
                  <a:tcPr marL="9525" marR="9525" marT="9525" marB="0" anchor="b">
                    <a:lnL>
                      <a:noFill/>
                    </a:lnL>
                    <a:lnR>
                      <a:noFill/>
                    </a:lnR>
                    <a:lnT>
                      <a:noFill/>
                    </a:lnT>
                    <a:lnB>
                      <a:noFill/>
                    </a:lnB>
                  </a:tcPr>
                </a:tc>
                <a:extLst>
                  <a:ext uri="{0D108BD9-81ED-4DB2-BD59-A6C34878D82A}">
                    <a16:rowId xmlns:a16="http://schemas.microsoft.com/office/drawing/2014/main" val="883470714"/>
                  </a:ext>
                </a:extLst>
              </a:tr>
              <a:tr h="109576">
                <a:tc>
                  <a:txBody>
                    <a:bodyPr/>
                    <a:lstStyle/>
                    <a:p>
                      <a:pPr algn="l" fontAlgn="b"/>
                      <a:r>
                        <a:rPr lang="pt-BR" sz="1050" b="0" i="0" u="none" strike="noStrike">
                          <a:solidFill>
                            <a:srgbClr val="000000"/>
                          </a:solidFill>
                          <a:effectLst/>
                          <a:latin typeface="Calibri" panose="020F0502020204030204" pitchFamily="34" charset="0"/>
                        </a:rPr>
                        <a:t>OBESIDADE</a:t>
                      </a:r>
                    </a:p>
                  </a:txBody>
                  <a:tcPr marL="9525" marR="9525" marT="9525" marB="0" anchor="b">
                    <a:lnL>
                      <a:noFill/>
                    </a:lnL>
                    <a:lnR>
                      <a:noFill/>
                    </a:lnR>
                    <a:lnT>
                      <a:noFill/>
                    </a:lnT>
                    <a:lnB>
                      <a:noFill/>
                    </a:lnB>
                  </a:tcPr>
                </a:tc>
                <a:tc>
                  <a:txBody>
                    <a:bodyPr/>
                    <a:lstStyle/>
                    <a:p>
                      <a:pPr algn="l" fontAlgn="b"/>
                      <a:r>
                        <a:rPr lang="pt-BR" sz="1050" b="0" i="0" u="none" strike="noStrike">
                          <a:solidFill>
                            <a:srgbClr val="000000"/>
                          </a:solidFill>
                          <a:effectLst/>
                          <a:latin typeface="Calibri" panose="020F0502020204030204" pitchFamily="34" charset="0"/>
                        </a:rPr>
                        <a:t>Paciente obeso</a:t>
                      </a:r>
                    </a:p>
                  </a:txBody>
                  <a:tcPr marL="9525" marR="9525" marT="9525" marB="0" anchor="b">
                    <a:lnL>
                      <a:noFill/>
                    </a:lnL>
                    <a:lnR>
                      <a:noFill/>
                    </a:lnR>
                    <a:lnT>
                      <a:noFill/>
                    </a:lnT>
                    <a:lnB>
                      <a:noFill/>
                    </a:lnB>
                  </a:tcPr>
                </a:tc>
                <a:extLst>
                  <a:ext uri="{0D108BD9-81ED-4DB2-BD59-A6C34878D82A}">
                    <a16:rowId xmlns:a16="http://schemas.microsoft.com/office/drawing/2014/main" val="3408554337"/>
                  </a:ext>
                </a:extLst>
              </a:tr>
              <a:tr h="109576">
                <a:tc>
                  <a:txBody>
                    <a:bodyPr/>
                    <a:lstStyle/>
                    <a:p>
                      <a:pPr algn="l" fontAlgn="b"/>
                      <a:r>
                        <a:rPr lang="pt-BR" sz="1050" b="0" i="0" u="none" strike="noStrike">
                          <a:solidFill>
                            <a:srgbClr val="000000"/>
                          </a:solidFill>
                          <a:effectLst/>
                          <a:latin typeface="Calibri" panose="020F0502020204030204" pitchFamily="34" charset="0"/>
                        </a:rPr>
                        <a:t>OBES_IMC</a:t>
                      </a:r>
                    </a:p>
                  </a:txBody>
                  <a:tcPr marL="9525" marR="9525" marT="9525" marB="0" anchor="b">
                    <a:lnL>
                      <a:noFill/>
                    </a:lnL>
                    <a:lnR>
                      <a:noFill/>
                    </a:lnR>
                    <a:lnT>
                      <a:noFill/>
                    </a:lnT>
                    <a:lnB>
                      <a:noFill/>
                    </a:lnB>
                  </a:tcPr>
                </a:tc>
                <a:tc>
                  <a:txBody>
                    <a:bodyPr/>
                    <a:lstStyle/>
                    <a:p>
                      <a:pPr algn="l" fontAlgn="b"/>
                      <a:r>
                        <a:rPr lang="pt-BR" sz="1050" b="0" i="0" u="none" strike="noStrike">
                          <a:solidFill>
                            <a:srgbClr val="000000"/>
                          </a:solidFill>
                          <a:effectLst/>
                          <a:latin typeface="Calibri" panose="020F0502020204030204" pitchFamily="34" charset="0"/>
                        </a:rPr>
                        <a:t>IMC</a:t>
                      </a:r>
                    </a:p>
                  </a:txBody>
                  <a:tcPr marL="9525" marR="9525" marT="9525" marB="0" anchor="b">
                    <a:lnL>
                      <a:noFill/>
                    </a:lnL>
                    <a:lnR>
                      <a:noFill/>
                    </a:lnR>
                    <a:lnT>
                      <a:noFill/>
                    </a:lnT>
                    <a:lnB>
                      <a:noFill/>
                    </a:lnB>
                  </a:tcPr>
                </a:tc>
                <a:extLst>
                  <a:ext uri="{0D108BD9-81ED-4DB2-BD59-A6C34878D82A}">
                    <a16:rowId xmlns:a16="http://schemas.microsoft.com/office/drawing/2014/main" val="1343638101"/>
                  </a:ext>
                </a:extLst>
              </a:tr>
              <a:tr h="109576">
                <a:tc>
                  <a:txBody>
                    <a:bodyPr/>
                    <a:lstStyle/>
                    <a:p>
                      <a:pPr algn="l" fontAlgn="b"/>
                      <a:r>
                        <a:rPr lang="pt-BR" sz="1050" b="0" i="0" u="none" strike="noStrike">
                          <a:solidFill>
                            <a:srgbClr val="000000"/>
                          </a:solidFill>
                          <a:effectLst/>
                          <a:latin typeface="Calibri" panose="020F0502020204030204" pitchFamily="34" charset="0"/>
                        </a:rPr>
                        <a:t>OUT_MORBI</a:t>
                      </a:r>
                    </a:p>
                  </a:txBody>
                  <a:tcPr marL="9525" marR="9525" marT="9525" marB="0" anchor="b">
                    <a:lnL>
                      <a:noFill/>
                    </a:lnL>
                    <a:lnR>
                      <a:noFill/>
                    </a:lnR>
                    <a:lnT>
                      <a:noFill/>
                    </a:lnT>
                    <a:lnB>
                      <a:noFill/>
                    </a:lnB>
                  </a:tcPr>
                </a:tc>
                <a:tc>
                  <a:txBody>
                    <a:bodyPr/>
                    <a:lstStyle/>
                    <a:p>
                      <a:pPr algn="l" fontAlgn="b"/>
                      <a:r>
                        <a:rPr lang="pt-BR" sz="1050" b="0" i="0" u="none" strike="noStrike">
                          <a:solidFill>
                            <a:srgbClr val="000000"/>
                          </a:solidFill>
                          <a:effectLst/>
                          <a:latin typeface="Calibri" panose="020F0502020204030204" pitchFamily="34" charset="0"/>
                        </a:rPr>
                        <a:t>Outra comorbidade</a:t>
                      </a:r>
                    </a:p>
                  </a:txBody>
                  <a:tcPr marL="9525" marR="9525" marT="9525" marB="0" anchor="b">
                    <a:lnL>
                      <a:noFill/>
                    </a:lnL>
                    <a:lnR>
                      <a:noFill/>
                    </a:lnR>
                    <a:lnT>
                      <a:noFill/>
                    </a:lnT>
                    <a:lnB>
                      <a:noFill/>
                    </a:lnB>
                  </a:tcPr>
                </a:tc>
                <a:extLst>
                  <a:ext uri="{0D108BD9-81ED-4DB2-BD59-A6C34878D82A}">
                    <a16:rowId xmlns:a16="http://schemas.microsoft.com/office/drawing/2014/main" val="1898339977"/>
                  </a:ext>
                </a:extLst>
              </a:tr>
              <a:tr h="109576">
                <a:tc>
                  <a:txBody>
                    <a:bodyPr/>
                    <a:lstStyle/>
                    <a:p>
                      <a:pPr algn="l" fontAlgn="b"/>
                      <a:r>
                        <a:rPr lang="pt-BR" sz="1050" b="0" i="0" u="none" strike="noStrike">
                          <a:solidFill>
                            <a:srgbClr val="000000"/>
                          </a:solidFill>
                          <a:effectLst/>
                          <a:latin typeface="Calibri" panose="020F0502020204030204" pitchFamily="34" charset="0"/>
                        </a:rPr>
                        <a:t>MORB_DESC</a:t>
                      </a:r>
                    </a:p>
                  </a:txBody>
                  <a:tcPr marL="9525" marR="9525" marT="9525" marB="0" anchor="b">
                    <a:lnL>
                      <a:noFill/>
                    </a:lnL>
                    <a:lnR>
                      <a:noFill/>
                    </a:lnR>
                    <a:lnT>
                      <a:noFill/>
                    </a:lnT>
                    <a:lnB>
                      <a:noFill/>
                    </a:lnB>
                  </a:tcPr>
                </a:tc>
                <a:tc>
                  <a:txBody>
                    <a:bodyPr/>
                    <a:lstStyle/>
                    <a:p>
                      <a:pPr algn="l" fontAlgn="b"/>
                      <a:r>
                        <a:rPr lang="pt-BR" sz="1050" b="0" i="0" u="none" strike="noStrike" dirty="0">
                          <a:solidFill>
                            <a:srgbClr val="000000"/>
                          </a:solidFill>
                          <a:effectLst/>
                          <a:latin typeface="Calibri" panose="020F0502020204030204" pitchFamily="34" charset="0"/>
                        </a:rPr>
                        <a:t>Descrição da comorbidade</a:t>
                      </a:r>
                    </a:p>
                  </a:txBody>
                  <a:tcPr marL="9525" marR="9525" marT="9525" marB="0" anchor="b">
                    <a:lnL>
                      <a:noFill/>
                    </a:lnL>
                    <a:lnR>
                      <a:noFill/>
                    </a:lnR>
                    <a:lnT>
                      <a:noFill/>
                    </a:lnT>
                    <a:lnB>
                      <a:noFill/>
                    </a:lnB>
                  </a:tcPr>
                </a:tc>
                <a:extLst>
                  <a:ext uri="{0D108BD9-81ED-4DB2-BD59-A6C34878D82A}">
                    <a16:rowId xmlns:a16="http://schemas.microsoft.com/office/drawing/2014/main" val="3072953293"/>
                  </a:ext>
                </a:extLst>
              </a:tr>
            </a:tbl>
          </a:graphicData>
        </a:graphic>
      </p:graphicFrame>
    </p:spTree>
    <p:extLst>
      <p:ext uri="{BB962C8B-B14F-4D97-AF65-F5344CB8AC3E}">
        <p14:creationId xmlns:p14="http://schemas.microsoft.com/office/powerpoint/2010/main" val="29400625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 name="Tabela 12">
            <a:extLst>
              <a:ext uri="{FF2B5EF4-FFF2-40B4-BE49-F238E27FC236}">
                <a16:creationId xmlns:a16="http://schemas.microsoft.com/office/drawing/2014/main" id="{CD9363C5-420D-4666-9946-B7C121C66B1E}"/>
              </a:ext>
            </a:extLst>
          </p:cNvPr>
          <p:cNvGraphicFramePr>
            <a:graphicFrameLocks noGrp="1"/>
          </p:cNvGraphicFramePr>
          <p:nvPr>
            <p:extLst>
              <p:ext uri="{D42A27DB-BD31-4B8C-83A1-F6EECF244321}">
                <p14:modId xmlns:p14="http://schemas.microsoft.com/office/powerpoint/2010/main" val="1349046417"/>
              </p:ext>
            </p:extLst>
          </p:nvPr>
        </p:nvGraphicFramePr>
        <p:xfrm>
          <a:off x="5286861" y="787551"/>
          <a:ext cx="6451132" cy="5568810"/>
        </p:xfrm>
        <a:graphic>
          <a:graphicData uri="http://schemas.openxmlformats.org/drawingml/2006/table">
            <a:tbl>
              <a:tblPr/>
              <a:tblGrid>
                <a:gridCol w="2490724">
                  <a:extLst>
                    <a:ext uri="{9D8B030D-6E8A-4147-A177-3AD203B41FA5}">
                      <a16:colId xmlns:a16="http://schemas.microsoft.com/office/drawing/2014/main" val="4201084297"/>
                    </a:ext>
                  </a:extLst>
                </a:gridCol>
                <a:gridCol w="3960408">
                  <a:extLst>
                    <a:ext uri="{9D8B030D-6E8A-4147-A177-3AD203B41FA5}">
                      <a16:colId xmlns:a16="http://schemas.microsoft.com/office/drawing/2014/main" val="129545784"/>
                    </a:ext>
                  </a:extLst>
                </a:gridCol>
              </a:tblGrid>
              <a:tr h="85674">
                <a:tc>
                  <a:txBody>
                    <a:bodyPr/>
                    <a:lstStyle/>
                    <a:p>
                      <a:pPr algn="l" fontAlgn="b"/>
                      <a:r>
                        <a:rPr lang="pt-BR" sz="500" b="0" i="0" u="none" strike="noStrike" dirty="0">
                          <a:solidFill>
                            <a:srgbClr val="000000"/>
                          </a:solidFill>
                          <a:effectLst/>
                          <a:latin typeface="Calibri" panose="020F0502020204030204" pitchFamily="34" charset="0"/>
                        </a:rPr>
                        <a:t>Doença e diagnóstico</a:t>
                      </a:r>
                    </a:p>
                  </a:txBody>
                  <a:tcPr marL="2706" marR="2706" marT="2706" marB="0" anchor="b">
                    <a:lnL>
                      <a:noFill/>
                    </a:lnL>
                    <a:lnR>
                      <a:noFill/>
                    </a:lnR>
                    <a:lnT>
                      <a:noFill/>
                    </a:lnT>
                    <a:lnB>
                      <a:noFill/>
                    </a:lnB>
                    <a:solidFill>
                      <a:srgbClr val="6ADBD9"/>
                    </a:solidFill>
                  </a:tcPr>
                </a:tc>
                <a:tc>
                  <a:txBody>
                    <a:bodyPr/>
                    <a:lstStyle/>
                    <a:p>
                      <a:pPr algn="l" fontAlgn="b"/>
                      <a:r>
                        <a:rPr lang="pt-BR" sz="500" b="0" i="0" u="none" strike="noStrike" dirty="0">
                          <a:solidFill>
                            <a:srgbClr val="000000"/>
                          </a:solidFill>
                          <a:effectLst/>
                          <a:latin typeface="Calibri" panose="020F0502020204030204" pitchFamily="34" charset="0"/>
                        </a:rPr>
                        <a:t>Descrição</a:t>
                      </a:r>
                    </a:p>
                  </a:txBody>
                  <a:tcPr marL="2706" marR="2706" marT="2706" marB="0" anchor="b">
                    <a:lnL>
                      <a:noFill/>
                    </a:lnL>
                    <a:lnR>
                      <a:noFill/>
                    </a:lnR>
                    <a:lnT>
                      <a:noFill/>
                    </a:lnT>
                    <a:lnB>
                      <a:noFill/>
                    </a:lnB>
                    <a:solidFill>
                      <a:srgbClr val="6ADBD9"/>
                    </a:solidFill>
                  </a:tcPr>
                </a:tc>
                <a:extLst>
                  <a:ext uri="{0D108BD9-81ED-4DB2-BD59-A6C34878D82A}">
                    <a16:rowId xmlns:a16="http://schemas.microsoft.com/office/drawing/2014/main" val="2963188451"/>
                  </a:ext>
                </a:extLst>
              </a:tr>
              <a:tr h="85674">
                <a:tc>
                  <a:txBody>
                    <a:bodyPr/>
                    <a:lstStyle/>
                    <a:p>
                      <a:pPr algn="l" fontAlgn="b"/>
                      <a:r>
                        <a:rPr lang="pt-BR" sz="500" b="0" i="0" u="none" strike="noStrike">
                          <a:solidFill>
                            <a:srgbClr val="000000"/>
                          </a:solidFill>
                          <a:effectLst/>
                          <a:latin typeface="Calibri" panose="020F0502020204030204" pitchFamily="34" charset="0"/>
                        </a:rPr>
                        <a:t>SURTO_SG</a:t>
                      </a:r>
                    </a:p>
                  </a:txBody>
                  <a:tcPr marL="2706" marR="2706" marT="2706" marB="0" anchor="b">
                    <a:lnL>
                      <a:noFill/>
                    </a:lnL>
                    <a:lnR>
                      <a:noFill/>
                    </a:lnR>
                    <a:lnT>
                      <a:noFill/>
                    </a:lnT>
                    <a:lnB>
                      <a:noFill/>
                    </a:lnB>
                  </a:tcPr>
                </a:tc>
                <a:tc>
                  <a:txBody>
                    <a:bodyPr/>
                    <a:lstStyle/>
                    <a:p>
                      <a:pPr algn="l" fontAlgn="b"/>
                      <a:r>
                        <a:rPr lang="pt-BR" sz="500" b="0" i="0" u="none" strike="noStrike">
                          <a:solidFill>
                            <a:srgbClr val="000000"/>
                          </a:solidFill>
                          <a:effectLst/>
                          <a:latin typeface="Calibri" panose="020F0502020204030204" pitchFamily="34" charset="0"/>
                        </a:rPr>
                        <a:t>Caso proveniente de surto gripal (SG)</a:t>
                      </a:r>
                    </a:p>
                  </a:txBody>
                  <a:tcPr marL="2706" marR="2706" marT="2706" marB="0" anchor="b">
                    <a:lnL>
                      <a:noFill/>
                    </a:lnL>
                    <a:lnR>
                      <a:noFill/>
                    </a:lnR>
                    <a:lnT>
                      <a:noFill/>
                    </a:lnT>
                    <a:lnB>
                      <a:noFill/>
                    </a:lnB>
                  </a:tcPr>
                </a:tc>
                <a:extLst>
                  <a:ext uri="{0D108BD9-81ED-4DB2-BD59-A6C34878D82A}">
                    <a16:rowId xmlns:a16="http://schemas.microsoft.com/office/drawing/2014/main" val="4006980549"/>
                  </a:ext>
                </a:extLst>
              </a:tr>
              <a:tr h="85674">
                <a:tc>
                  <a:txBody>
                    <a:bodyPr/>
                    <a:lstStyle/>
                    <a:p>
                      <a:pPr algn="l" fontAlgn="b"/>
                      <a:r>
                        <a:rPr lang="pt-BR" sz="500" b="0" i="0" u="none" strike="noStrike">
                          <a:solidFill>
                            <a:srgbClr val="000000"/>
                          </a:solidFill>
                          <a:effectLst/>
                          <a:latin typeface="Calibri" panose="020F0502020204030204" pitchFamily="34" charset="0"/>
                        </a:rPr>
                        <a:t>NOSOCOMIAL</a:t>
                      </a:r>
                    </a:p>
                  </a:txBody>
                  <a:tcPr marL="2706" marR="2706" marT="2706" marB="0" anchor="b">
                    <a:lnL>
                      <a:noFill/>
                    </a:lnL>
                    <a:lnR>
                      <a:noFill/>
                    </a:lnR>
                    <a:lnT>
                      <a:noFill/>
                    </a:lnT>
                    <a:lnB>
                      <a:noFill/>
                    </a:lnB>
                  </a:tcPr>
                </a:tc>
                <a:tc>
                  <a:txBody>
                    <a:bodyPr/>
                    <a:lstStyle/>
                    <a:p>
                      <a:pPr algn="l" fontAlgn="b"/>
                      <a:r>
                        <a:rPr lang="pt-BR" sz="500" b="0" i="0" u="none" strike="noStrike">
                          <a:solidFill>
                            <a:srgbClr val="000000"/>
                          </a:solidFill>
                          <a:effectLst/>
                          <a:latin typeface="Calibri" panose="020F0502020204030204" pitchFamily="34" charset="0"/>
                        </a:rPr>
                        <a:t>Caso de SRAG com infecção adquirida após internação.</a:t>
                      </a:r>
                    </a:p>
                  </a:txBody>
                  <a:tcPr marL="2706" marR="2706" marT="2706" marB="0" anchor="b">
                    <a:lnL>
                      <a:noFill/>
                    </a:lnL>
                    <a:lnR>
                      <a:noFill/>
                    </a:lnR>
                    <a:lnT>
                      <a:noFill/>
                    </a:lnT>
                    <a:lnB>
                      <a:noFill/>
                    </a:lnB>
                  </a:tcPr>
                </a:tc>
                <a:extLst>
                  <a:ext uri="{0D108BD9-81ED-4DB2-BD59-A6C34878D82A}">
                    <a16:rowId xmlns:a16="http://schemas.microsoft.com/office/drawing/2014/main" val="194410089"/>
                  </a:ext>
                </a:extLst>
              </a:tr>
              <a:tr h="85674">
                <a:tc>
                  <a:txBody>
                    <a:bodyPr/>
                    <a:lstStyle/>
                    <a:p>
                      <a:pPr algn="l" fontAlgn="b"/>
                      <a:r>
                        <a:rPr lang="pt-BR" sz="500" b="0" i="0" u="none" strike="noStrike">
                          <a:solidFill>
                            <a:srgbClr val="000000"/>
                          </a:solidFill>
                          <a:effectLst/>
                          <a:latin typeface="Calibri" panose="020F0502020204030204" pitchFamily="34" charset="0"/>
                        </a:rPr>
                        <a:t>AVE_SUINO</a:t>
                      </a:r>
                    </a:p>
                  </a:txBody>
                  <a:tcPr marL="2706" marR="2706" marT="2706" marB="0" anchor="b">
                    <a:lnL>
                      <a:noFill/>
                    </a:lnL>
                    <a:lnR>
                      <a:noFill/>
                    </a:lnR>
                    <a:lnT>
                      <a:noFill/>
                    </a:lnT>
                    <a:lnB>
                      <a:noFill/>
                    </a:lnB>
                  </a:tcPr>
                </a:tc>
                <a:tc>
                  <a:txBody>
                    <a:bodyPr/>
                    <a:lstStyle/>
                    <a:p>
                      <a:pPr algn="l" fontAlgn="b"/>
                      <a:r>
                        <a:rPr lang="pt-BR" sz="500" b="0" i="0" u="none" strike="noStrike">
                          <a:solidFill>
                            <a:srgbClr val="000000"/>
                          </a:solidFill>
                          <a:effectLst/>
                          <a:latin typeface="Calibri" panose="020F0502020204030204" pitchFamily="34" charset="0"/>
                        </a:rPr>
                        <a:t>Caso com contato direto com aves ou suínos.</a:t>
                      </a:r>
                    </a:p>
                  </a:txBody>
                  <a:tcPr marL="2706" marR="2706" marT="2706" marB="0" anchor="b">
                    <a:lnL>
                      <a:noFill/>
                    </a:lnL>
                    <a:lnR>
                      <a:noFill/>
                    </a:lnR>
                    <a:lnT>
                      <a:noFill/>
                    </a:lnT>
                    <a:lnB>
                      <a:noFill/>
                    </a:lnB>
                  </a:tcPr>
                </a:tc>
                <a:extLst>
                  <a:ext uri="{0D108BD9-81ED-4DB2-BD59-A6C34878D82A}">
                    <a16:rowId xmlns:a16="http://schemas.microsoft.com/office/drawing/2014/main" val="638305044"/>
                  </a:ext>
                </a:extLst>
              </a:tr>
              <a:tr h="85674">
                <a:tc>
                  <a:txBody>
                    <a:bodyPr/>
                    <a:lstStyle/>
                    <a:p>
                      <a:pPr algn="l" fontAlgn="b"/>
                      <a:r>
                        <a:rPr lang="pt-BR" sz="500" b="0" i="0" u="none" strike="noStrike">
                          <a:solidFill>
                            <a:srgbClr val="000000"/>
                          </a:solidFill>
                          <a:effectLst/>
                          <a:latin typeface="Calibri" panose="020F0502020204030204" pitchFamily="34" charset="0"/>
                        </a:rPr>
                        <a:t>ANTIVIRAL</a:t>
                      </a:r>
                    </a:p>
                  </a:txBody>
                  <a:tcPr marL="2706" marR="2706" marT="2706" marB="0" anchor="b">
                    <a:lnL>
                      <a:noFill/>
                    </a:lnL>
                    <a:lnR>
                      <a:noFill/>
                    </a:lnR>
                    <a:lnT>
                      <a:noFill/>
                    </a:lnT>
                    <a:lnB>
                      <a:noFill/>
                    </a:lnB>
                  </a:tcPr>
                </a:tc>
                <a:tc>
                  <a:txBody>
                    <a:bodyPr/>
                    <a:lstStyle/>
                    <a:p>
                      <a:pPr algn="l" fontAlgn="b"/>
                      <a:r>
                        <a:rPr lang="pt-BR" sz="500" b="0" i="0" u="none" strike="noStrike">
                          <a:solidFill>
                            <a:srgbClr val="000000"/>
                          </a:solidFill>
                          <a:effectLst/>
                          <a:latin typeface="Calibri" panose="020F0502020204030204" pitchFamily="34" charset="0"/>
                        </a:rPr>
                        <a:t>Usou antiviral contra gripe</a:t>
                      </a:r>
                    </a:p>
                  </a:txBody>
                  <a:tcPr marL="2706" marR="2706" marT="2706" marB="0" anchor="b">
                    <a:lnL>
                      <a:noFill/>
                    </a:lnL>
                    <a:lnR>
                      <a:noFill/>
                    </a:lnR>
                    <a:lnT>
                      <a:noFill/>
                    </a:lnT>
                    <a:lnB>
                      <a:noFill/>
                    </a:lnB>
                  </a:tcPr>
                </a:tc>
                <a:extLst>
                  <a:ext uri="{0D108BD9-81ED-4DB2-BD59-A6C34878D82A}">
                    <a16:rowId xmlns:a16="http://schemas.microsoft.com/office/drawing/2014/main" val="3636356038"/>
                  </a:ext>
                </a:extLst>
              </a:tr>
              <a:tr h="85674">
                <a:tc>
                  <a:txBody>
                    <a:bodyPr/>
                    <a:lstStyle/>
                    <a:p>
                      <a:pPr algn="l" fontAlgn="b"/>
                      <a:r>
                        <a:rPr lang="pt-BR" sz="500" b="0" i="0" u="none" strike="noStrike">
                          <a:solidFill>
                            <a:srgbClr val="000000"/>
                          </a:solidFill>
                          <a:effectLst/>
                          <a:latin typeface="Calibri" panose="020F0502020204030204" pitchFamily="34" charset="0"/>
                        </a:rPr>
                        <a:t>TP_ANTIVIR</a:t>
                      </a:r>
                    </a:p>
                  </a:txBody>
                  <a:tcPr marL="2706" marR="2706" marT="2706" marB="0" anchor="b">
                    <a:lnL>
                      <a:noFill/>
                    </a:lnL>
                    <a:lnR>
                      <a:noFill/>
                    </a:lnR>
                    <a:lnT>
                      <a:noFill/>
                    </a:lnT>
                    <a:lnB>
                      <a:noFill/>
                    </a:lnB>
                  </a:tcPr>
                </a:tc>
                <a:tc>
                  <a:txBody>
                    <a:bodyPr/>
                    <a:lstStyle/>
                    <a:p>
                      <a:pPr algn="l" fontAlgn="b"/>
                      <a:r>
                        <a:rPr lang="pt-BR" sz="500" b="0" i="0" u="none" strike="noStrike">
                          <a:solidFill>
                            <a:srgbClr val="000000"/>
                          </a:solidFill>
                          <a:effectLst/>
                          <a:latin typeface="Calibri" panose="020F0502020204030204" pitchFamily="34" charset="0"/>
                        </a:rPr>
                        <a:t>Qual antiviral utilizado?</a:t>
                      </a:r>
                    </a:p>
                  </a:txBody>
                  <a:tcPr marL="2706" marR="2706" marT="2706" marB="0" anchor="b">
                    <a:lnL>
                      <a:noFill/>
                    </a:lnL>
                    <a:lnR>
                      <a:noFill/>
                    </a:lnR>
                    <a:lnT>
                      <a:noFill/>
                    </a:lnT>
                    <a:lnB>
                      <a:noFill/>
                    </a:lnB>
                  </a:tcPr>
                </a:tc>
                <a:extLst>
                  <a:ext uri="{0D108BD9-81ED-4DB2-BD59-A6C34878D82A}">
                    <a16:rowId xmlns:a16="http://schemas.microsoft.com/office/drawing/2014/main" val="207606686"/>
                  </a:ext>
                </a:extLst>
              </a:tr>
              <a:tr h="85674">
                <a:tc>
                  <a:txBody>
                    <a:bodyPr/>
                    <a:lstStyle/>
                    <a:p>
                      <a:pPr algn="l" fontAlgn="b"/>
                      <a:r>
                        <a:rPr lang="pt-BR" sz="500" b="0" i="0" u="none" strike="noStrike">
                          <a:solidFill>
                            <a:srgbClr val="000000"/>
                          </a:solidFill>
                          <a:effectLst/>
                          <a:latin typeface="Calibri" panose="020F0502020204030204" pitchFamily="34" charset="0"/>
                        </a:rPr>
                        <a:t>OUT_ANTIV</a:t>
                      </a:r>
                    </a:p>
                  </a:txBody>
                  <a:tcPr marL="2706" marR="2706" marT="2706" marB="0" anchor="b">
                    <a:lnL>
                      <a:noFill/>
                    </a:lnL>
                    <a:lnR>
                      <a:noFill/>
                    </a:lnR>
                    <a:lnT>
                      <a:noFill/>
                    </a:lnT>
                    <a:lnB>
                      <a:noFill/>
                    </a:lnB>
                  </a:tcPr>
                </a:tc>
                <a:tc>
                  <a:txBody>
                    <a:bodyPr/>
                    <a:lstStyle/>
                    <a:p>
                      <a:pPr algn="l" fontAlgn="b"/>
                      <a:r>
                        <a:rPr lang="pt-BR" sz="500" b="0" i="0" u="none" strike="noStrike">
                          <a:solidFill>
                            <a:srgbClr val="000000"/>
                          </a:solidFill>
                          <a:effectLst/>
                          <a:latin typeface="Calibri" panose="020F0502020204030204" pitchFamily="34" charset="0"/>
                        </a:rPr>
                        <a:t>Se o antiviral utilizado não foi Oseltamivir ou Zanamivir, informar qual antiviral foi utilizado.</a:t>
                      </a:r>
                    </a:p>
                  </a:txBody>
                  <a:tcPr marL="2706" marR="2706" marT="2706" marB="0" anchor="b">
                    <a:lnL>
                      <a:noFill/>
                    </a:lnL>
                    <a:lnR>
                      <a:noFill/>
                    </a:lnR>
                    <a:lnT>
                      <a:noFill/>
                    </a:lnT>
                    <a:lnB>
                      <a:noFill/>
                    </a:lnB>
                  </a:tcPr>
                </a:tc>
                <a:extLst>
                  <a:ext uri="{0D108BD9-81ED-4DB2-BD59-A6C34878D82A}">
                    <a16:rowId xmlns:a16="http://schemas.microsoft.com/office/drawing/2014/main" val="1733494427"/>
                  </a:ext>
                </a:extLst>
              </a:tr>
              <a:tr h="85674">
                <a:tc>
                  <a:txBody>
                    <a:bodyPr/>
                    <a:lstStyle/>
                    <a:p>
                      <a:pPr algn="l" fontAlgn="b"/>
                      <a:r>
                        <a:rPr lang="pt-BR" sz="500" b="0" i="0" u="none" strike="noStrike">
                          <a:solidFill>
                            <a:srgbClr val="000000"/>
                          </a:solidFill>
                          <a:effectLst/>
                          <a:latin typeface="Calibri" panose="020F0502020204030204" pitchFamily="34" charset="0"/>
                        </a:rPr>
                        <a:t>HOSPITAL</a:t>
                      </a:r>
                    </a:p>
                  </a:txBody>
                  <a:tcPr marL="2706" marR="2706" marT="2706" marB="0" anchor="b">
                    <a:lnL>
                      <a:noFill/>
                    </a:lnL>
                    <a:lnR>
                      <a:noFill/>
                    </a:lnR>
                    <a:lnT>
                      <a:noFill/>
                    </a:lnT>
                    <a:lnB>
                      <a:noFill/>
                    </a:lnB>
                  </a:tcPr>
                </a:tc>
                <a:tc>
                  <a:txBody>
                    <a:bodyPr/>
                    <a:lstStyle/>
                    <a:p>
                      <a:pPr algn="l" fontAlgn="b"/>
                      <a:r>
                        <a:rPr lang="pt-BR" sz="500" b="0" i="0" u="none" strike="noStrike">
                          <a:solidFill>
                            <a:srgbClr val="000000"/>
                          </a:solidFill>
                          <a:effectLst/>
                          <a:latin typeface="Calibri" panose="020F0502020204030204" pitchFamily="34" charset="0"/>
                        </a:rPr>
                        <a:t>O paciente foi internado?</a:t>
                      </a:r>
                    </a:p>
                  </a:txBody>
                  <a:tcPr marL="2706" marR="2706" marT="2706" marB="0" anchor="b">
                    <a:lnL>
                      <a:noFill/>
                    </a:lnL>
                    <a:lnR>
                      <a:noFill/>
                    </a:lnR>
                    <a:lnT>
                      <a:noFill/>
                    </a:lnT>
                    <a:lnB>
                      <a:noFill/>
                    </a:lnB>
                  </a:tcPr>
                </a:tc>
                <a:extLst>
                  <a:ext uri="{0D108BD9-81ED-4DB2-BD59-A6C34878D82A}">
                    <a16:rowId xmlns:a16="http://schemas.microsoft.com/office/drawing/2014/main" val="616988612"/>
                  </a:ext>
                </a:extLst>
              </a:tr>
              <a:tr h="85674">
                <a:tc>
                  <a:txBody>
                    <a:bodyPr/>
                    <a:lstStyle/>
                    <a:p>
                      <a:pPr algn="l" fontAlgn="b"/>
                      <a:r>
                        <a:rPr lang="pt-BR" sz="500" b="0" i="0" u="none" strike="noStrike">
                          <a:solidFill>
                            <a:srgbClr val="000000"/>
                          </a:solidFill>
                          <a:effectLst/>
                          <a:latin typeface="Calibri" panose="020F0502020204030204" pitchFamily="34" charset="0"/>
                        </a:rPr>
                        <a:t>UTI</a:t>
                      </a:r>
                    </a:p>
                  </a:txBody>
                  <a:tcPr marL="2706" marR="2706" marT="2706" marB="0" anchor="b">
                    <a:lnL>
                      <a:noFill/>
                    </a:lnL>
                    <a:lnR>
                      <a:noFill/>
                    </a:lnR>
                    <a:lnT>
                      <a:noFill/>
                    </a:lnT>
                    <a:lnB>
                      <a:noFill/>
                    </a:lnB>
                  </a:tcPr>
                </a:tc>
                <a:tc>
                  <a:txBody>
                    <a:bodyPr/>
                    <a:lstStyle/>
                    <a:p>
                      <a:pPr algn="l" fontAlgn="b"/>
                      <a:r>
                        <a:rPr lang="pt-BR" sz="500" b="0" i="0" u="none" strike="noStrike">
                          <a:solidFill>
                            <a:srgbClr val="000000"/>
                          </a:solidFill>
                          <a:effectLst/>
                          <a:latin typeface="Calibri" panose="020F0502020204030204" pitchFamily="34" charset="0"/>
                        </a:rPr>
                        <a:t>O paciente foi internado em UTI?</a:t>
                      </a:r>
                    </a:p>
                  </a:txBody>
                  <a:tcPr marL="2706" marR="2706" marT="2706" marB="0" anchor="b">
                    <a:lnL>
                      <a:noFill/>
                    </a:lnL>
                    <a:lnR>
                      <a:noFill/>
                    </a:lnR>
                    <a:lnT>
                      <a:noFill/>
                    </a:lnT>
                    <a:lnB>
                      <a:noFill/>
                    </a:lnB>
                  </a:tcPr>
                </a:tc>
                <a:extLst>
                  <a:ext uri="{0D108BD9-81ED-4DB2-BD59-A6C34878D82A}">
                    <a16:rowId xmlns:a16="http://schemas.microsoft.com/office/drawing/2014/main" val="1111562023"/>
                  </a:ext>
                </a:extLst>
              </a:tr>
              <a:tr h="85674">
                <a:tc>
                  <a:txBody>
                    <a:bodyPr/>
                    <a:lstStyle/>
                    <a:p>
                      <a:pPr algn="l" fontAlgn="b"/>
                      <a:r>
                        <a:rPr lang="pt-BR" sz="500" b="0" i="0" u="none" strike="noStrike">
                          <a:solidFill>
                            <a:srgbClr val="000000"/>
                          </a:solidFill>
                          <a:effectLst/>
                          <a:latin typeface="Calibri" panose="020F0502020204030204" pitchFamily="34" charset="0"/>
                        </a:rPr>
                        <a:t>SUPORT_VEN</a:t>
                      </a:r>
                    </a:p>
                  </a:txBody>
                  <a:tcPr marL="2706" marR="2706" marT="2706" marB="0" anchor="b">
                    <a:lnL>
                      <a:noFill/>
                    </a:lnL>
                    <a:lnR>
                      <a:noFill/>
                    </a:lnR>
                    <a:lnT>
                      <a:noFill/>
                    </a:lnT>
                    <a:lnB>
                      <a:noFill/>
                    </a:lnB>
                  </a:tcPr>
                </a:tc>
                <a:tc>
                  <a:txBody>
                    <a:bodyPr/>
                    <a:lstStyle/>
                    <a:p>
                      <a:pPr algn="l" fontAlgn="b"/>
                      <a:r>
                        <a:rPr lang="pt-BR" sz="500" b="0" i="0" u="none" strike="noStrike">
                          <a:solidFill>
                            <a:srgbClr val="000000"/>
                          </a:solidFill>
                          <a:effectLst/>
                          <a:latin typeface="Calibri" panose="020F0502020204030204" pitchFamily="34" charset="0"/>
                        </a:rPr>
                        <a:t>O paciente fez uso de suporte ventilatório?</a:t>
                      </a:r>
                    </a:p>
                  </a:txBody>
                  <a:tcPr marL="2706" marR="2706" marT="2706" marB="0" anchor="b">
                    <a:lnL>
                      <a:noFill/>
                    </a:lnL>
                    <a:lnR>
                      <a:noFill/>
                    </a:lnR>
                    <a:lnT>
                      <a:noFill/>
                    </a:lnT>
                    <a:lnB>
                      <a:noFill/>
                    </a:lnB>
                  </a:tcPr>
                </a:tc>
                <a:extLst>
                  <a:ext uri="{0D108BD9-81ED-4DB2-BD59-A6C34878D82A}">
                    <a16:rowId xmlns:a16="http://schemas.microsoft.com/office/drawing/2014/main" val="1104970632"/>
                  </a:ext>
                </a:extLst>
              </a:tr>
              <a:tr h="85674">
                <a:tc>
                  <a:txBody>
                    <a:bodyPr/>
                    <a:lstStyle/>
                    <a:p>
                      <a:pPr algn="l" fontAlgn="b"/>
                      <a:r>
                        <a:rPr lang="pt-BR" sz="500" b="0" i="0" u="none" strike="noStrike">
                          <a:solidFill>
                            <a:srgbClr val="000000"/>
                          </a:solidFill>
                          <a:effectLst/>
                          <a:latin typeface="Calibri" panose="020F0502020204030204" pitchFamily="34" charset="0"/>
                        </a:rPr>
                        <a:t>RAIOX_RES</a:t>
                      </a:r>
                    </a:p>
                  </a:txBody>
                  <a:tcPr marL="2706" marR="2706" marT="2706" marB="0" anchor="b">
                    <a:lnL>
                      <a:noFill/>
                    </a:lnL>
                    <a:lnR>
                      <a:noFill/>
                    </a:lnR>
                    <a:lnT>
                      <a:noFill/>
                    </a:lnT>
                    <a:lnB>
                      <a:noFill/>
                    </a:lnB>
                  </a:tcPr>
                </a:tc>
                <a:tc>
                  <a:txBody>
                    <a:bodyPr/>
                    <a:lstStyle/>
                    <a:p>
                      <a:pPr algn="l" fontAlgn="b"/>
                      <a:r>
                        <a:rPr lang="pt-BR" sz="500" b="0" i="0" u="none" strike="noStrike">
                          <a:solidFill>
                            <a:srgbClr val="000000"/>
                          </a:solidFill>
                          <a:effectLst/>
                          <a:latin typeface="Calibri" panose="020F0502020204030204" pitchFamily="34" charset="0"/>
                        </a:rPr>
                        <a:t>Informar resultado de Raio X de Tórax.</a:t>
                      </a:r>
                    </a:p>
                  </a:txBody>
                  <a:tcPr marL="2706" marR="2706" marT="2706" marB="0" anchor="b">
                    <a:lnL>
                      <a:noFill/>
                    </a:lnL>
                    <a:lnR>
                      <a:noFill/>
                    </a:lnR>
                    <a:lnT>
                      <a:noFill/>
                    </a:lnT>
                    <a:lnB>
                      <a:noFill/>
                    </a:lnB>
                  </a:tcPr>
                </a:tc>
                <a:extLst>
                  <a:ext uri="{0D108BD9-81ED-4DB2-BD59-A6C34878D82A}">
                    <a16:rowId xmlns:a16="http://schemas.microsoft.com/office/drawing/2014/main" val="485692529"/>
                  </a:ext>
                </a:extLst>
              </a:tr>
              <a:tr h="85674">
                <a:tc>
                  <a:txBody>
                    <a:bodyPr/>
                    <a:lstStyle/>
                    <a:p>
                      <a:pPr algn="l" fontAlgn="b"/>
                      <a:r>
                        <a:rPr lang="pt-BR" sz="500" b="0" i="0" u="none" strike="noStrike">
                          <a:solidFill>
                            <a:srgbClr val="000000"/>
                          </a:solidFill>
                          <a:effectLst/>
                          <a:latin typeface="Calibri" panose="020F0502020204030204" pitchFamily="34" charset="0"/>
                        </a:rPr>
                        <a:t>RAIOX_OUT</a:t>
                      </a:r>
                    </a:p>
                  </a:txBody>
                  <a:tcPr marL="2706" marR="2706" marT="2706" marB="0" anchor="b">
                    <a:lnL>
                      <a:noFill/>
                    </a:lnL>
                    <a:lnR>
                      <a:noFill/>
                    </a:lnR>
                    <a:lnT>
                      <a:noFill/>
                    </a:lnT>
                    <a:lnB>
                      <a:noFill/>
                    </a:lnB>
                  </a:tcPr>
                </a:tc>
                <a:tc>
                  <a:txBody>
                    <a:bodyPr/>
                    <a:lstStyle/>
                    <a:p>
                      <a:pPr algn="l" fontAlgn="b"/>
                      <a:r>
                        <a:rPr lang="pt-BR" sz="500" b="0" i="0" u="none" strike="noStrike">
                          <a:solidFill>
                            <a:srgbClr val="000000"/>
                          </a:solidFill>
                          <a:effectLst/>
                          <a:latin typeface="Calibri" panose="020F0502020204030204" pitchFamily="34" charset="0"/>
                        </a:rPr>
                        <a:t>Informar o resultado do RX de tórax se selecionado a opção 5-Outro.</a:t>
                      </a:r>
                    </a:p>
                  </a:txBody>
                  <a:tcPr marL="2706" marR="2706" marT="2706" marB="0" anchor="b">
                    <a:lnL>
                      <a:noFill/>
                    </a:lnL>
                    <a:lnR>
                      <a:noFill/>
                    </a:lnR>
                    <a:lnT>
                      <a:noFill/>
                    </a:lnT>
                    <a:lnB>
                      <a:noFill/>
                    </a:lnB>
                  </a:tcPr>
                </a:tc>
                <a:extLst>
                  <a:ext uri="{0D108BD9-81ED-4DB2-BD59-A6C34878D82A}">
                    <a16:rowId xmlns:a16="http://schemas.microsoft.com/office/drawing/2014/main" val="2935433872"/>
                  </a:ext>
                </a:extLst>
              </a:tr>
              <a:tr h="85674">
                <a:tc>
                  <a:txBody>
                    <a:bodyPr/>
                    <a:lstStyle/>
                    <a:p>
                      <a:pPr algn="l" fontAlgn="b"/>
                      <a:r>
                        <a:rPr lang="pt-BR" sz="500" b="0" i="0" u="none" strike="noStrike">
                          <a:solidFill>
                            <a:srgbClr val="000000"/>
                          </a:solidFill>
                          <a:effectLst/>
                          <a:latin typeface="Calibri" panose="020F0502020204030204" pitchFamily="34" charset="0"/>
                        </a:rPr>
                        <a:t>AMOSTRA</a:t>
                      </a:r>
                    </a:p>
                  </a:txBody>
                  <a:tcPr marL="2706" marR="2706" marT="2706" marB="0" anchor="b">
                    <a:lnL>
                      <a:noFill/>
                    </a:lnL>
                    <a:lnR>
                      <a:noFill/>
                    </a:lnR>
                    <a:lnT>
                      <a:noFill/>
                    </a:lnT>
                    <a:lnB>
                      <a:noFill/>
                    </a:lnB>
                  </a:tcPr>
                </a:tc>
                <a:tc>
                  <a:txBody>
                    <a:bodyPr/>
                    <a:lstStyle/>
                    <a:p>
                      <a:pPr algn="l" fontAlgn="b"/>
                      <a:r>
                        <a:rPr lang="pt-BR" sz="500" b="0" i="0" u="none" strike="noStrike">
                          <a:solidFill>
                            <a:srgbClr val="000000"/>
                          </a:solidFill>
                          <a:effectLst/>
                          <a:latin typeface="Calibri" panose="020F0502020204030204" pitchFamily="34" charset="0"/>
                        </a:rPr>
                        <a:t>Foi realizado coleta de amostra para realização de teste diagnóstico?</a:t>
                      </a:r>
                    </a:p>
                  </a:txBody>
                  <a:tcPr marL="2706" marR="2706" marT="2706" marB="0" anchor="b">
                    <a:lnL>
                      <a:noFill/>
                    </a:lnL>
                    <a:lnR>
                      <a:noFill/>
                    </a:lnR>
                    <a:lnT>
                      <a:noFill/>
                    </a:lnT>
                    <a:lnB>
                      <a:noFill/>
                    </a:lnB>
                  </a:tcPr>
                </a:tc>
                <a:extLst>
                  <a:ext uri="{0D108BD9-81ED-4DB2-BD59-A6C34878D82A}">
                    <a16:rowId xmlns:a16="http://schemas.microsoft.com/office/drawing/2014/main" val="1929052044"/>
                  </a:ext>
                </a:extLst>
              </a:tr>
              <a:tr h="85674">
                <a:tc>
                  <a:txBody>
                    <a:bodyPr/>
                    <a:lstStyle/>
                    <a:p>
                      <a:pPr algn="l" fontAlgn="b"/>
                      <a:r>
                        <a:rPr lang="pt-BR" sz="500" b="0" i="0" u="none" strike="noStrike">
                          <a:solidFill>
                            <a:srgbClr val="000000"/>
                          </a:solidFill>
                          <a:effectLst/>
                          <a:latin typeface="Calibri" panose="020F0502020204030204" pitchFamily="34" charset="0"/>
                        </a:rPr>
                        <a:t>TP_AMOSTRA</a:t>
                      </a:r>
                    </a:p>
                  </a:txBody>
                  <a:tcPr marL="2706" marR="2706" marT="2706" marB="0" anchor="b">
                    <a:lnL>
                      <a:noFill/>
                    </a:lnL>
                    <a:lnR>
                      <a:noFill/>
                    </a:lnR>
                    <a:lnT>
                      <a:noFill/>
                    </a:lnT>
                    <a:lnB>
                      <a:noFill/>
                    </a:lnB>
                  </a:tcPr>
                </a:tc>
                <a:tc>
                  <a:txBody>
                    <a:bodyPr/>
                    <a:lstStyle/>
                    <a:p>
                      <a:pPr algn="l" fontAlgn="b"/>
                      <a:r>
                        <a:rPr lang="pt-BR" sz="500" b="0" i="0" u="none" strike="noStrike">
                          <a:solidFill>
                            <a:srgbClr val="000000"/>
                          </a:solidFill>
                          <a:effectLst/>
                          <a:latin typeface="Calibri" panose="020F0502020204030204" pitchFamily="34" charset="0"/>
                        </a:rPr>
                        <a:t>Tipo da amostra clínica coletada para o teste diagnóstico.</a:t>
                      </a:r>
                    </a:p>
                  </a:txBody>
                  <a:tcPr marL="2706" marR="2706" marT="2706" marB="0" anchor="b">
                    <a:lnL>
                      <a:noFill/>
                    </a:lnL>
                    <a:lnR>
                      <a:noFill/>
                    </a:lnR>
                    <a:lnT>
                      <a:noFill/>
                    </a:lnT>
                    <a:lnB>
                      <a:noFill/>
                    </a:lnB>
                  </a:tcPr>
                </a:tc>
                <a:extLst>
                  <a:ext uri="{0D108BD9-81ED-4DB2-BD59-A6C34878D82A}">
                    <a16:rowId xmlns:a16="http://schemas.microsoft.com/office/drawing/2014/main" val="2142562392"/>
                  </a:ext>
                </a:extLst>
              </a:tr>
              <a:tr h="85674">
                <a:tc>
                  <a:txBody>
                    <a:bodyPr/>
                    <a:lstStyle/>
                    <a:p>
                      <a:pPr algn="l" fontAlgn="b"/>
                      <a:r>
                        <a:rPr lang="pt-BR" sz="500" b="0" i="0" u="none" strike="noStrike">
                          <a:solidFill>
                            <a:srgbClr val="000000"/>
                          </a:solidFill>
                          <a:effectLst/>
                          <a:latin typeface="Calibri" panose="020F0502020204030204" pitchFamily="34" charset="0"/>
                        </a:rPr>
                        <a:t>OUT_AMOST</a:t>
                      </a:r>
                    </a:p>
                  </a:txBody>
                  <a:tcPr marL="2706" marR="2706" marT="2706" marB="0" anchor="b">
                    <a:lnL>
                      <a:noFill/>
                    </a:lnL>
                    <a:lnR>
                      <a:noFill/>
                    </a:lnR>
                    <a:lnT>
                      <a:noFill/>
                    </a:lnT>
                    <a:lnB>
                      <a:noFill/>
                    </a:lnB>
                  </a:tcPr>
                </a:tc>
                <a:tc>
                  <a:txBody>
                    <a:bodyPr/>
                    <a:lstStyle/>
                    <a:p>
                      <a:pPr algn="l" fontAlgn="b"/>
                      <a:r>
                        <a:rPr lang="pt-BR" sz="500" b="0" i="0" u="none" strike="noStrike">
                          <a:solidFill>
                            <a:srgbClr val="000000"/>
                          </a:solidFill>
                          <a:effectLst/>
                          <a:latin typeface="Calibri" panose="020F0502020204030204" pitchFamily="34" charset="0"/>
                        </a:rPr>
                        <a:t>Descrição do tipo da amostra clínica, caso diferente das listadas nas categorias do campo.</a:t>
                      </a:r>
                    </a:p>
                  </a:txBody>
                  <a:tcPr marL="2706" marR="2706" marT="2706" marB="0" anchor="b">
                    <a:lnL>
                      <a:noFill/>
                    </a:lnL>
                    <a:lnR>
                      <a:noFill/>
                    </a:lnR>
                    <a:lnT>
                      <a:noFill/>
                    </a:lnT>
                    <a:lnB>
                      <a:noFill/>
                    </a:lnB>
                  </a:tcPr>
                </a:tc>
                <a:extLst>
                  <a:ext uri="{0D108BD9-81ED-4DB2-BD59-A6C34878D82A}">
                    <a16:rowId xmlns:a16="http://schemas.microsoft.com/office/drawing/2014/main" val="795489116"/>
                  </a:ext>
                </a:extLst>
              </a:tr>
              <a:tr h="85674">
                <a:tc>
                  <a:txBody>
                    <a:bodyPr/>
                    <a:lstStyle/>
                    <a:p>
                      <a:pPr algn="l" fontAlgn="b"/>
                      <a:r>
                        <a:rPr lang="pt-BR" sz="500" b="0" i="0" u="none" strike="noStrike">
                          <a:solidFill>
                            <a:srgbClr val="000000"/>
                          </a:solidFill>
                          <a:effectLst/>
                          <a:latin typeface="Calibri" panose="020F0502020204030204" pitchFamily="34" charset="0"/>
                        </a:rPr>
                        <a:t>PCR_RESUL</a:t>
                      </a:r>
                    </a:p>
                  </a:txBody>
                  <a:tcPr marL="2706" marR="2706" marT="2706" marB="0" anchor="b">
                    <a:lnL>
                      <a:noFill/>
                    </a:lnL>
                    <a:lnR>
                      <a:noFill/>
                    </a:lnR>
                    <a:lnT>
                      <a:noFill/>
                    </a:lnT>
                    <a:lnB>
                      <a:noFill/>
                    </a:lnB>
                  </a:tcPr>
                </a:tc>
                <a:tc>
                  <a:txBody>
                    <a:bodyPr/>
                    <a:lstStyle/>
                    <a:p>
                      <a:pPr algn="l" fontAlgn="b"/>
                      <a:r>
                        <a:rPr lang="pt-BR" sz="500" b="0" i="0" u="none" strike="noStrike">
                          <a:solidFill>
                            <a:srgbClr val="000000"/>
                          </a:solidFill>
                          <a:effectLst/>
                          <a:latin typeface="Calibri" panose="020F0502020204030204" pitchFamily="34" charset="0"/>
                        </a:rPr>
                        <a:t>Resultado do teste de RT-PCR/outro método por Biologia Molecular.</a:t>
                      </a:r>
                    </a:p>
                  </a:txBody>
                  <a:tcPr marL="2706" marR="2706" marT="2706" marB="0" anchor="b">
                    <a:lnL>
                      <a:noFill/>
                    </a:lnL>
                    <a:lnR>
                      <a:noFill/>
                    </a:lnR>
                    <a:lnT>
                      <a:noFill/>
                    </a:lnT>
                    <a:lnB>
                      <a:noFill/>
                    </a:lnB>
                  </a:tcPr>
                </a:tc>
                <a:extLst>
                  <a:ext uri="{0D108BD9-81ED-4DB2-BD59-A6C34878D82A}">
                    <a16:rowId xmlns:a16="http://schemas.microsoft.com/office/drawing/2014/main" val="1935394652"/>
                  </a:ext>
                </a:extLst>
              </a:tr>
              <a:tr h="85674">
                <a:tc>
                  <a:txBody>
                    <a:bodyPr/>
                    <a:lstStyle/>
                    <a:p>
                      <a:pPr algn="l" fontAlgn="b"/>
                      <a:r>
                        <a:rPr lang="pt-BR" sz="500" b="0" i="0" u="none" strike="noStrike">
                          <a:solidFill>
                            <a:srgbClr val="000000"/>
                          </a:solidFill>
                          <a:effectLst/>
                          <a:latin typeface="Calibri" panose="020F0502020204030204" pitchFamily="34" charset="0"/>
                        </a:rPr>
                        <a:t>POS_PCRFLU</a:t>
                      </a:r>
                    </a:p>
                  </a:txBody>
                  <a:tcPr marL="2706" marR="2706" marT="2706" marB="0" anchor="b">
                    <a:lnL>
                      <a:noFill/>
                    </a:lnL>
                    <a:lnR>
                      <a:noFill/>
                    </a:lnR>
                    <a:lnT>
                      <a:noFill/>
                    </a:lnT>
                    <a:lnB>
                      <a:noFill/>
                    </a:lnB>
                  </a:tcPr>
                </a:tc>
                <a:tc>
                  <a:txBody>
                    <a:bodyPr/>
                    <a:lstStyle/>
                    <a:p>
                      <a:pPr algn="l" fontAlgn="b"/>
                      <a:r>
                        <a:rPr lang="pt-BR" sz="500" b="0" i="0" u="none" strike="noStrike">
                          <a:solidFill>
                            <a:srgbClr val="000000"/>
                          </a:solidFill>
                          <a:effectLst/>
                          <a:latin typeface="Calibri" panose="020F0502020204030204" pitchFamily="34" charset="0"/>
                        </a:rPr>
                        <a:t>Resultado da RT-PCR foi positivo para Influenza</a:t>
                      </a:r>
                    </a:p>
                  </a:txBody>
                  <a:tcPr marL="2706" marR="2706" marT="2706" marB="0" anchor="b">
                    <a:lnL>
                      <a:noFill/>
                    </a:lnL>
                    <a:lnR>
                      <a:noFill/>
                    </a:lnR>
                    <a:lnT>
                      <a:noFill/>
                    </a:lnT>
                    <a:lnB>
                      <a:noFill/>
                    </a:lnB>
                  </a:tcPr>
                </a:tc>
                <a:extLst>
                  <a:ext uri="{0D108BD9-81ED-4DB2-BD59-A6C34878D82A}">
                    <a16:rowId xmlns:a16="http://schemas.microsoft.com/office/drawing/2014/main" val="4027859738"/>
                  </a:ext>
                </a:extLst>
              </a:tr>
              <a:tr h="85674">
                <a:tc>
                  <a:txBody>
                    <a:bodyPr/>
                    <a:lstStyle/>
                    <a:p>
                      <a:pPr algn="l" fontAlgn="b"/>
                      <a:r>
                        <a:rPr lang="pt-BR" sz="500" b="0" i="0" u="none" strike="noStrike">
                          <a:solidFill>
                            <a:srgbClr val="000000"/>
                          </a:solidFill>
                          <a:effectLst/>
                          <a:latin typeface="Calibri" panose="020F0502020204030204" pitchFamily="34" charset="0"/>
                        </a:rPr>
                        <a:t>TP_FLU_PCR</a:t>
                      </a:r>
                    </a:p>
                  </a:txBody>
                  <a:tcPr marL="2706" marR="2706" marT="2706" marB="0" anchor="b">
                    <a:lnL>
                      <a:noFill/>
                    </a:lnL>
                    <a:lnR>
                      <a:noFill/>
                    </a:lnR>
                    <a:lnT>
                      <a:noFill/>
                    </a:lnT>
                    <a:lnB>
                      <a:noFill/>
                    </a:lnB>
                  </a:tcPr>
                </a:tc>
                <a:tc>
                  <a:txBody>
                    <a:bodyPr/>
                    <a:lstStyle/>
                    <a:p>
                      <a:pPr algn="l" fontAlgn="b"/>
                      <a:r>
                        <a:rPr lang="pt-BR" sz="500" b="0" i="0" u="none" strike="noStrike">
                          <a:solidFill>
                            <a:srgbClr val="000000"/>
                          </a:solidFill>
                          <a:effectLst/>
                          <a:latin typeface="Calibri" panose="020F0502020204030204" pitchFamily="34" charset="0"/>
                        </a:rPr>
                        <a:t>Resultado diagnóstico do RT-PCR para o tipo de Influenza.</a:t>
                      </a:r>
                    </a:p>
                  </a:txBody>
                  <a:tcPr marL="2706" marR="2706" marT="2706" marB="0" anchor="b">
                    <a:lnL>
                      <a:noFill/>
                    </a:lnL>
                    <a:lnR>
                      <a:noFill/>
                    </a:lnR>
                    <a:lnT>
                      <a:noFill/>
                    </a:lnT>
                    <a:lnB>
                      <a:noFill/>
                    </a:lnB>
                  </a:tcPr>
                </a:tc>
                <a:extLst>
                  <a:ext uri="{0D108BD9-81ED-4DB2-BD59-A6C34878D82A}">
                    <a16:rowId xmlns:a16="http://schemas.microsoft.com/office/drawing/2014/main" val="2250020353"/>
                  </a:ext>
                </a:extLst>
              </a:tr>
              <a:tr h="85674">
                <a:tc>
                  <a:txBody>
                    <a:bodyPr/>
                    <a:lstStyle/>
                    <a:p>
                      <a:pPr algn="l" fontAlgn="b"/>
                      <a:r>
                        <a:rPr lang="pt-BR" sz="500" b="0" i="0" u="none" strike="noStrike">
                          <a:solidFill>
                            <a:srgbClr val="000000"/>
                          </a:solidFill>
                          <a:effectLst/>
                          <a:latin typeface="Calibri" panose="020F0502020204030204" pitchFamily="34" charset="0"/>
                        </a:rPr>
                        <a:t>PCR_FLUASU</a:t>
                      </a:r>
                    </a:p>
                  </a:txBody>
                  <a:tcPr marL="2706" marR="2706" marT="2706" marB="0" anchor="b">
                    <a:lnL>
                      <a:noFill/>
                    </a:lnL>
                    <a:lnR>
                      <a:noFill/>
                    </a:lnR>
                    <a:lnT>
                      <a:noFill/>
                    </a:lnT>
                    <a:lnB>
                      <a:noFill/>
                    </a:lnB>
                  </a:tcPr>
                </a:tc>
                <a:tc>
                  <a:txBody>
                    <a:bodyPr/>
                    <a:lstStyle/>
                    <a:p>
                      <a:pPr algn="l" fontAlgn="b"/>
                      <a:r>
                        <a:rPr lang="pt-BR" sz="500" b="0" i="0" u="none" strike="noStrike">
                          <a:solidFill>
                            <a:srgbClr val="000000"/>
                          </a:solidFill>
                          <a:effectLst/>
                          <a:latin typeface="Calibri" panose="020F0502020204030204" pitchFamily="34" charset="0"/>
                        </a:rPr>
                        <a:t>Subtipo para Influenza A.</a:t>
                      </a:r>
                    </a:p>
                  </a:txBody>
                  <a:tcPr marL="2706" marR="2706" marT="2706" marB="0" anchor="b">
                    <a:lnL>
                      <a:noFill/>
                    </a:lnL>
                    <a:lnR>
                      <a:noFill/>
                    </a:lnR>
                    <a:lnT>
                      <a:noFill/>
                    </a:lnT>
                    <a:lnB>
                      <a:noFill/>
                    </a:lnB>
                  </a:tcPr>
                </a:tc>
                <a:extLst>
                  <a:ext uri="{0D108BD9-81ED-4DB2-BD59-A6C34878D82A}">
                    <a16:rowId xmlns:a16="http://schemas.microsoft.com/office/drawing/2014/main" val="1468458339"/>
                  </a:ext>
                </a:extLst>
              </a:tr>
              <a:tr h="85674">
                <a:tc>
                  <a:txBody>
                    <a:bodyPr/>
                    <a:lstStyle/>
                    <a:p>
                      <a:pPr algn="l" fontAlgn="b"/>
                      <a:r>
                        <a:rPr lang="pt-BR" sz="500" b="0" i="0" u="none" strike="noStrike">
                          <a:solidFill>
                            <a:srgbClr val="000000"/>
                          </a:solidFill>
                          <a:effectLst/>
                          <a:latin typeface="Calibri" panose="020F0502020204030204" pitchFamily="34" charset="0"/>
                        </a:rPr>
                        <a:t>FLUASU_OUT</a:t>
                      </a:r>
                    </a:p>
                  </a:txBody>
                  <a:tcPr marL="2706" marR="2706" marT="2706" marB="0" anchor="b">
                    <a:lnL>
                      <a:noFill/>
                    </a:lnL>
                    <a:lnR>
                      <a:noFill/>
                    </a:lnR>
                    <a:lnT>
                      <a:noFill/>
                    </a:lnT>
                    <a:lnB>
                      <a:noFill/>
                    </a:lnB>
                  </a:tcPr>
                </a:tc>
                <a:tc>
                  <a:txBody>
                    <a:bodyPr/>
                    <a:lstStyle/>
                    <a:p>
                      <a:pPr algn="l" fontAlgn="b"/>
                      <a:r>
                        <a:rPr lang="pt-BR" sz="500" b="0" i="0" u="none" strike="noStrike">
                          <a:solidFill>
                            <a:srgbClr val="000000"/>
                          </a:solidFill>
                          <a:effectLst/>
                          <a:latin typeface="Calibri" panose="020F0502020204030204" pitchFamily="34" charset="0"/>
                        </a:rPr>
                        <a:t>Outro subtipo para Influenza A.</a:t>
                      </a:r>
                    </a:p>
                  </a:txBody>
                  <a:tcPr marL="2706" marR="2706" marT="2706" marB="0" anchor="b">
                    <a:lnL>
                      <a:noFill/>
                    </a:lnL>
                    <a:lnR>
                      <a:noFill/>
                    </a:lnR>
                    <a:lnT>
                      <a:noFill/>
                    </a:lnT>
                    <a:lnB>
                      <a:noFill/>
                    </a:lnB>
                  </a:tcPr>
                </a:tc>
                <a:extLst>
                  <a:ext uri="{0D108BD9-81ED-4DB2-BD59-A6C34878D82A}">
                    <a16:rowId xmlns:a16="http://schemas.microsoft.com/office/drawing/2014/main" val="506875679"/>
                  </a:ext>
                </a:extLst>
              </a:tr>
              <a:tr h="85674">
                <a:tc>
                  <a:txBody>
                    <a:bodyPr/>
                    <a:lstStyle/>
                    <a:p>
                      <a:pPr algn="l" fontAlgn="b"/>
                      <a:r>
                        <a:rPr lang="pt-BR" sz="500" b="0" i="0" u="none" strike="noStrike">
                          <a:solidFill>
                            <a:srgbClr val="000000"/>
                          </a:solidFill>
                          <a:effectLst/>
                          <a:latin typeface="Calibri" panose="020F0502020204030204" pitchFamily="34" charset="0"/>
                        </a:rPr>
                        <a:t>PCR_FLUBLI</a:t>
                      </a:r>
                    </a:p>
                  </a:txBody>
                  <a:tcPr marL="2706" marR="2706" marT="2706" marB="0" anchor="b">
                    <a:lnL>
                      <a:noFill/>
                    </a:lnL>
                    <a:lnR>
                      <a:noFill/>
                    </a:lnR>
                    <a:lnT>
                      <a:noFill/>
                    </a:lnT>
                    <a:lnB>
                      <a:noFill/>
                    </a:lnB>
                  </a:tcPr>
                </a:tc>
                <a:tc>
                  <a:txBody>
                    <a:bodyPr/>
                    <a:lstStyle/>
                    <a:p>
                      <a:pPr algn="l" fontAlgn="b"/>
                      <a:r>
                        <a:rPr lang="pt-BR" sz="500" b="0" i="0" u="none" strike="noStrike">
                          <a:solidFill>
                            <a:srgbClr val="000000"/>
                          </a:solidFill>
                          <a:effectLst/>
                          <a:latin typeface="Calibri" panose="020F0502020204030204" pitchFamily="34" charset="0"/>
                        </a:rPr>
                        <a:t>Linhagem para Influenza B.</a:t>
                      </a:r>
                    </a:p>
                  </a:txBody>
                  <a:tcPr marL="2706" marR="2706" marT="2706" marB="0" anchor="b">
                    <a:lnL>
                      <a:noFill/>
                    </a:lnL>
                    <a:lnR>
                      <a:noFill/>
                    </a:lnR>
                    <a:lnT>
                      <a:noFill/>
                    </a:lnT>
                    <a:lnB>
                      <a:noFill/>
                    </a:lnB>
                  </a:tcPr>
                </a:tc>
                <a:extLst>
                  <a:ext uri="{0D108BD9-81ED-4DB2-BD59-A6C34878D82A}">
                    <a16:rowId xmlns:a16="http://schemas.microsoft.com/office/drawing/2014/main" val="4005768351"/>
                  </a:ext>
                </a:extLst>
              </a:tr>
              <a:tr h="85674">
                <a:tc>
                  <a:txBody>
                    <a:bodyPr/>
                    <a:lstStyle/>
                    <a:p>
                      <a:pPr algn="l" fontAlgn="b"/>
                      <a:r>
                        <a:rPr lang="pt-BR" sz="500" b="0" i="0" u="none" strike="noStrike">
                          <a:solidFill>
                            <a:srgbClr val="000000"/>
                          </a:solidFill>
                          <a:effectLst/>
                          <a:latin typeface="Calibri" panose="020F0502020204030204" pitchFamily="34" charset="0"/>
                        </a:rPr>
                        <a:t>FLUBLI_OUT</a:t>
                      </a:r>
                    </a:p>
                  </a:txBody>
                  <a:tcPr marL="2706" marR="2706" marT="2706" marB="0" anchor="b">
                    <a:lnL>
                      <a:noFill/>
                    </a:lnL>
                    <a:lnR>
                      <a:noFill/>
                    </a:lnR>
                    <a:lnT>
                      <a:noFill/>
                    </a:lnT>
                    <a:lnB>
                      <a:noFill/>
                    </a:lnB>
                  </a:tcPr>
                </a:tc>
                <a:tc>
                  <a:txBody>
                    <a:bodyPr/>
                    <a:lstStyle/>
                    <a:p>
                      <a:pPr algn="l" fontAlgn="b"/>
                      <a:r>
                        <a:rPr lang="pt-BR" sz="500" b="0" i="0" u="none" strike="noStrike">
                          <a:solidFill>
                            <a:srgbClr val="000000"/>
                          </a:solidFill>
                          <a:effectLst/>
                          <a:latin typeface="Calibri" panose="020F0502020204030204" pitchFamily="34" charset="0"/>
                        </a:rPr>
                        <a:t>Outra linhagem para Influenza B.</a:t>
                      </a:r>
                    </a:p>
                  </a:txBody>
                  <a:tcPr marL="2706" marR="2706" marT="2706" marB="0" anchor="b">
                    <a:lnL>
                      <a:noFill/>
                    </a:lnL>
                    <a:lnR>
                      <a:noFill/>
                    </a:lnR>
                    <a:lnT>
                      <a:noFill/>
                    </a:lnT>
                    <a:lnB>
                      <a:noFill/>
                    </a:lnB>
                  </a:tcPr>
                </a:tc>
                <a:extLst>
                  <a:ext uri="{0D108BD9-81ED-4DB2-BD59-A6C34878D82A}">
                    <a16:rowId xmlns:a16="http://schemas.microsoft.com/office/drawing/2014/main" val="2467046065"/>
                  </a:ext>
                </a:extLst>
              </a:tr>
              <a:tr h="85674">
                <a:tc>
                  <a:txBody>
                    <a:bodyPr/>
                    <a:lstStyle/>
                    <a:p>
                      <a:pPr algn="l" fontAlgn="b"/>
                      <a:r>
                        <a:rPr lang="pt-BR" sz="500" b="0" i="0" u="none" strike="noStrike">
                          <a:solidFill>
                            <a:srgbClr val="000000"/>
                          </a:solidFill>
                          <a:effectLst/>
                          <a:latin typeface="Calibri" panose="020F0502020204030204" pitchFamily="34" charset="0"/>
                        </a:rPr>
                        <a:t>POS_PCROUT</a:t>
                      </a:r>
                    </a:p>
                  </a:txBody>
                  <a:tcPr marL="2706" marR="2706" marT="2706" marB="0" anchor="b">
                    <a:lnL>
                      <a:noFill/>
                    </a:lnL>
                    <a:lnR>
                      <a:noFill/>
                    </a:lnR>
                    <a:lnT>
                      <a:noFill/>
                    </a:lnT>
                    <a:lnB>
                      <a:noFill/>
                    </a:lnB>
                  </a:tcPr>
                </a:tc>
                <a:tc>
                  <a:txBody>
                    <a:bodyPr/>
                    <a:lstStyle/>
                    <a:p>
                      <a:pPr algn="l" fontAlgn="b"/>
                      <a:r>
                        <a:rPr lang="pt-BR" sz="500" b="0" i="0" u="none" strike="noStrike">
                          <a:solidFill>
                            <a:srgbClr val="000000"/>
                          </a:solidFill>
                          <a:effectLst/>
                          <a:latin typeface="Calibri" panose="020F0502020204030204" pitchFamily="34" charset="0"/>
                        </a:rPr>
                        <a:t>Resultado da RT-PCR foi positivo para outro vírus respiratório</a:t>
                      </a:r>
                    </a:p>
                  </a:txBody>
                  <a:tcPr marL="2706" marR="2706" marT="2706" marB="0" anchor="b">
                    <a:lnL>
                      <a:noFill/>
                    </a:lnL>
                    <a:lnR>
                      <a:noFill/>
                    </a:lnR>
                    <a:lnT>
                      <a:noFill/>
                    </a:lnT>
                    <a:lnB>
                      <a:noFill/>
                    </a:lnB>
                  </a:tcPr>
                </a:tc>
                <a:extLst>
                  <a:ext uri="{0D108BD9-81ED-4DB2-BD59-A6C34878D82A}">
                    <a16:rowId xmlns:a16="http://schemas.microsoft.com/office/drawing/2014/main" val="1773053253"/>
                  </a:ext>
                </a:extLst>
              </a:tr>
              <a:tr h="85674">
                <a:tc>
                  <a:txBody>
                    <a:bodyPr/>
                    <a:lstStyle/>
                    <a:p>
                      <a:pPr algn="l" fontAlgn="b"/>
                      <a:r>
                        <a:rPr lang="pt-BR" sz="500" b="0" i="0" u="none" strike="noStrike">
                          <a:solidFill>
                            <a:srgbClr val="000000"/>
                          </a:solidFill>
                          <a:effectLst/>
                          <a:latin typeface="Calibri" panose="020F0502020204030204" pitchFamily="34" charset="0"/>
                        </a:rPr>
                        <a:t>PCR_VSR</a:t>
                      </a:r>
                    </a:p>
                  </a:txBody>
                  <a:tcPr marL="2706" marR="2706" marT="2706" marB="0" anchor="b">
                    <a:lnL>
                      <a:noFill/>
                    </a:lnL>
                    <a:lnR>
                      <a:noFill/>
                    </a:lnR>
                    <a:lnT>
                      <a:noFill/>
                    </a:lnT>
                    <a:lnB>
                      <a:noFill/>
                    </a:lnB>
                  </a:tcPr>
                </a:tc>
                <a:tc>
                  <a:txBody>
                    <a:bodyPr/>
                    <a:lstStyle/>
                    <a:p>
                      <a:pPr algn="l" fontAlgn="b"/>
                      <a:r>
                        <a:rPr lang="pt-BR" sz="500" b="0" i="0" u="none" strike="noStrike">
                          <a:solidFill>
                            <a:srgbClr val="000000"/>
                          </a:solidFill>
                          <a:effectLst/>
                          <a:latin typeface="Calibri" panose="020F0502020204030204" pitchFamily="34" charset="0"/>
                        </a:rPr>
                        <a:t>Resultado diagnóstico do RT-PCR para (VSR).</a:t>
                      </a:r>
                    </a:p>
                  </a:txBody>
                  <a:tcPr marL="2706" marR="2706" marT="2706" marB="0" anchor="b">
                    <a:lnL>
                      <a:noFill/>
                    </a:lnL>
                    <a:lnR>
                      <a:noFill/>
                    </a:lnR>
                    <a:lnT>
                      <a:noFill/>
                    </a:lnT>
                    <a:lnB>
                      <a:noFill/>
                    </a:lnB>
                  </a:tcPr>
                </a:tc>
                <a:extLst>
                  <a:ext uri="{0D108BD9-81ED-4DB2-BD59-A6C34878D82A}">
                    <a16:rowId xmlns:a16="http://schemas.microsoft.com/office/drawing/2014/main" val="1998226211"/>
                  </a:ext>
                </a:extLst>
              </a:tr>
              <a:tr h="85674">
                <a:tc>
                  <a:txBody>
                    <a:bodyPr/>
                    <a:lstStyle/>
                    <a:p>
                      <a:pPr algn="l" fontAlgn="b"/>
                      <a:r>
                        <a:rPr lang="pt-BR" sz="500" b="0" i="0" u="none" strike="noStrike">
                          <a:solidFill>
                            <a:srgbClr val="000000"/>
                          </a:solidFill>
                          <a:effectLst/>
                          <a:latin typeface="Calibri" panose="020F0502020204030204" pitchFamily="34" charset="0"/>
                        </a:rPr>
                        <a:t>PCR_PARA1</a:t>
                      </a:r>
                    </a:p>
                  </a:txBody>
                  <a:tcPr marL="2706" marR="2706" marT="2706" marB="0" anchor="b">
                    <a:lnL>
                      <a:noFill/>
                    </a:lnL>
                    <a:lnR>
                      <a:noFill/>
                    </a:lnR>
                    <a:lnT>
                      <a:noFill/>
                    </a:lnT>
                    <a:lnB>
                      <a:noFill/>
                    </a:lnB>
                  </a:tcPr>
                </a:tc>
                <a:tc>
                  <a:txBody>
                    <a:bodyPr/>
                    <a:lstStyle/>
                    <a:p>
                      <a:pPr algn="l" fontAlgn="b"/>
                      <a:r>
                        <a:rPr lang="pt-BR" sz="500" b="0" i="0" u="none" strike="noStrike">
                          <a:solidFill>
                            <a:srgbClr val="000000"/>
                          </a:solidFill>
                          <a:effectLst/>
                          <a:latin typeface="Calibri" panose="020F0502020204030204" pitchFamily="34" charset="0"/>
                        </a:rPr>
                        <a:t>Resultado diagnóstico do RT-PCR para Parainfluenza 1.</a:t>
                      </a:r>
                    </a:p>
                  </a:txBody>
                  <a:tcPr marL="2706" marR="2706" marT="2706" marB="0" anchor="b">
                    <a:lnL>
                      <a:noFill/>
                    </a:lnL>
                    <a:lnR>
                      <a:noFill/>
                    </a:lnR>
                    <a:lnT>
                      <a:noFill/>
                    </a:lnT>
                    <a:lnB>
                      <a:noFill/>
                    </a:lnB>
                  </a:tcPr>
                </a:tc>
                <a:extLst>
                  <a:ext uri="{0D108BD9-81ED-4DB2-BD59-A6C34878D82A}">
                    <a16:rowId xmlns:a16="http://schemas.microsoft.com/office/drawing/2014/main" val="2581098908"/>
                  </a:ext>
                </a:extLst>
              </a:tr>
              <a:tr h="85674">
                <a:tc>
                  <a:txBody>
                    <a:bodyPr/>
                    <a:lstStyle/>
                    <a:p>
                      <a:pPr algn="l" fontAlgn="b"/>
                      <a:r>
                        <a:rPr lang="pt-BR" sz="500" b="0" i="0" u="none" strike="noStrike">
                          <a:solidFill>
                            <a:srgbClr val="000000"/>
                          </a:solidFill>
                          <a:effectLst/>
                          <a:latin typeface="Calibri" panose="020F0502020204030204" pitchFamily="34" charset="0"/>
                        </a:rPr>
                        <a:t>PCR_PARA2</a:t>
                      </a:r>
                    </a:p>
                  </a:txBody>
                  <a:tcPr marL="2706" marR="2706" marT="2706" marB="0" anchor="b">
                    <a:lnL>
                      <a:noFill/>
                    </a:lnL>
                    <a:lnR>
                      <a:noFill/>
                    </a:lnR>
                    <a:lnT>
                      <a:noFill/>
                    </a:lnT>
                    <a:lnB>
                      <a:noFill/>
                    </a:lnB>
                  </a:tcPr>
                </a:tc>
                <a:tc>
                  <a:txBody>
                    <a:bodyPr/>
                    <a:lstStyle/>
                    <a:p>
                      <a:pPr algn="l" fontAlgn="b"/>
                      <a:r>
                        <a:rPr lang="pt-BR" sz="500" b="0" i="0" u="none" strike="noStrike">
                          <a:solidFill>
                            <a:srgbClr val="000000"/>
                          </a:solidFill>
                          <a:effectLst/>
                          <a:latin typeface="Calibri" panose="020F0502020204030204" pitchFamily="34" charset="0"/>
                        </a:rPr>
                        <a:t>Resultado diagnóstico do RT-PCR para Parainfluenza 2.</a:t>
                      </a:r>
                    </a:p>
                  </a:txBody>
                  <a:tcPr marL="2706" marR="2706" marT="2706" marB="0" anchor="b">
                    <a:lnL>
                      <a:noFill/>
                    </a:lnL>
                    <a:lnR>
                      <a:noFill/>
                    </a:lnR>
                    <a:lnT>
                      <a:noFill/>
                    </a:lnT>
                    <a:lnB>
                      <a:noFill/>
                    </a:lnB>
                  </a:tcPr>
                </a:tc>
                <a:extLst>
                  <a:ext uri="{0D108BD9-81ED-4DB2-BD59-A6C34878D82A}">
                    <a16:rowId xmlns:a16="http://schemas.microsoft.com/office/drawing/2014/main" val="3167796977"/>
                  </a:ext>
                </a:extLst>
              </a:tr>
              <a:tr h="85674">
                <a:tc>
                  <a:txBody>
                    <a:bodyPr/>
                    <a:lstStyle/>
                    <a:p>
                      <a:pPr algn="l" fontAlgn="b"/>
                      <a:r>
                        <a:rPr lang="pt-BR" sz="500" b="0" i="0" u="none" strike="noStrike">
                          <a:solidFill>
                            <a:srgbClr val="000000"/>
                          </a:solidFill>
                          <a:effectLst/>
                          <a:latin typeface="Calibri" panose="020F0502020204030204" pitchFamily="34" charset="0"/>
                        </a:rPr>
                        <a:t>PCR_PARA3</a:t>
                      </a:r>
                    </a:p>
                  </a:txBody>
                  <a:tcPr marL="2706" marR="2706" marT="2706" marB="0" anchor="b">
                    <a:lnL>
                      <a:noFill/>
                    </a:lnL>
                    <a:lnR>
                      <a:noFill/>
                    </a:lnR>
                    <a:lnT>
                      <a:noFill/>
                    </a:lnT>
                    <a:lnB>
                      <a:noFill/>
                    </a:lnB>
                  </a:tcPr>
                </a:tc>
                <a:tc>
                  <a:txBody>
                    <a:bodyPr/>
                    <a:lstStyle/>
                    <a:p>
                      <a:pPr algn="l" fontAlgn="b"/>
                      <a:r>
                        <a:rPr lang="pt-BR" sz="500" b="0" i="0" u="none" strike="noStrike">
                          <a:solidFill>
                            <a:srgbClr val="000000"/>
                          </a:solidFill>
                          <a:effectLst/>
                          <a:latin typeface="Calibri" panose="020F0502020204030204" pitchFamily="34" charset="0"/>
                        </a:rPr>
                        <a:t>Resultado diagnóstico do RT-PCR para Parainfluenza 3.</a:t>
                      </a:r>
                    </a:p>
                  </a:txBody>
                  <a:tcPr marL="2706" marR="2706" marT="2706" marB="0" anchor="b">
                    <a:lnL>
                      <a:noFill/>
                    </a:lnL>
                    <a:lnR>
                      <a:noFill/>
                    </a:lnR>
                    <a:lnT>
                      <a:noFill/>
                    </a:lnT>
                    <a:lnB>
                      <a:noFill/>
                    </a:lnB>
                  </a:tcPr>
                </a:tc>
                <a:extLst>
                  <a:ext uri="{0D108BD9-81ED-4DB2-BD59-A6C34878D82A}">
                    <a16:rowId xmlns:a16="http://schemas.microsoft.com/office/drawing/2014/main" val="1943676131"/>
                  </a:ext>
                </a:extLst>
              </a:tr>
              <a:tr h="85674">
                <a:tc>
                  <a:txBody>
                    <a:bodyPr/>
                    <a:lstStyle/>
                    <a:p>
                      <a:pPr algn="l" fontAlgn="b"/>
                      <a:r>
                        <a:rPr lang="pt-BR" sz="500" b="0" i="0" u="none" strike="noStrike">
                          <a:solidFill>
                            <a:srgbClr val="000000"/>
                          </a:solidFill>
                          <a:effectLst/>
                          <a:latin typeface="Calibri" panose="020F0502020204030204" pitchFamily="34" charset="0"/>
                        </a:rPr>
                        <a:t>PCR_PARA4</a:t>
                      </a:r>
                    </a:p>
                  </a:txBody>
                  <a:tcPr marL="2706" marR="2706" marT="2706" marB="0" anchor="b">
                    <a:lnL>
                      <a:noFill/>
                    </a:lnL>
                    <a:lnR>
                      <a:noFill/>
                    </a:lnR>
                    <a:lnT>
                      <a:noFill/>
                    </a:lnT>
                    <a:lnB>
                      <a:noFill/>
                    </a:lnB>
                  </a:tcPr>
                </a:tc>
                <a:tc>
                  <a:txBody>
                    <a:bodyPr/>
                    <a:lstStyle/>
                    <a:p>
                      <a:pPr algn="l" fontAlgn="b"/>
                      <a:r>
                        <a:rPr lang="pt-BR" sz="500" b="0" i="0" u="none" strike="noStrike">
                          <a:solidFill>
                            <a:srgbClr val="000000"/>
                          </a:solidFill>
                          <a:effectLst/>
                          <a:latin typeface="Calibri" panose="020F0502020204030204" pitchFamily="34" charset="0"/>
                        </a:rPr>
                        <a:t>Resultado diagnóstico do RT-PCR para Parainfluenza 4.</a:t>
                      </a:r>
                    </a:p>
                  </a:txBody>
                  <a:tcPr marL="2706" marR="2706" marT="2706" marB="0" anchor="b">
                    <a:lnL>
                      <a:noFill/>
                    </a:lnL>
                    <a:lnR>
                      <a:noFill/>
                    </a:lnR>
                    <a:lnT>
                      <a:noFill/>
                    </a:lnT>
                    <a:lnB>
                      <a:noFill/>
                    </a:lnB>
                  </a:tcPr>
                </a:tc>
                <a:extLst>
                  <a:ext uri="{0D108BD9-81ED-4DB2-BD59-A6C34878D82A}">
                    <a16:rowId xmlns:a16="http://schemas.microsoft.com/office/drawing/2014/main" val="1328926074"/>
                  </a:ext>
                </a:extLst>
              </a:tr>
              <a:tr h="85674">
                <a:tc>
                  <a:txBody>
                    <a:bodyPr/>
                    <a:lstStyle/>
                    <a:p>
                      <a:pPr algn="l" fontAlgn="b"/>
                      <a:r>
                        <a:rPr lang="pt-BR" sz="500" b="0" i="0" u="none" strike="noStrike">
                          <a:solidFill>
                            <a:srgbClr val="000000"/>
                          </a:solidFill>
                          <a:effectLst/>
                          <a:latin typeface="Calibri" panose="020F0502020204030204" pitchFamily="34" charset="0"/>
                        </a:rPr>
                        <a:t>PCR_ADENO</a:t>
                      </a:r>
                    </a:p>
                  </a:txBody>
                  <a:tcPr marL="2706" marR="2706" marT="2706" marB="0" anchor="b">
                    <a:lnL>
                      <a:noFill/>
                    </a:lnL>
                    <a:lnR>
                      <a:noFill/>
                    </a:lnR>
                    <a:lnT>
                      <a:noFill/>
                    </a:lnT>
                    <a:lnB>
                      <a:noFill/>
                    </a:lnB>
                  </a:tcPr>
                </a:tc>
                <a:tc>
                  <a:txBody>
                    <a:bodyPr/>
                    <a:lstStyle/>
                    <a:p>
                      <a:pPr algn="l" fontAlgn="b"/>
                      <a:r>
                        <a:rPr lang="pt-BR" sz="500" b="0" i="0" u="none" strike="noStrike">
                          <a:solidFill>
                            <a:srgbClr val="000000"/>
                          </a:solidFill>
                          <a:effectLst/>
                          <a:latin typeface="Calibri" panose="020F0502020204030204" pitchFamily="34" charset="0"/>
                        </a:rPr>
                        <a:t>Resultado diagnóstico do RT-PCR para Adenovírus.</a:t>
                      </a:r>
                    </a:p>
                  </a:txBody>
                  <a:tcPr marL="2706" marR="2706" marT="2706" marB="0" anchor="b">
                    <a:lnL>
                      <a:noFill/>
                    </a:lnL>
                    <a:lnR>
                      <a:noFill/>
                    </a:lnR>
                    <a:lnT>
                      <a:noFill/>
                    </a:lnT>
                    <a:lnB>
                      <a:noFill/>
                    </a:lnB>
                  </a:tcPr>
                </a:tc>
                <a:extLst>
                  <a:ext uri="{0D108BD9-81ED-4DB2-BD59-A6C34878D82A}">
                    <a16:rowId xmlns:a16="http://schemas.microsoft.com/office/drawing/2014/main" val="2402715391"/>
                  </a:ext>
                </a:extLst>
              </a:tr>
              <a:tr h="85674">
                <a:tc>
                  <a:txBody>
                    <a:bodyPr/>
                    <a:lstStyle/>
                    <a:p>
                      <a:pPr algn="l" fontAlgn="b"/>
                      <a:r>
                        <a:rPr lang="pt-BR" sz="500" b="0" i="0" u="none" strike="noStrike">
                          <a:solidFill>
                            <a:srgbClr val="000000"/>
                          </a:solidFill>
                          <a:effectLst/>
                          <a:latin typeface="Calibri" panose="020F0502020204030204" pitchFamily="34" charset="0"/>
                        </a:rPr>
                        <a:t>PCR_METAP</a:t>
                      </a:r>
                    </a:p>
                  </a:txBody>
                  <a:tcPr marL="2706" marR="2706" marT="2706" marB="0" anchor="b">
                    <a:lnL>
                      <a:noFill/>
                    </a:lnL>
                    <a:lnR>
                      <a:noFill/>
                    </a:lnR>
                    <a:lnT>
                      <a:noFill/>
                    </a:lnT>
                    <a:lnB>
                      <a:noFill/>
                    </a:lnB>
                  </a:tcPr>
                </a:tc>
                <a:tc>
                  <a:txBody>
                    <a:bodyPr/>
                    <a:lstStyle/>
                    <a:p>
                      <a:pPr algn="l" fontAlgn="b"/>
                      <a:r>
                        <a:rPr lang="pt-BR" sz="500" b="0" i="0" u="none" strike="noStrike">
                          <a:solidFill>
                            <a:srgbClr val="000000"/>
                          </a:solidFill>
                          <a:effectLst/>
                          <a:latin typeface="Calibri" panose="020F0502020204030204" pitchFamily="34" charset="0"/>
                        </a:rPr>
                        <a:t>Resultado diagnóstico do RT-PCR para Metapneumovírus.</a:t>
                      </a:r>
                    </a:p>
                  </a:txBody>
                  <a:tcPr marL="2706" marR="2706" marT="2706" marB="0" anchor="b">
                    <a:lnL>
                      <a:noFill/>
                    </a:lnL>
                    <a:lnR>
                      <a:noFill/>
                    </a:lnR>
                    <a:lnT>
                      <a:noFill/>
                    </a:lnT>
                    <a:lnB>
                      <a:noFill/>
                    </a:lnB>
                  </a:tcPr>
                </a:tc>
                <a:extLst>
                  <a:ext uri="{0D108BD9-81ED-4DB2-BD59-A6C34878D82A}">
                    <a16:rowId xmlns:a16="http://schemas.microsoft.com/office/drawing/2014/main" val="2142095480"/>
                  </a:ext>
                </a:extLst>
              </a:tr>
              <a:tr h="85674">
                <a:tc>
                  <a:txBody>
                    <a:bodyPr/>
                    <a:lstStyle/>
                    <a:p>
                      <a:pPr algn="l" fontAlgn="b"/>
                      <a:r>
                        <a:rPr lang="pt-BR" sz="500" b="0" i="0" u="none" strike="noStrike">
                          <a:solidFill>
                            <a:srgbClr val="000000"/>
                          </a:solidFill>
                          <a:effectLst/>
                          <a:latin typeface="Calibri" panose="020F0502020204030204" pitchFamily="34" charset="0"/>
                        </a:rPr>
                        <a:t>PCR_BOCA</a:t>
                      </a:r>
                    </a:p>
                  </a:txBody>
                  <a:tcPr marL="2706" marR="2706" marT="2706" marB="0" anchor="b">
                    <a:lnL>
                      <a:noFill/>
                    </a:lnL>
                    <a:lnR>
                      <a:noFill/>
                    </a:lnR>
                    <a:lnT>
                      <a:noFill/>
                    </a:lnT>
                    <a:lnB>
                      <a:noFill/>
                    </a:lnB>
                  </a:tcPr>
                </a:tc>
                <a:tc>
                  <a:txBody>
                    <a:bodyPr/>
                    <a:lstStyle/>
                    <a:p>
                      <a:pPr algn="l" fontAlgn="b"/>
                      <a:r>
                        <a:rPr lang="pt-BR" sz="500" b="0" i="0" u="none" strike="noStrike">
                          <a:solidFill>
                            <a:srgbClr val="000000"/>
                          </a:solidFill>
                          <a:effectLst/>
                          <a:latin typeface="Calibri" panose="020F0502020204030204" pitchFamily="34" charset="0"/>
                        </a:rPr>
                        <a:t>Resultado diagnóstico do RT-PCR para Bocavírus.</a:t>
                      </a:r>
                    </a:p>
                  </a:txBody>
                  <a:tcPr marL="2706" marR="2706" marT="2706" marB="0" anchor="b">
                    <a:lnL>
                      <a:noFill/>
                    </a:lnL>
                    <a:lnR>
                      <a:noFill/>
                    </a:lnR>
                    <a:lnT>
                      <a:noFill/>
                    </a:lnT>
                    <a:lnB>
                      <a:noFill/>
                    </a:lnB>
                  </a:tcPr>
                </a:tc>
                <a:extLst>
                  <a:ext uri="{0D108BD9-81ED-4DB2-BD59-A6C34878D82A}">
                    <a16:rowId xmlns:a16="http://schemas.microsoft.com/office/drawing/2014/main" val="2559879288"/>
                  </a:ext>
                </a:extLst>
              </a:tr>
              <a:tr h="85674">
                <a:tc>
                  <a:txBody>
                    <a:bodyPr/>
                    <a:lstStyle/>
                    <a:p>
                      <a:pPr algn="l" fontAlgn="b"/>
                      <a:r>
                        <a:rPr lang="pt-BR" sz="500" b="0" i="0" u="none" strike="noStrike">
                          <a:solidFill>
                            <a:srgbClr val="000000"/>
                          </a:solidFill>
                          <a:effectLst/>
                          <a:latin typeface="Calibri" panose="020F0502020204030204" pitchFamily="34" charset="0"/>
                        </a:rPr>
                        <a:t>PCR_RINO</a:t>
                      </a:r>
                    </a:p>
                  </a:txBody>
                  <a:tcPr marL="2706" marR="2706" marT="2706" marB="0" anchor="b">
                    <a:lnL>
                      <a:noFill/>
                    </a:lnL>
                    <a:lnR>
                      <a:noFill/>
                    </a:lnR>
                    <a:lnT>
                      <a:noFill/>
                    </a:lnT>
                    <a:lnB>
                      <a:noFill/>
                    </a:lnB>
                  </a:tcPr>
                </a:tc>
                <a:tc>
                  <a:txBody>
                    <a:bodyPr/>
                    <a:lstStyle/>
                    <a:p>
                      <a:pPr algn="l" fontAlgn="b"/>
                      <a:r>
                        <a:rPr lang="pt-BR" sz="500" b="0" i="0" u="none" strike="noStrike">
                          <a:solidFill>
                            <a:srgbClr val="000000"/>
                          </a:solidFill>
                          <a:effectLst/>
                          <a:latin typeface="Calibri" panose="020F0502020204030204" pitchFamily="34" charset="0"/>
                        </a:rPr>
                        <a:t>Resultado diagnóstico do RT-PCR para Rinovírus.</a:t>
                      </a:r>
                    </a:p>
                  </a:txBody>
                  <a:tcPr marL="2706" marR="2706" marT="2706" marB="0" anchor="b">
                    <a:lnL>
                      <a:noFill/>
                    </a:lnL>
                    <a:lnR>
                      <a:noFill/>
                    </a:lnR>
                    <a:lnT>
                      <a:noFill/>
                    </a:lnT>
                    <a:lnB>
                      <a:noFill/>
                    </a:lnB>
                  </a:tcPr>
                </a:tc>
                <a:extLst>
                  <a:ext uri="{0D108BD9-81ED-4DB2-BD59-A6C34878D82A}">
                    <a16:rowId xmlns:a16="http://schemas.microsoft.com/office/drawing/2014/main" val="2182713661"/>
                  </a:ext>
                </a:extLst>
              </a:tr>
              <a:tr h="85674">
                <a:tc>
                  <a:txBody>
                    <a:bodyPr/>
                    <a:lstStyle/>
                    <a:p>
                      <a:pPr algn="l" fontAlgn="b"/>
                      <a:r>
                        <a:rPr lang="pt-BR" sz="500" b="0" i="0" u="none" strike="noStrike">
                          <a:solidFill>
                            <a:srgbClr val="000000"/>
                          </a:solidFill>
                          <a:effectLst/>
                          <a:latin typeface="Calibri" panose="020F0502020204030204" pitchFamily="34" charset="0"/>
                        </a:rPr>
                        <a:t>PCR_OUTRO</a:t>
                      </a:r>
                    </a:p>
                  </a:txBody>
                  <a:tcPr marL="2706" marR="2706" marT="2706" marB="0" anchor="b">
                    <a:lnL>
                      <a:noFill/>
                    </a:lnL>
                    <a:lnR>
                      <a:noFill/>
                    </a:lnR>
                    <a:lnT>
                      <a:noFill/>
                    </a:lnT>
                    <a:lnB>
                      <a:noFill/>
                    </a:lnB>
                  </a:tcPr>
                </a:tc>
                <a:tc>
                  <a:txBody>
                    <a:bodyPr/>
                    <a:lstStyle/>
                    <a:p>
                      <a:pPr algn="l" fontAlgn="b"/>
                      <a:r>
                        <a:rPr lang="pt-BR" sz="500" b="0" i="0" u="none" strike="noStrike">
                          <a:solidFill>
                            <a:srgbClr val="000000"/>
                          </a:solidFill>
                          <a:effectLst/>
                          <a:latin typeface="Calibri" panose="020F0502020204030204" pitchFamily="34" charset="0"/>
                        </a:rPr>
                        <a:t>Resultado diagnóstico do RT-PCR para Outro vírus respiratório.</a:t>
                      </a:r>
                    </a:p>
                  </a:txBody>
                  <a:tcPr marL="2706" marR="2706" marT="2706" marB="0" anchor="b">
                    <a:lnL>
                      <a:noFill/>
                    </a:lnL>
                    <a:lnR>
                      <a:noFill/>
                    </a:lnR>
                    <a:lnT>
                      <a:noFill/>
                    </a:lnT>
                    <a:lnB>
                      <a:noFill/>
                    </a:lnB>
                  </a:tcPr>
                </a:tc>
                <a:extLst>
                  <a:ext uri="{0D108BD9-81ED-4DB2-BD59-A6C34878D82A}">
                    <a16:rowId xmlns:a16="http://schemas.microsoft.com/office/drawing/2014/main" val="3846750665"/>
                  </a:ext>
                </a:extLst>
              </a:tr>
              <a:tr h="85674">
                <a:tc>
                  <a:txBody>
                    <a:bodyPr/>
                    <a:lstStyle/>
                    <a:p>
                      <a:pPr algn="l" fontAlgn="b"/>
                      <a:r>
                        <a:rPr lang="pt-BR" sz="500" b="0" i="0" u="none" strike="noStrike">
                          <a:solidFill>
                            <a:srgbClr val="000000"/>
                          </a:solidFill>
                          <a:effectLst/>
                          <a:latin typeface="Calibri" panose="020F0502020204030204" pitchFamily="34" charset="0"/>
                        </a:rPr>
                        <a:t>DS_PCR_OUT</a:t>
                      </a:r>
                    </a:p>
                  </a:txBody>
                  <a:tcPr marL="2706" marR="2706" marT="2706" marB="0" anchor="b">
                    <a:lnL>
                      <a:noFill/>
                    </a:lnL>
                    <a:lnR>
                      <a:noFill/>
                    </a:lnR>
                    <a:lnT>
                      <a:noFill/>
                    </a:lnT>
                    <a:lnB>
                      <a:noFill/>
                    </a:lnB>
                  </a:tcPr>
                </a:tc>
                <a:tc>
                  <a:txBody>
                    <a:bodyPr/>
                    <a:lstStyle/>
                    <a:p>
                      <a:pPr algn="l" fontAlgn="b"/>
                      <a:r>
                        <a:rPr lang="pt-BR" sz="500" b="0" i="0" u="none" strike="noStrike">
                          <a:solidFill>
                            <a:srgbClr val="000000"/>
                          </a:solidFill>
                          <a:effectLst/>
                          <a:latin typeface="Calibri" panose="020F0502020204030204" pitchFamily="34" charset="0"/>
                        </a:rPr>
                        <a:t>Nome do outro vírus respiratório identificado pelo RT-PCR.</a:t>
                      </a:r>
                    </a:p>
                  </a:txBody>
                  <a:tcPr marL="2706" marR="2706" marT="2706" marB="0" anchor="b">
                    <a:lnL>
                      <a:noFill/>
                    </a:lnL>
                    <a:lnR>
                      <a:noFill/>
                    </a:lnR>
                    <a:lnT>
                      <a:noFill/>
                    </a:lnT>
                    <a:lnB>
                      <a:noFill/>
                    </a:lnB>
                  </a:tcPr>
                </a:tc>
                <a:extLst>
                  <a:ext uri="{0D108BD9-81ED-4DB2-BD59-A6C34878D82A}">
                    <a16:rowId xmlns:a16="http://schemas.microsoft.com/office/drawing/2014/main" val="2868244858"/>
                  </a:ext>
                </a:extLst>
              </a:tr>
              <a:tr h="85674">
                <a:tc>
                  <a:txBody>
                    <a:bodyPr/>
                    <a:lstStyle/>
                    <a:p>
                      <a:pPr algn="l" fontAlgn="b"/>
                      <a:r>
                        <a:rPr lang="pt-BR" sz="500" b="0" i="0" u="none" strike="noStrike">
                          <a:solidFill>
                            <a:srgbClr val="000000"/>
                          </a:solidFill>
                          <a:effectLst/>
                          <a:latin typeface="Calibri" panose="020F0502020204030204" pitchFamily="34" charset="0"/>
                        </a:rPr>
                        <a:t>CLASSI_FIN</a:t>
                      </a:r>
                    </a:p>
                  </a:txBody>
                  <a:tcPr marL="2706" marR="2706" marT="2706" marB="0" anchor="b">
                    <a:lnL>
                      <a:noFill/>
                    </a:lnL>
                    <a:lnR>
                      <a:noFill/>
                    </a:lnR>
                    <a:lnT>
                      <a:noFill/>
                    </a:lnT>
                    <a:lnB>
                      <a:noFill/>
                    </a:lnB>
                  </a:tcPr>
                </a:tc>
                <a:tc>
                  <a:txBody>
                    <a:bodyPr/>
                    <a:lstStyle/>
                    <a:p>
                      <a:pPr algn="l" fontAlgn="b"/>
                      <a:r>
                        <a:rPr lang="pt-BR" sz="500" b="0" i="0" u="none" strike="noStrike">
                          <a:solidFill>
                            <a:srgbClr val="000000"/>
                          </a:solidFill>
                          <a:effectLst/>
                          <a:latin typeface="Calibri" panose="020F0502020204030204" pitchFamily="34" charset="0"/>
                        </a:rPr>
                        <a:t>Diagnóstico final do caso.</a:t>
                      </a:r>
                    </a:p>
                  </a:txBody>
                  <a:tcPr marL="2706" marR="2706" marT="2706" marB="0" anchor="b">
                    <a:lnL>
                      <a:noFill/>
                    </a:lnL>
                    <a:lnR>
                      <a:noFill/>
                    </a:lnR>
                    <a:lnT>
                      <a:noFill/>
                    </a:lnT>
                    <a:lnB>
                      <a:noFill/>
                    </a:lnB>
                  </a:tcPr>
                </a:tc>
                <a:extLst>
                  <a:ext uri="{0D108BD9-81ED-4DB2-BD59-A6C34878D82A}">
                    <a16:rowId xmlns:a16="http://schemas.microsoft.com/office/drawing/2014/main" val="2876315645"/>
                  </a:ext>
                </a:extLst>
              </a:tr>
              <a:tr h="85674">
                <a:tc>
                  <a:txBody>
                    <a:bodyPr/>
                    <a:lstStyle/>
                    <a:p>
                      <a:pPr algn="l" fontAlgn="b"/>
                      <a:r>
                        <a:rPr lang="pt-BR" sz="500" b="0" i="0" u="none" strike="noStrike">
                          <a:solidFill>
                            <a:srgbClr val="000000"/>
                          </a:solidFill>
                          <a:effectLst/>
                          <a:latin typeface="Calibri" panose="020F0502020204030204" pitchFamily="34" charset="0"/>
                        </a:rPr>
                        <a:t>CLASSI_OUT</a:t>
                      </a:r>
                    </a:p>
                  </a:txBody>
                  <a:tcPr marL="2706" marR="2706" marT="2706" marB="0" anchor="b">
                    <a:lnL>
                      <a:noFill/>
                    </a:lnL>
                    <a:lnR>
                      <a:noFill/>
                    </a:lnR>
                    <a:lnT>
                      <a:noFill/>
                    </a:lnT>
                    <a:lnB>
                      <a:noFill/>
                    </a:lnB>
                  </a:tcPr>
                </a:tc>
                <a:tc>
                  <a:txBody>
                    <a:bodyPr/>
                    <a:lstStyle/>
                    <a:p>
                      <a:pPr algn="l" fontAlgn="b"/>
                      <a:r>
                        <a:rPr lang="pt-BR" sz="500" b="0" i="0" u="none" strike="noStrike">
                          <a:solidFill>
                            <a:srgbClr val="000000"/>
                          </a:solidFill>
                          <a:effectLst/>
                          <a:latin typeface="Calibri" panose="020F0502020204030204" pitchFamily="34" charset="0"/>
                        </a:rPr>
                        <a:t>Descrição de qual outro agente etiológico foi identificado</a:t>
                      </a:r>
                    </a:p>
                  </a:txBody>
                  <a:tcPr marL="2706" marR="2706" marT="2706" marB="0" anchor="b">
                    <a:lnL>
                      <a:noFill/>
                    </a:lnL>
                    <a:lnR>
                      <a:noFill/>
                    </a:lnR>
                    <a:lnT>
                      <a:noFill/>
                    </a:lnT>
                    <a:lnB>
                      <a:noFill/>
                    </a:lnB>
                  </a:tcPr>
                </a:tc>
                <a:extLst>
                  <a:ext uri="{0D108BD9-81ED-4DB2-BD59-A6C34878D82A}">
                    <a16:rowId xmlns:a16="http://schemas.microsoft.com/office/drawing/2014/main" val="3893379134"/>
                  </a:ext>
                </a:extLst>
              </a:tr>
              <a:tr h="85674">
                <a:tc>
                  <a:txBody>
                    <a:bodyPr/>
                    <a:lstStyle/>
                    <a:p>
                      <a:pPr algn="l" fontAlgn="b"/>
                      <a:r>
                        <a:rPr lang="pt-BR" sz="500" b="0" i="0" u="none" strike="noStrike">
                          <a:solidFill>
                            <a:srgbClr val="000000"/>
                          </a:solidFill>
                          <a:effectLst/>
                          <a:latin typeface="Calibri" panose="020F0502020204030204" pitchFamily="34" charset="0"/>
                        </a:rPr>
                        <a:t>CRITERIO</a:t>
                      </a:r>
                    </a:p>
                  </a:txBody>
                  <a:tcPr marL="2706" marR="2706" marT="2706" marB="0" anchor="b">
                    <a:lnL>
                      <a:noFill/>
                    </a:lnL>
                    <a:lnR>
                      <a:noFill/>
                    </a:lnR>
                    <a:lnT>
                      <a:noFill/>
                    </a:lnT>
                    <a:lnB>
                      <a:noFill/>
                    </a:lnB>
                  </a:tcPr>
                </a:tc>
                <a:tc>
                  <a:txBody>
                    <a:bodyPr/>
                    <a:lstStyle/>
                    <a:p>
                      <a:pPr algn="l" fontAlgn="b"/>
                      <a:r>
                        <a:rPr lang="pt-BR" sz="500" b="0" i="0" u="none" strike="noStrike">
                          <a:solidFill>
                            <a:srgbClr val="000000"/>
                          </a:solidFill>
                          <a:effectLst/>
                          <a:latin typeface="Calibri" panose="020F0502020204030204" pitchFamily="34" charset="0"/>
                        </a:rPr>
                        <a:t>Indicar qual o critério de confirmação.</a:t>
                      </a:r>
                    </a:p>
                  </a:txBody>
                  <a:tcPr marL="2706" marR="2706" marT="2706" marB="0" anchor="b">
                    <a:lnL>
                      <a:noFill/>
                    </a:lnL>
                    <a:lnR>
                      <a:noFill/>
                    </a:lnR>
                    <a:lnT>
                      <a:noFill/>
                    </a:lnT>
                    <a:lnB>
                      <a:noFill/>
                    </a:lnB>
                  </a:tcPr>
                </a:tc>
                <a:extLst>
                  <a:ext uri="{0D108BD9-81ED-4DB2-BD59-A6C34878D82A}">
                    <a16:rowId xmlns:a16="http://schemas.microsoft.com/office/drawing/2014/main" val="4222377798"/>
                  </a:ext>
                </a:extLst>
              </a:tr>
              <a:tr h="85674">
                <a:tc>
                  <a:txBody>
                    <a:bodyPr/>
                    <a:lstStyle/>
                    <a:p>
                      <a:pPr algn="l" fontAlgn="b"/>
                      <a:r>
                        <a:rPr lang="pt-BR" sz="500" b="0" i="0" u="none" strike="noStrike">
                          <a:solidFill>
                            <a:srgbClr val="000000"/>
                          </a:solidFill>
                          <a:effectLst/>
                          <a:latin typeface="Calibri" panose="020F0502020204030204" pitchFamily="34" charset="0"/>
                        </a:rPr>
                        <a:t>EVOLUCAO</a:t>
                      </a:r>
                    </a:p>
                  </a:txBody>
                  <a:tcPr marL="2706" marR="2706" marT="2706" marB="0" anchor="b">
                    <a:lnL>
                      <a:noFill/>
                    </a:lnL>
                    <a:lnR>
                      <a:noFill/>
                    </a:lnR>
                    <a:lnT>
                      <a:noFill/>
                    </a:lnT>
                    <a:lnB>
                      <a:noFill/>
                    </a:lnB>
                  </a:tcPr>
                </a:tc>
                <a:tc>
                  <a:txBody>
                    <a:bodyPr/>
                    <a:lstStyle/>
                    <a:p>
                      <a:pPr algn="l" fontAlgn="b"/>
                      <a:r>
                        <a:rPr lang="pt-BR" sz="500" b="0" i="0" u="none" strike="noStrike">
                          <a:solidFill>
                            <a:srgbClr val="000000"/>
                          </a:solidFill>
                          <a:effectLst/>
                          <a:latin typeface="Calibri" panose="020F0502020204030204" pitchFamily="34" charset="0"/>
                        </a:rPr>
                        <a:t>Evolução do caso (variável resposta)</a:t>
                      </a:r>
                    </a:p>
                  </a:txBody>
                  <a:tcPr marL="2706" marR="2706" marT="2706" marB="0" anchor="b">
                    <a:lnL>
                      <a:noFill/>
                    </a:lnL>
                    <a:lnR>
                      <a:noFill/>
                    </a:lnR>
                    <a:lnT>
                      <a:noFill/>
                    </a:lnT>
                    <a:lnB>
                      <a:noFill/>
                    </a:lnB>
                  </a:tcPr>
                </a:tc>
                <a:extLst>
                  <a:ext uri="{0D108BD9-81ED-4DB2-BD59-A6C34878D82A}">
                    <a16:rowId xmlns:a16="http://schemas.microsoft.com/office/drawing/2014/main" val="1131181441"/>
                  </a:ext>
                </a:extLst>
              </a:tr>
              <a:tr h="85674">
                <a:tc>
                  <a:txBody>
                    <a:bodyPr/>
                    <a:lstStyle/>
                    <a:p>
                      <a:pPr algn="l" fontAlgn="b"/>
                      <a:r>
                        <a:rPr lang="pt-BR" sz="500" b="0" i="0" u="none" strike="noStrike">
                          <a:solidFill>
                            <a:srgbClr val="000000"/>
                          </a:solidFill>
                          <a:effectLst/>
                          <a:latin typeface="Calibri" panose="020F0502020204030204" pitchFamily="34" charset="0"/>
                        </a:rPr>
                        <a:t>HISTO_VGM</a:t>
                      </a:r>
                    </a:p>
                  </a:txBody>
                  <a:tcPr marL="2706" marR="2706" marT="2706" marB="0" anchor="b">
                    <a:lnL>
                      <a:noFill/>
                    </a:lnL>
                    <a:lnR>
                      <a:noFill/>
                    </a:lnR>
                    <a:lnT>
                      <a:noFill/>
                    </a:lnT>
                    <a:lnB>
                      <a:noFill/>
                    </a:lnB>
                  </a:tcPr>
                </a:tc>
                <a:tc>
                  <a:txBody>
                    <a:bodyPr/>
                    <a:lstStyle/>
                    <a:p>
                      <a:pPr algn="l" fontAlgn="b"/>
                      <a:r>
                        <a:rPr lang="pt-BR" sz="500" b="0" i="0" u="none" strike="noStrike">
                          <a:solidFill>
                            <a:srgbClr val="000000"/>
                          </a:solidFill>
                          <a:effectLst/>
                          <a:latin typeface="Calibri" panose="020F0502020204030204" pitchFamily="34" charset="0"/>
                        </a:rPr>
                        <a:t>Paciente tem histórico de viagem internacional até 14 dias antes do início dos sintomas?</a:t>
                      </a:r>
                    </a:p>
                  </a:txBody>
                  <a:tcPr marL="2706" marR="2706" marT="2706" marB="0" anchor="b">
                    <a:lnL>
                      <a:noFill/>
                    </a:lnL>
                    <a:lnR>
                      <a:noFill/>
                    </a:lnR>
                    <a:lnT>
                      <a:noFill/>
                    </a:lnT>
                    <a:lnB>
                      <a:noFill/>
                    </a:lnB>
                  </a:tcPr>
                </a:tc>
                <a:extLst>
                  <a:ext uri="{0D108BD9-81ED-4DB2-BD59-A6C34878D82A}">
                    <a16:rowId xmlns:a16="http://schemas.microsoft.com/office/drawing/2014/main" val="2219592281"/>
                  </a:ext>
                </a:extLst>
              </a:tr>
              <a:tr h="85674">
                <a:tc>
                  <a:txBody>
                    <a:bodyPr/>
                    <a:lstStyle/>
                    <a:p>
                      <a:pPr algn="l" fontAlgn="b"/>
                      <a:r>
                        <a:rPr lang="pt-BR" sz="500" b="0" i="0" u="none" strike="noStrike">
                          <a:solidFill>
                            <a:srgbClr val="000000"/>
                          </a:solidFill>
                          <a:effectLst/>
                          <a:latin typeface="Calibri" panose="020F0502020204030204" pitchFamily="34" charset="0"/>
                        </a:rPr>
                        <a:t>PAIS_VGM</a:t>
                      </a:r>
                    </a:p>
                  </a:txBody>
                  <a:tcPr marL="2706" marR="2706" marT="2706" marB="0" anchor="b">
                    <a:lnL>
                      <a:noFill/>
                    </a:lnL>
                    <a:lnR>
                      <a:noFill/>
                    </a:lnR>
                    <a:lnT>
                      <a:noFill/>
                    </a:lnT>
                    <a:lnB>
                      <a:noFill/>
                    </a:lnB>
                  </a:tcPr>
                </a:tc>
                <a:tc>
                  <a:txBody>
                    <a:bodyPr/>
                    <a:lstStyle/>
                    <a:p>
                      <a:pPr algn="l" fontAlgn="b"/>
                      <a:r>
                        <a:rPr lang="pt-BR" sz="500" b="0" i="0" u="none" strike="noStrike">
                          <a:solidFill>
                            <a:srgbClr val="000000"/>
                          </a:solidFill>
                          <a:effectLst/>
                          <a:latin typeface="Calibri" panose="020F0502020204030204" pitchFamily="34" charset="0"/>
                        </a:rPr>
                        <a:t>País onde foi realizada a viagem</a:t>
                      </a:r>
                    </a:p>
                  </a:txBody>
                  <a:tcPr marL="2706" marR="2706" marT="2706" marB="0" anchor="b">
                    <a:lnL>
                      <a:noFill/>
                    </a:lnL>
                    <a:lnR>
                      <a:noFill/>
                    </a:lnR>
                    <a:lnT>
                      <a:noFill/>
                    </a:lnT>
                    <a:lnB>
                      <a:noFill/>
                    </a:lnB>
                  </a:tcPr>
                </a:tc>
                <a:extLst>
                  <a:ext uri="{0D108BD9-81ED-4DB2-BD59-A6C34878D82A}">
                    <a16:rowId xmlns:a16="http://schemas.microsoft.com/office/drawing/2014/main" val="4236228504"/>
                  </a:ext>
                </a:extLst>
              </a:tr>
              <a:tr h="85674">
                <a:tc>
                  <a:txBody>
                    <a:bodyPr/>
                    <a:lstStyle/>
                    <a:p>
                      <a:pPr algn="l" fontAlgn="b"/>
                      <a:r>
                        <a:rPr lang="pt-BR" sz="500" b="0" i="0" u="none" strike="noStrike">
                          <a:solidFill>
                            <a:srgbClr val="000000"/>
                          </a:solidFill>
                          <a:effectLst/>
                          <a:latin typeface="Calibri" panose="020F0502020204030204" pitchFamily="34" charset="0"/>
                        </a:rPr>
                        <a:t>CO_PS_VGM</a:t>
                      </a:r>
                    </a:p>
                  </a:txBody>
                  <a:tcPr marL="2706" marR="2706" marT="2706" marB="0" anchor="b">
                    <a:lnL>
                      <a:noFill/>
                    </a:lnL>
                    <a:lnR>
                      <a:noFill/>
                    </a:lnR>
                    <a:lnT>
                      <a:noFill/>
                    </a:lnT>
                    <a:lnB>
                      <a:noFill/>
                    </a:lnB>
                  </a:tcPr>
                </a:tc>
                <a:tc>
                  <a:txBody>
                    <a:bodyPr/>
                    <a:lstStyle/>
                    <a:p>
                      <a:pPr algn="l" fontAlgn="b"/>
                      <a:r>
                        <a:rPr lang="pt-BR" sz="500" b="0" i="0" u="none" strike="noStrike">
                          <a:solidFill>
                            <a:srgbClr val="000000"/>
                          </a:solidFill>
                          <a:effectLst/>
                          <a:latin typeface="Calibri" panose="020F0502020204030204" pitchFamily="34" charset="0"/>
                        </a:rPr>
                        <a:t>País onde foi realizada a viagem</a:t>
                      </a:r>
                    </a:p>
                  </a:txBody>
                  <a:tcPr marL="2706" marR="2706" marT="2706" marB="0" anchor="b">
                    <a:lnL>
                      <a:noFill/>
                    </a:lnL>
                    <a:lnR>
                      <a:noFill/>
                    </a:lnR>
                    <a:lnT>
                      <a:noFill/>
                    </a:lnT>
                    <a:lnB>
                      <a:noFill/>
                    </a:lnB>
                  </a:tcPr>
                </a:tc>
                <a:extLst>
                  <a:ext uri="{0D108BD9-81ED-4DB2-BD59-A6C34878D82A}">
                    <a16:rowId xmlns:a16="http://schemas.microsoft.com/office/drawing/2014/main" val="2528167673"/>
                  </a:ext>
                </a:extLst>
              </a:tr>
              <a:tr h="85674">
                <a:tc>
                  <a:txBody>
                    <a:bodyPr/>
                    <a:lstStyle/>
                    <a:p>
                      <a:pPr algn="l" fontAlgn="b"/>
                      <a:r>
                        <a:rPr lang="pt-BR" sz="500" b="0" i="0" u="none" strike="noStrike">
                          <a:solidFill>
                            <a:srgbClr val="000000"/>
                          </a:solidFill>
                          <a:effectLst/>
                          <a:latin typeface="Calibri" panose="020F0502020204030204" pitchFamily="34" charset="0"/>
                        </a:rPr>
                        <a:t>LO_PS_VGM</a:t>
                      </a:r>
                    </a:p>
                  </a:txBody>
                  <a:tcPr marL="2706" marR="2706" marT="2706" marB="0" anchor="b">
                    <a:lnL>
                      <a:noFill/>
                    </a:lnL>
                    <a:lnR>
                      <a:noFill/>
                    </a:lnR>
                    <a:lnT>
                      <a:noFill/>
                    </a:lnT>
                    <a:lnB>
                      <a:noFill/>
                    </a:lnB>
                  </a:tcPr>
                </a:tc>
                <a:tc>
                  <a:txBody>
                    <a:bodyPr/>
                    <a:lstStyle/>
                    <a:p>
                      <a:pPr algn="l" fontAlgn="b"/>
                      <a:r>
                        <a:rPr lang="pt-BR" sz="500" b="0" i="0" u="none" strike="noStrike">
                          <a:solidFill>
                            <a:srgbClr val="000000"/>
                          </a:solidFill>
                          <a:effectLst/>
                          <a:latin typeface="Calibri" panose="020F0502020204030204" pitchFamily="34" charset="0"/>
                        </a:rPr>
                        <a:t>Local (cidade, estado, província e outros) onde foi realizada a viagem</a:t>
                      </a:r>
                    </a:p>
                  </a:txBody>
                  <a:tcPr marL="2706" marR="2706" marT="2706" marB="0" anchor="b">
                    <a:lnL>
                      <a:noFill/>
                    </a:lnL>
                    <a:lnR>
                      <a:noFill/>
                    </a:lnR>
                    <a:lnT>
                      <a:noFill/>
                    </a:lnT>
                    <a:lnB>
                      <a:noFill/>
                    </a:lnB>
                  </a:tcPr>
                </a:tc>
                <a:extLst>
                  <a:ext uri="{0D108BD9-81ED-4DB2-BD59-A6C34878D82A}">
                    <a16:rowId xmlns:a16="http://schemas.microsoft.com/office/drawing/2014/main" val="3818269351"/>
                  </a:ext>
                </a:extLst>
              </a:tr>
              <a:tr h="85674">
                <a:tc>
                  <a:txBody>
                    <a:bodyPr/>
                    <a:lstStyle/>
                    <a:p>
                      <a:pPr algn="l" fontAlgn="b"/>
                      <a:r>
                        <a:rPr lang="pt-BR" sz="500" b="0" i="0" u="none" strike="noStrike">
                          <a:solidFill>
                            <a:srgbClr val="000000"/>
                          </a:solidFill>
                          <a:effectLst/>
                          <a:latin typeface="Calibri" panose="020F0502020204030204" pitchFamily="34" charset="0"/>
                        </a:rPr>
                        <a:t>PCR_SARS2</a:t>
                      </a:r>
                    </a:p>
                  </a:txBody>
                  <a:tcPr marL="2706" marR="2706" marT="2706" marB="0" anchor="b">
                    <a:lnL>
                      <a:noFill/>
                    </a:lnL>
                    <a:lnR>
                      <a:noFill/>
                    </a:lnR>
                    <a:lnT>
                      <a:noFill/>
                    </a:lnT>
                    <a:lnB>
                      <a:noFill/>
                    </a:lnB>
                  </a:tcPr>
                </a:tc>
                <a:tc>
                  <a:txBody>
                    <a:bodyPr/>
                    <a:lstStyle/>
                    <a:p>
                      <a:pPr algn="l" fontAlgn="b"/>
                      <a:r>
                        <a:rPr lang="pt-BR" sz="500" b="0" i="0" u="none" strike="noStrike">
                          <a:solidFill>
                            <a:srgbClr val="000000"/>
                          </a:solidFill>
                          <a:effectLst/>
                          <a:latin typeface="Calibri" panose="020F0502020204030204" pitchFamily="34" charset="0"/>
                        </a:rPr>
                        <a:t>Resultado diagnóstico do RT-PCR para (SARS-CoV-2).</a:t>
                      </a:r>
                    </a:p>
                  </a:txBody>
                  <a:tcPr marL="2706" marR="2706" marT="2706" marB="0" anchor="b">
                    <a:lnL>
                      <a:noFill/>
                    </a:lnL>
                    <a:lnR>
                      <a:noFill/>
                    </a:lnR>
                    <a:lnT>
                      <a:noFill/>
                    </a:lnT>
                    <a:lnB>
                      <a:noFill/>
                    </a:lnB>
                  </a:tcPr>
                </a:tc>
                <a:extLst>
                  <a:ext uri="{0D108BD9-81ED-4DB2-BD59-A6C34878D82A}">
                    <a16:rowId xmlns:a16="http://schemas.microsoft.com/office/drawing/2014/main" val="366714937"/>
                  </a:ext>
                </a:extLst>
              </a:tr>
              <a:tr h="85674">
                <a:tc>
                  <a:txBody>
                    <a:bodyPr/>
                    <a:lstStyle/>
                    <a:p>
                      <a:pPr algn="l" fontAlgn="b"/>
                      <a:r>
                        <a:rPr lang="pt-BR" sz="500" b="0" i="0" u="none" strike="noStrike">
                          <a:solidFill>
                            <a:srgbClr val="000000"/>
                          </a:solidFill>
                          <a:effectLst/>
                          <a:latin typeface="Calibri" panose="020F0502020204030204" pitchFamily="34" charset="0"/>
                        </a:rPr>
                        <a:t>TOMO_RES</a:t>
                      </a:r>
                    </a:p>
                  </a:txBody>
                  <a:tcPr marL="2706" marR="2706" marT="2706" marB="0" anchor="b">
                    <a:lnL>
                      <a:noFill/>
                    </a:lnL>
                    <a:lnR>
                      <a:noFill/>
                    </a:lnR>
                    <a:lnT>
                      <a:noFill/>
                    </a:lnT>
                    <a:lnB>
                      <a:noFill/>
                    </a:lnB>
                  </a:tcPr>
                </a:tc>
                <a:tc>
                  <a:txBody>
                    <a:bodyPr/>
                    <a:lstStyle/>
                    <a:p>
                      <a:pPr algn="l" fontAlgn="b"/>
                      <a:r>
                        <a:rPr lang="pt-BR" sz="500" b="0" i="0" u="none" strike="noStrike">
                          <a:solidFill>
                            <a:srgbClr val="000000"/>
                          </a:solidFill>
                          <a:effectLst/>
                          <a:latin typeface="Calibri" panose="020F0502020204030204" pitchFamily="34" charset="0"/>
                        </a:rPr>
                        <a:t>Resultado da tomografia</a:t>
                      </a:r>
                    </a:p>
                  </a:txBody>
                  <a:tcPr marL="2706" marR="2706" marT="2706" marB="0" anchor="b">
                    <a:lnL>
                      <a:noFill/>
                    </a:lnL>
                    <a:lnR>
                      <a:noFill/>
                    </a:lnR>
                    <a:lnT>
                      <a:noFill/>
                    </a:lnT>
                    <a:lnB>
                      <a:noFill/>
                    </a:lnB>
                  </a:tcPr>
                </a:tc>
                <a:extLst>
                  <a:ext uri="{0D108BD9-81ED-4DB2-BD59-A6C34878D82A}">
                    <a16:rowId xmlns:a16="http://schemas.microsoft.com/office/drawing/2014/main" val="1654290417"/>
                  </a:ext>
                </a:extLst>
              </a:tr>
              <a:tr h="85674">
                <a:tc>
                  <a:txBody>
                    <a:bodyPr/>
                    <a:lstStyle/>
                    <a:p>
                      <a:pPr algn="l" fontAlgn="b"/>
                      <a:r>
                        <a:rPr lang="pt-BR" sz="500" b="0" i="0" u="none" strike="noStrike">
                          <a:solidFill>
                            <a:srgbClr val="000000"/>
                          </a:solidFill>
                          <a:effectLst/>
                          <a:latin typeface="Calibri" panose="020F0502020204030204" pitchFamily="34" charset="0"/>
                        </a:rPr>
                        <a:t>TOMO_OUT</a:t>
                      </a:r>
                    </a:p>
                  </a:txBody>
                  <a:tcPr marL="2706" marR="2706" marT="2706" marB="0" anchor="b">
                    <a:lnL>
                      <a:noFill/>
                    </a:lnL>
                    <a:lnR>
                      <a:noFill/>
                    </a:lnR>
                    <a:lnT>
                      <a:noFill/>
                    </a:lnT>
                    <a:lnB>
                      <a:noFill/>
                    </a:lnB>
                  </a:tcPr>
                </a:tc>
                <a:tc>
                  <a:txBody>
                    <a:bodyPr/>
                    <a:lstStyle/>
                    <a:p>
                      <a:pPr algn="l" fontAlgn="b"/>
                      <a:r>
                        <a:rPr lang="pt-BR" sz="500" b="0" i="0" u="none" strike="noStrike">
                          <a:solidFill>
                            <a:srgbClr val="000000"/>
                          </a:solidFill>
                          <a:effectLst/>
                          <a:latin typeface="Calibri" panose="020F0502020204030204" pitchFamily="34" charset="0"/>
                        </a:rPr>
                        <a:t>Informar o resultado da tomografia se selecionado a opção 5-Outro</a:t>
                      </a:r>
                    </a:p>
                  </a:txBody>
                  <a:tcPr marL="2706" marR="2706" marT="2706" marB="0" anchor="b">
                    <a:lnL>
                      <a:noFill/>
                    </a:lnL>
                    <a:lnR>
                      <a:noFill/>
                    </a:lnR>
                    <a:lnT>
                      <a:noFill/>
                    </a:lnT>
                    <a:lnB>
                      <a:noFill/>
                    </a:lnB>
                  </a:tcPr>
                </a:tc>
                <a:extLst>
                  <a:ext uri="{0D108BD9-81ED-4DB2-BD59-A6C34878D82A}">
                    <a16:rowId xmlns:a16="http://schemas.microsoft.com/office/drawing/2014/main" val="2933509280"/>
                  </a:ext>
                </a:extLst>
              </a:tr>
              <a:tr h="85674">
                <a:tc>
                  <a:txBody>
                    <a:bodyPr/>
                    <a:lstStyle/>
                    <a:p>
                      <a:pPr algn="l" fontAlgn="b"/>
                      <a:r>
                        <a:rPr lang="pt-BR" sz="500" b="0" i="0" u="none" strike="noStrike">
                          <a:solidFill>
                            <a:srgbClr val="000000"/>
                          </a:solidFill>
                          <a:effectLst/>
                          <a:latin typeface="Calibri" panose="020F0502020204030204" pitchFamily="34" charset="0"/>
                        </a:rPr>
                        <a:t>TP_TES_AN</a:t>
                      </a:r>
                    </a:p>
                  </a:txBody>
                  <a:tcPr marL="2706" marR="2706" marT="2706" marB="0" anchor="b">
                    <a:lnL>
                      <a:noFill/>
                    </a:lnL>
                    <a:lnR>
                      <a:noFill/>
                    </a:lnR>
                    <a:lnT>
                      <a:noFill/>
                    </a:lnT>
                    <a:lnB>
                      <a:noFill/>
                    </a:lnB>
                  </a:tcPr>
                </a:tc>
                <a:tc>
                  <a:txBody>
                    <a:bodyPr/>
                    <a:lstStyle/>
                    <a:p>
                      <a:pPr algn="l" fontAlgn="b"/>
                      <a:r>
                        <a:rPr lang="pt-BR" sz="500" b="0" i="0" u="none" strike="noStrike">
                          <a:solidFill>
                            <a:srgbClr val="000000"/>
                          </a:solidFill>
                          <a:effectLst/>
                          <a:latin typeface="Calibri" panose="020F0502020204030204" pitchFamily="34" charset="0"/>
                        </a:rPr>
                        <a:t>Tipo do teste antigênico que foi realizado.</a:t>
                      </a:r>
                    </a:p>
                  </a:txBody>
                  <a:tcPr marL="2706" marR="2706" marT="2706" marB="0" anchor="b">
                    <a:lnL>
                      <a:noFill/>
                    </a:lnL>
                    <a:lnR>
                      <a:noFill/>
                    </a:lnR>
                    <a:lnT>
                      <a:noFill/>
                    </a:lnT>
                    <a:lnB>
                      <a:noFill/>
                    </a:lnB>
                  </a:tcPr>
                </a:tc>
                <a:extLst>
                  <a:ext uri="{0D108BD9-81ED-4DB2-BD59-A6C34878D82A}">
                    <a16:rowId xmlns:a16="http://schemas.microsoft.com/office/drawing/2014/main" val="682693226"/>
                  </a:ext>
                </a:extLst>
              </a:tr>
              <a:tr h="85674">
                <a:tc>
                  <a:txBody>
                    <a:bodyPr/>
                    <a:lstStyle/>
                    <a:p>
                      <a:pPr algn="l" fontAlgn="b"/>
                      <a:r>
                        <a:rPr lang="pt-BR" sz="500" b="0" i="0" u="none" strike="noStrike">
                          <a:solidFill>
                            <a:srgbClr val="000000"/>
                          </a:solidFill>
                          <a:effectLst/>
                          <a:latin typeface="Calibri" panose="020F0502020204030204" pitchFamily="34" charset="0"/>
                        </a:rPr>
                        <a:t>RES_AN</a:t>
                      </a:r>
                    </a:p>
                  </a:txBody>
                  <a:tcPr marL="2706" marR="2706" marT="2706" marB="0" anchor="b">
                    <a:lnL>
                      <a:noFill/>
                    </a:lnL>
                    <a:lnR>
                      <a:noFill/>
                    </a:lnR>
                    <a:lnT>
                      <a:noFill/>
                    </a:lnT>
                    <a:lnB>
                      <a:noFill/>
                    </a:lnB>
                  </a:tcPr>
                </a:tc>
                <a:tc>
                  <a:txBody>
                    <a:bodyPr/>
                    <a:lstStyle/>
                    <a:p>
                      <a:pPr algn="l" fontAlgn="b"/>
                      <a:r>
                        <a:rPr lang="pt-BR" sz="500" b="0" i="0" u="none" strike="noStrike">
                          <a:solidFill>
                            <a:srgbClr val="000000"/>
                          </a:solidFill>
                          <a:effectLst/>
                          <a:latin typeface="Calibri" panose="020F0502020204030204" pitchFamily="34" charset="0"/>
                        </a:rPr>
                        <a:t>Resultado do Teste Antigênico</a:t>
                      </a:r>
                    </a:p>
                  </a:txBody>
                  <a:tcPr marL="2706" marR="2706" marT="2706" marB="0" anchor="b">
                    <a:lnL>
                      <a:noFill/>
                    </a:lnL>
                    <a:lnR>
                      <a:noFill/>
                    </a:lnR>
                    <a:lnT>
                      <a:noFill/>
                    </a:lnT>
                    <a:lnB>
                      <a:noFill/>
                    </a:lnB>
                  </a:tcPr>
                </a:tc>
                <a:extLst>
                  <a:ext uri="{0D108BD9-81ED-4DB2-BD59-A6C34878D82A}">
                    <a16:rowId xmlns:a16="http://schemas.microsoft.com/office/drawing/2014/main" val="2844125937"/>
                  </a:ext>
                </a:extLst>
              </a:tr>
              <a:tr h="85674">
                <a:tc>
                  <a:txBody>
                    <a:bodyPr/>
                    <a:lstStyle/>
                    <a:p>
                      <a:pPr algn="l" fontAlgn="b"/>
                      <a:r>
                        <a:rPr lang="pt-BR" sz="500" b="0" i="0" u="none" strike="noStrike">
                          <a:solidFill>
                            <a:srgbClr val="000000"/>
                          </a:solidFill>
                          <a:effectLst/>
                          <a:latin typeface="Calibri" panose="020F0502020204030204" pitchFamily="34" charset="0"/>
                        </a:rPr>
                        <a:t>POS_AN_FLU</a:t>
                      </a:r>
                    </a:p>
                  </a:txBody>
                  <a:tcPr marL="2706" marR="2706" marT="2706" marB="0" anchor="b">
                    <a:lnL>
                      <a:noFill/>
                    </a:lnL>
                    <a:lnR>
                      <a:noFill/>
                    </a:lnR>
                    <a:lnT>
                      <a:noFill/>
                    </a:lnT>
                    <a:lnB>
                      <a:noFill/>
                    </a:lnB>
                  </a:tcPr>
                </a:tc>
                <a:tc>
                  <a:txBody>
                    <a:bodyPr/>
                    <a:lstStyle/>
                    <a:p>
                      <a:pPr algn="l" fontAlgn="b"/>
                      <a:r>
                        <a:rPr lang="pt-BR" sz="500" b="0" i="0" u="none" strike="noStrike">
                          <a:solidFill>
                            <a:srgbClr val="000000"/>
                          </a:solidFill>
                          <a:effectLst/>
                          <a:latin typeface="Calibri" panose="020F0502020204030204" pitchFamily="34" charset="0"/>
                        </a:rPr>
                        <a:t>Resultado do Teste Antigênico que foi positivo para Influenza</a:t>
                      </a:r>
                    </a:p>
                  </a:txBody>
                  <a:tcPr marL="2706" marR="2706" marT="2706" marB="0" anchor="b">
                    <a:lnL>
                      <a:noFill/>
                    </a:lnL>
                    <a:lnR>
                      <a:noFill/>
                    </a:lnR>
                    <a:lnT>
                      <a:noFill/>
                    </a:lnT>
                    <a:lnB>
                      <a:noFill/>
                    </a:lnB>
                  </a:tcPr>
                </a:tc>
                <a:extLst>
                  <a:ext uri="{0D108BD9-81ED-4DB2-BD59-A6C34878D82A}">
                    <a16:rowId xmlns:a16="http://schemas.microsoft.com/office/drawing/2014/main" val="2607520900"/>
                  </a:ext>
                </a:extLst>
              </a:tr>
              <a:tr h="85674">
                <a:tc>
                  <a:txBody>
                    <a:bodyPr/>
                    <a:lstStyle/>
                    <a:p>
                      <a:pPr algn="l" fontAlgn="b"/>
                      <a:r>
                        <a:rPr lang="pt-BR" sz="500" b="0" i="0" u="none" strike="noStrike">
                          <a:solidFill>
                            <a:srgbClr val="000000"/>
                          </a:solidFill>
                          <a:effectLst/>
                          <a:latin typeface="Calibri" panose="020F0502020204030204" pitchFamily="34" charset="0"/>
                        </a:rPr>
                        <a:t>TP_FLU_AN</a:t>
                      </a:r>
                    </a:p>
                  </a:txBody>
                  <a:tcPr marL="2706" marR="2706" marT="2706" marB="0" anchor="b">
                    <a:lnL>
                      <a:noFill/>
                    </a:lnL>
                    <a:lnR>
                      <a:noFill/>
                    </a:lnR>
                    <a:lnT>
                      <a:noFill/>
                    </a:lnT>
                    <a:lnB>
                      <a:noFill/>
                    </a:lnB>
                  </a:tcPr>
                </a:tc>
                <a:tc>
                  <a:txBody>
                    <a:bodyPr/>
                    <a:lstStyle/>
                    <a:p>
                      <a:pPr algn="l" fontAlgn="b"/>
                      <a:r>
                        <a:rPr lang="pt-BR" sz="500" b="0" i="0" u="none" strike="noStrike">
                          <a:solidFill>
                            <a:srgbClr val="000000"/>
                          </a:solidFill>
                          <a:effectLst/>
                          <a:latin typeface="Calibri" panose="020F0502020204030204" pitchFamily="34" charset="0"/>
                        </a:rPr>
                        <a:t>Resultado do Teste Antigênico, para o tipo de Influenza.</a:t>
                      </a:r>
                    </a:p>
                  </a:txBody>
                  <a:tcPr marL="2706" marR="2706" marT="2706" marB="0" anchor="b">
                    <a:lnL>
                      <a:noFill/>
                    </a:lnL>
                    <a:lnR>
                      <a:noFill/>
                    </a:lnR>
                    <a:lnT>
                      <a:noFill/>
                    </a:lnT>
                    <a:lnB>
                      <a:noFill/>
                    </a:lnB>
                  </a:tcPr>
                </a:tc>
                <a:extLst>
                  <a:ext uri="{0D108BD9-81ED-4DB2-BD59-A6C34878D82A}">
                    <a16:rowId xmlns:a16="http://schemas.microsoft.com/office/drawing/2014/main" val="780683820"/>
                  </a:ext>
                </a:extLst>
              </a:tr>
              <a:tr h="85674">
                <a:tc>
                  <a:txBody>
                    <a:bodyPr/>
                    <a:lstStyle/>
                    <a:p>
                      <a:pPr algn="l" fontAlgn="b"/>
                      <a:r>
                        <a:rPr lang="pt-BR" sz="500" b="0" i="0" u="none" strike="noStrike">
                          <a:solidFill>
                            <a:srgbClr val="000000"/>
                          </a:solidFill>
                          <a:effectLst/>
                          <a:latin typeface="Calibri" panose="020F0502020204030204" pitchFamily="34" charset="0"/>
                        </a:rPr>
                        <a:t>POS_AN_OUT</a:t>
                      </a:r>
                    </a:p>
                  </a:txBody>
                  <a:tcPr marL="2706" marR="2706" marT="2706" marB="0" anchor="b">
                    <a:lnL>
                      <a:noFill/>
                    </a:lnL>
                    <a:lnR>
                      <a:noFill/>
                    </a:lnR>
                    <a:lnT>
                      <a:noFill/>
                    </a:lnT>
                    <a:lnB>
                      <a:noFill/>
                    </a:lnB>
                  </a:tcPr>
                </a:tc>
                <a:tc>
                  <a:txBody>
                    <a:bodyPr/>
                    <a:lstStyle/>
                    <a:p>
                      <a:pPr algn="l" fontAlgn="b"/>
                      <a:r>
                        <a:rPr lang="pt-BR" sz="500" b="0" i="0" u="none" strike="noStrike">
                          <a:solidFill>
                            <a:srgbClr val="000000"/>
                          </a:solidFill>
                          <a:effectLst/>
                          <a:latin typeface="Calibri" panose="020F0502020204030204" pitchFamily="34" charset="0"/>
                        </a:rPr>
                        <a:t>Resultado do Teste Antigênico, que foi positivo para outro vírus respiratório.</a:t>
                      </a:r>
                    </a:p>
                  </a:txBody>
                  <a:tcPr marL="2706" marR="2706" marT="2706" marB="0" anchor="b">
                    <a:lnL>
                      <a:noFill/>
                    </a:lnL>
                    <a:lnR>
                      <a:noFill/>
                    </a:lnR>
                    <a:lnT>
                      <a:noFill/>
                    </a:lnT>
                    <a:lnB>
                      <a:noFill/>
                    </a:lnB>
                  </a:tcPr>
                </a:tc>
                <a:extLst>
                  <a:ext uri="{0D108BD9-81ED-4DB2-BD59-A6C34878D82A}">
                    <a16:rowId xmlns:a16="http://schemas.microsoft.com/office/drawing/2014/main" val="2645547688"/>
                  </a:ext>
                </a:extLst>
              </a:tr>
              <a:tr h="85674">
                <a:tc>
                  <a:txBody>
                    <a:bodyPr/>
                    <a:lstStyle/>
                    <a:p>
                      <a:pPr algn="l" fontAlgn="b"/>
                      <a:r>
                        <a:rPr lang="pt-BR" sz="500" b="0" i="0" u="none" strike="noStrike">
                          <a:solidFill>
                            <a:srgbClr val="000000"/>
                          </a:solidFill>
                          <a:effectLst/>
                          <a:latin typeface="Calibri" panose="020F0502020204030204" pitchFamily="34" charset="0"/>
                        </a:rPr>
                        <a:t>AN_SARS2</a:t>
                      </a:r>
                    </a:p>
                  </a:txBody>
                  <a:tcPr marL="2706" marR="2706" marT="2706" marB="0" anchor="b">
                    <a:lnL>
                      <a:noFill/>
                    </a:lnL>
                    <a:lnR>
                      <a:noFill/>
                    </a:lnR>
                    <a:lnT>
                      <a:noFill/>
                    </a:lnT>
                    <a:lnB>
                      <a:noFill/>
                    </a:lnB>
                  </a:tcPr>
                </a:tc>
                <a:tc>
                  <a:txBody>
                    <a:bodyPr/>
                    <a:lstStyle/>
                    <a:p>
                      <a:pPr algn="l" fontAlgn="b"/>
                      <a:r>
                        <a:rPr lang="pt-BR" sz="500" b="0" i="0" u="none" strike="noStrike">
                          <a:solidFill>
                            <a:srgbClr val="000000"/>
                          </a:solidFill>
                          <a:effectLst/>
                          <a:latin typeface="Calibri" panose="020F0502020204030204" pitchFamily="34" charset="0"/>
                        </a:rPr>
                        <a:t>Resultado do Teste Antigênico, para SARS-CoV-2.</a:t>
                      </a:r>
                    </a:p>
                  </a:txBody>
                  <a:tcPr marL="2706" marR="2706" marT="2706" marB="0" anchor="b">
                    <a:lnL>
                      <a:noFill/>
                    </a:lnL>
                    <a:lnR>
                      <a:noFill/>
                    </a:lnR>
                    <a:lnT>
                      <a:noFill/>
                    </a:lnT>
                    <a:lnB>
                      <a:noFill/>
                    </a:lnB>
                  </a:tcPr>
                </a:tc>
                <a:extLst>
                  <a:ext uri="{0D108BD9-81ED-4DB2-BD59-A6C34878D82A}">
                    <a16:rowId xmlns:a16="http://schemas.microsoft.com/office/drawing/2014/main" val="589107587"/>
                  </a:ext>
                </a:extLst>
              </a:tr>
              <a:tr h="85674">
                <a:tc>
                  <a:txBody>
                    <a:bodyPr/>
                    <a:lstStyle/>
                    <a:p>
                      <a:pPr algn="l" fontAlgn="b"/>
                      <a:r>
                        <a:rPr lang="pt-BR" sz="500" b="0" i="0" u="none" strike="noStrike">
                          <a:solidFill>
                            <a:srgbClr val="000000"/>
                          </a:solidFill>
                          <a:effectLst/>
                          <a:latin typeface="Calibri" panose="020F0502020204030204" pitchFamily="34" charset="0"/>
                        </a:rPr>
                        <a:t>AN_VSR</a:t>
                      </a:r>
                    </a:p>
                  </a:txBody>
                  <a:tcPr marL="2706" marR="2706" marT="2706" marB="0" anchor="b">
                    <a:lnL>
                      <a:noFill/>
                    </a:lnL>
                    <a:lnR>
                      <a:noFill/>
                    </a:lnR>
                    <a:lnT>
                      <a:noFill/>
                    </a:lnT>
                    <a:lnB>
                      <a:noFill/>
                    </a:lnB>
                  </a:tcPr>
                </a:tc>
                <a:tc>
                  <a:txBody>
                    <a:bodyPr/>
                    <a:lstStyle/>
                    <a:p>
                      <a:pPr algn="l" fontAlgn="b"/>
                      <a:r>
                        <a:rPr lang="pt-BR" sz="500" b="0" i="0" u="none" strike="noStrike">
                          <a:solidFill>
                            <a:srgbClr val="000000"/>
                          </a:solidFill>
                          <a:effectLst/>
                          <a:latin typeface="Calibri" panose="020F0502020204030204" pitchFamily="34" charset="0"/>
                        </a:rPr>
                        <a:t>Resultado do Teste Antigênico, para VSR</a:t>
                      </a:r>
                    </a:p>
                  </a:txBody>
                  <a:tcPr marL="2706" marR="2706" marT="2706" marB="0" anchor="b">
                    <a:lnL>
                      <a:noFill/>
                    </a:lnL>
                    <a:lnR>
                      <a:noFill/>
                    </a:lnR>
                    <a:lnT>
                      <a:noFill/>
                    </a:lnT>
                    <a:lnB>
                      <a:noFill/>
                    </a:lnB>
                  </a:tcPr>
                </a:tc>
                <a:extLst>
                  <a:ext uri="{0D108BD9-81ED-4DB2-BD59-A6C34878D82A}">
                    <a16:rowId xmlns:a16="http://schemas.microsoft.com/office/drawing/2014/main" val="3979737369"/>
                  </a:ext>
                </a:extLst>
              </a:tr>
              <a:tr h="85674">
                <a:tc>
                  <a:txBody>
                    <a:bodyPr/>
                    <a:lstStyle/>
                    <a:p>
                      <a:pPr algn="l" fontAlgn="b"/>
                      <a:r>
                        <a:rPr lang="pt-BR" sz="500" b="0" i="0" u="none" strike="noStrike">
                          <a:solidFill>
                            <a:srgbClr val="000000"/>
                          </a:solidFill>
                          <a:effectLst/>
                          <a:latin typeface="Calibri" panose="020F0502020204030204" pitchFamily="34" charset="0"/>
                        </a:rPr>
                        <a:t>AN_PARA1</a:t>
                      </a:r>
                    </a:p>
                  </a:txBody>
                  <a:tcPr marL="2706" marR="2706" marT="2706" marB="0" anchor="b">
                    <a:lnL>
                      <a:noFill/>
                    </a:lnL>
                    <a:lnR>
                      <a:noFill/>
                    </a:lnR>
                    <a:lnT>
                      <a:noFill/>
                    </a:lnT>
                    <a:lnB>
                      <a:noFill/>
                    </a:lnB>
                  </a:tcPr>
                </a:tc>
                <a:tc>
                  <a:txBody>
                    <a:bodyPr/>
                    <a:lstStyle/>
                    <a:p>
                      <a:pPr algn="l" fontAlgn="b"/>
                      <a:r>
                        <a:rPr lang="pt-BR" sz="500" b="0" i="0" u="none" strike="noStrike">
                          <a:solidFill>
                            <a:srgbClr val="000000"/>
                          </a:solidFill>
                          <a:effectLst/>
                          <a:latin typeface="Calibri" panose="020F0502020204030204" pitchFamily="34" charset="0"/>
                        </a:rPr>
                        <a:t>Resultado do Teste Antigênico, para Parainfluenza 1.</a:t>
                      </a:r>
                    </a:p>
                  </a:txBody>
                  <a:tcPr marL="2706" marR="2706" marT="2706" marB="0" anchor="b">
                    <a:lnL>
                      <a:noFill/>
                    </a:lnL>
                    <a:lnR>
                      <a:noFill/>
                    </a:lnR>
                    <a:lnT>
                      <a:noFill/>
                    </a:lnT>
                    <a:lnB>
                      <a:noFill/>
                    </a:lnB>
                  </a:tcPr>
                </a:tc>
                <a:extLst>
                  <a:ext uri="{0D108BD9-81ED-4DB2-BD59-A6C34878D82A}">
                    <a16:rowId xmlns:a16="http://schemas.microsoft.com/office/drawing/2014/main" val="1896820677"/>
                  </a:ext>
                </a:extLst>
              </a:tr>
              <a:tr h="85674">
                <a:tc>
                  <a:txBody>
                    <a:bodyPr/>
                    <a:lstStyle/>
                    <a:p>
                      <a:pPr algn="l" fontAlgn="b"/>
                      <a:r>
                        <a:rPr lang="pt-BR" sz="500" b="0" i="0" u="none" strike="noStrike">
                          <a:solidFill>
                            <a:srgbClr val="000000"/>
                          </a:solidFill>
                          <a:effectLst/>
                          <a:latin typeface="Calibri" panose="020F0502020204030204" pitchFamily="34" charset="0"/>
                        </a:rPr>
                        <a:t>AN_PARA2</a:t>
                      </a:r>
                    </a:p>
                  </a:txBody>
                  <a:tcPr marL="2706" marR="2706" marT="2706" marB="0" anchor="b">
                    <a:lnL>
                      <a:noFill/>
                    </a:lnL>
                    <a:lnR>
                      <a:noFill/>
                    </a:lnR>
                    <a:lnT>
                      <a:noFill/>
                    </a:lnT>
                    <a:lnB>
                      <a:noFill/>
                    </a:lnB>
                  </a:tcPr>
                </a:tc>
                <a:tc>
                  <a:txBody>
                    <a:bodyPr/>
                    <a:lstStyle/>
                    <a:p>
                      <a:pPr algn="l" fontAlgn="b"/>
                      <a:r>
                        <a:rPr lang="pt-BR" sz="500" b="0" i="0" u="none" strike="noStrike">
                          <a:solidFill>
                            <a:srgbClr val="000000"/>
                          </a:solidFill>
                          <a:effectLst/>
                          <a:latin typeface="Calibri" panose="020F0502020204030204" pitchFamily="34" charset="0"/>
                        </a:rPr>
                        <a:t>Resultado do Teste Antigênico, para Parainfluenza 2.</a:t>
                      </a:r>
                    </a:p>
                  </a:txBody>
                  <a:tcPr marL="2706" marR="2706" marT="2706" marB="0" anchor="b">
                    <a:lnL>
                      <a:noFill/>
                    </a:lnL>
                    <a:lnR>
                      <a:noFill/>
                    </a:lnR>
                    <a:lnT>
                      <a:noFill/>
                    </a:lnT>
                    <a:lnB>
                      <a:noFill/>
                    </a:lnB>
                  </a:tcPr>
                </a:tc>
                <a:extLst>
                  <a:ext uri="{0D108BD9-81ED-4DB2-BD59-A6C34878D82A}">
                    <a16:rowId xmlns:a16="http://schemas.microsoft.com/office/drawing/2014/main" val="2836243826"/>
                  </a:ext>
                </a:extLst>
              </a:tr>
              <a:tr h="85674">
                <a:tc>
                  <a:txBody>
                    <a:bodyPr/>
                    <a:lstStyle/>
                    <a:p>
                      <a:pPr algn="l" fontAlgn="b"/>
                      <a:r>
                        <a:rPr lang="pt-BR" sz="500" b="0" i="0" u="none" strike="noStrike">
                          <a:solidFill>
                            <a:srgbClr val="000000"/>
                          </a:solidFill>
                          <a:effectLst/>
                          <a:latin typeface="Calibri" panose="020F0502020204030204" pitchFamily="34" charset="0"/>
                        </a:rPr>
                        <a:t>AN_PARA3</a:t>
                      </a:r>
                    </a:p>
                  </a:txBody>
                  <a:tcPr marL="2706" marR="2706" marT="2706" marB="0" anchor="b">
                    <a:lnL>
                      <a:noFill/>
                    </a:lnL>
                    <a:lnR>
                      <a:noFill/>
                    </a:lnR>
                    <a:lnT>
                      <a:noFill/>
                    </a:lnT>
                    <a:lnB>
                      <a:noFill/>
                    </a:lnB>
                  </a:tcPr>
                </a:tc>
                <a:tc>
                  <a:txBody>
                    <a:bodyPr/>
                    <a:lstStyle/>
                    <a:p>
                      <a:pPr algn="l" fontAlgn="b"/>
                      <a:r>
                        <a:rPr lang="pt-BR" sz="500" b="0" i="0" u="none" strike="noStrike">
                          <a:solidFill>
                            <a:srgbClr val="000000"/>
                          </a:solidFill>
                          <a:effectLst/>
                          <a:latin typeface="Calibri" panose="020F0502020204030204" pitchFamily="34" charset="0"/>
                        </a:rPr>
                        <a:t>Resultado do Teste Antigênico, para Parainfluenza 3.</a:t>
                      </a:r>
                    </a:p>
                  </a:txBody>
                  <a:tcPr marL="2706" marR="2706" marT="2706" marB="0" anchor="b">
                    <a:lnL>
                      <a:noFill/>
                    </a:lnL>
                    <a:lnR>
                      <a:noFill/>
                    </a:lnR>
                    <a:lnT>
                      <a:noFill/>
                    </a:lnT>
                    <a:lnB>
                      <a:noFill/>
                    </a:lnB>
                  </a:tcPr>
                </a:tc>
                <a:extLst>
                  <a:ext uri="{0D108BD9-81ED-4DB2-BD59-A6C34878D82A}">
                    <a16:rowId xmlns:a16="http://schemas.microsoft.com/office/drawing/2014/main" val="2893619221"/>
                  </a:ext>
                </a:extLst>
              </a:tr>
              <a:tr h="85674">
                <a:tc>
                  <a:txBody>
                    <a:bodyPr/>
                    <a:lstStyle/>
                    <a:p>
                      <a:pPr algn="l" fontAlgn="b"/>
                      <a:r>
                        <a:rPr lang="pt-BR" sz="500" b="0" i="0" u="none" strike="noStrike">
                          <a:solidFill>
                            <a:srgbClr val="000000"/>
                          </a:solidFill>
                          <a:effectLst/>
                          <a:latin typeface="Calibri" panose="020F0502020204030204" pitchFamily="34" charset="0"/>
                        </a:rPr>
                        <a:t>AN_ADENO</a:t>
                      </a:r>
                    </a:p>
                  </a:txBody>
                  <a:tcPr marL="2706" marR="2706" marT="2706" marB="0" anchor="b">
                    <a:lnL>
                      <a:noFill/>
                    </a:lnL>
                    <a:lnR>
                      <a:noFill/>
                    </a:lnR>
                    <a:lnT>
                      <a:noFill/>
                    </a:lnT>
                    <a:lnB>
                      <a:noFill/>
                    </a:lnB>
                  </a:tcPr>
                </a:tc>
                <a:tc>
                  <a:txBody>
                    <a:bodyPr/>
                    <a:lstStyle/>
                    <a:p>
                      <a:pPr algn="l" fontAlgn="b"/>
                      <a:r>
                        <a:rPr lang="pt-BR" sz="500" b="0" i="0" u="none" strike="noStrike">
                          <a:solidFill>
                            <a:srgbClr val="000000"/>
                          </a:solidFill>
                          <a:effectLst/>
                          <a:latin typeface="Calibri" panose="020F0502020204030204" pitchFamily="34" charset="0"/>
                        </a:rPr>
                        <a:t>Resultado do Teste Antigênico. Adenovírus.</a:t>
                      </a:r>
                    </a:p>
                  </a:txBody>
                  <a:tcPr marL="2706" marR="2706" marT="2706" marB="0" anchor="b">
                    <a:lnL>
                      <a:noFill/>
                    </a:lnL>
                    <a:lnR>
                      <a:noFill/>
                    </a:lnR>
                    <a:lnT>
                      <a:noFill/>
                    </a:lnT>
                    <a:lnB>
                      <a:noFill/>
                    </a:lnB>
                  </a:tcPr>
                </a:tc>
                <a:extLst>
                  <a:ext uri="{0D108BD9-81ED-4DB2-BD59-A6C34878D82A}">
                    <a16:rowId xmlns:a16="http://schemas.microsoft.com/office/drawing/2014/main" val="3403702802"/>
                  </a:ext>
                </a:extLst>
              </a:tr>
              <a:tr h="85674">
                <a:tc>
                  <a:txBody>
                    <a:bodyPr/>
                    <a:lstStyle/>
                    <a:p>
                      <a:pPr algn="l" fontAlgn="b"/>
                      <a:r>
                        <a:rPr lang="pt-BR" sz="500" b="0" i="0" u="none" strike="noStrike">
                          <a:solidFill>
                            <a:srgbClr val="000000"/>
                          </a:solidFill>
                          <a:effectLst/>
                          <a:latin typeface="Calibri" panose="020F0502020204030204" pitchFamily="34" charset="0"/>
                        </a:rPr>
                        <a:t>AN_OUTRO</a:t>
                      </a:r>
                    </a:p>
                  </a:txBody>
                  <a:tcPr marL="2706" marR="2706" marT="2706" marB="0" anchor="b">
                    <a:lnL>
                      <a:noFill/>
                    </a:lnL>
                    <a:lnR>
                      <a:noFill/>
                    </a:lnR>
                    <a:lnT>
                      <a:noFill/>
                    </a:lnT>
                    <a:lnB>
                      <a:noFill/>
                    </a:lnB>
                  </a:tcPr>
                </a:tc>
                <a:tc>
                  <a:txBody>
                    <a:bodyPr/>
                    <a:lstStyle/>
                    <a:p>
                      <a:pPr algn="l" fontAlgn="b"/>
                      <a:r>
                        <a:rPr lang="pt-BR" sz="500" b="0" i="0" u="none" strike="noStrike">
                          <a:solidFill>
                            <a:srgbClr val="000000"/>
                          </a:solidFill>
                          <a:effectLst/>
                          <a:latin typeface="Calibri" panose="020F0502020204030204" pitchFamily="34" charset="0"/>
                        </a:rPr>
                        <a:t>Resultado do Teste Antigênico Outro vírus respiratório.</a:t>
                      </a:r>
                    </a:p>
                  </a:txBody>
                  <a:tcPr marL="2706" marR="2706" marT="2706" marB="0" anchor="b">
                    <a:lnL>
                      <a:noFill/>
                    </a:lnL>
                    <a:lnR>
                      <a:noFill/>
                    </a:lnR>
                    <a:lnT>
                      <a:noFill/>
                    </a:lnT>
                    <a:lnB>
                      <a:noFill/>
                    </a:lnB>
                  </a:tcPr>
                </a:tc>
                <a:extLst>
                  <a:ext uri="{0D108BD9-81ED-4DB2-BD59-A6C34878D82A}">
                    <a16:rowId xmlns:a16="http://schemas.microsoft.com/office/drawing/2014/main" val="161763566"/>
                  </a:ext>
                </a:extLst>
              </a:tr>
              <a:tr h="85674">
                <a:tc>
                  <a:txBody>
                    <a:bodyPr/>
                    <a:lstStyle/>
                    <a:p>
                      <a:pPr algn="l" fontAlgn="b"/>
                      <a:r>
                        <a:rPr lang="pt-BR" sz="500" b="0" i="0" u="none" strike="noStrike">
                          <a:solidFill>
                            <a:srgbClr val="000000"/>
                          </a:solidFill>
                          <a:effectLst/>
                          <a:latin typeface="Calibri" panose="020F0502020204030204" pitchFamily="34" charset="0"/>
                        </a:rPr>
                        <a:t>DS_AN_OUT</a:t>
                      </a:r>
                    </a:p>
                  </a:txBody>
                  <a:tcPr marL="2706" marR="2706" marT="2706" marB="0" anchor="b">
                    <a:lnL>
                      <a:noFill/>
                    </a:lnL>
                    <a:lnR>
                      <a:noFill/>
                    </a:lnR>
                    <a:lnT>
                      <a:noFill/>
                    </a:lnT>
                    <a:lnB>
                      <a:noFill/>
                    </a:lnB>
                  </a:tcPr>
                </a:tc>
                <a:tc>
                  <a:txBody>
                    <a:bodyPr/>
                    <a:lstStyle/>
                    <a:p>
                      <a:pPr algn="l" fontAlgn="b"/>
                      <a:r>
                        <a:rPr lang="pt-BR" sz="500" b="0" i="0" u="none" strike="noStrike">
                          <a:solidFill>
                            <a:srgbClr val="000000"/>
                          </a:solidFill>
                          <a:effectLst/>
                          <a:latin typeface="Calibri" panose="020F0502020204030204" pitchFamily="34" charset="0"/>
                        </a:rPr>
                        <a:t>Nome do outro vírus respiratório identificado pelo Teste Antigênico.</a:t>
                      </a:r>
                    </a:p>
                  </a:txBody>
                  <a:tcPr marL="2706" marR="2706" marT="2706" marB="0" anchor="b">
                    <a:lnL>
                      <a:noFill/>
                    </a:lnL>
                    <a:lnR>
                      <a:noFill/>
                    </a:lnR>
                    <a:lnT>
                      <a:noFill/>
                    </a:lnT>
                    <a:lnB>
                      <a:noFill/>
                    </a:lnB>
                  </a:tcPr>
                </a:tc>
                <a:extLst>
                  <a:ext uri="{0D108BD9-81ED-4DB2-BD59-A6C34878D82A}">
                    <a16:rowId xmlns:a16="http://schemas.microsoft.com/office/drawing/2014/main" val="990635016"/>
                  </a:ext>
                </a:extLst>
              </a:tr>
              <a:tr h="85674">
                <a:tc>
                  <a:txBody>
                    <a:bodyPr/>
                    <a:lstStyle/>
                    <a:p>
                      <a:pPr algn="l" fontAlgn="b"/>
                      <a:r>
                        <a:rPr lang="pt-BR" sz="500" b="0" i="0" u="none" strike="noStrike">
                          <a:solidFill>
                            <a:srgbClr val="000000"/>
                          </a:solidFill>
                          <a:effectLst/>
                          <a:latin typeface="Calibri" panose="020F0502020204030204" pitchFamily="34" charset="0"/>
                        </a:rPr>
                        <a:t>TP_AM_SOR</a:t>
                      </a:r>
                    </a:p>
                  </a:txBody>
                  <a:tcPr marL="2706" marR="2706" marT="2706" marB="0" anchor="b">
                    <a:lnL>
                      <a:noFill/>
                    </a:lnL>
                    <a:lnR>
                      <a:noFill/>
                    </a:lnR>
                    <a:lnT>
                      <a:noFill/>
                    </a:lnT>
                    <a:lnB>
                      <a:noFill/>
                    </a:lnB>
                  </a:tcPr>
                </a:tc>
                <a:tc>
                  <a:txBody>
                    <a:bodyPr/>
                    <a:lstStyle/>
                    <a:p>
                      <a:pPr algn="l" fontAlgn="b"/>
                      <a:r>
                        <a:rPr lang="pt-BR" sz="500" b="0" i="0" u="none" strike="noStrike">
                          <a:solidFill>
                            <a:srgbClr val="000000"/>
                          </a:solidFill>
                          <a:effectLst/>
                          <a:latin typeface="Calibri" panose="020F0502020204030204" pitchFamily="34" charset="0"/>
                        </a:rPr>
                        <a:t>Tipo de amostra sorológica que foi coletada.</a:t>
                      </a:r>
                    </a:p>
                  </a:txBody>
                  <a:tcPr marL="2706" marR="2706" marT="2706" marB="0" anchor="b">
                    <a:lnL>
                      <a:noFill/>
                    </a:lnL>
                    <a:lnR>
                      <a:noFill/>
                    </a:lnR>
                    <a:lnT>
                      <a:noFill/>
                    </a:lnT>
                    <a:lnB>
                      <a:noFill/>
                    </a:lnB>
                  </a:tcPr>
                </a:tc>
                <a:extLst>
                  <a:ext uri="{0D108BD9-81ED-4DB2-BD59-A6C34878D82A}">
                    <a16:rowId xmlns:a16="http://schemas.microsoft.com/office/drawing/2014/main" val="1857761139"/>
                  </a:ext>
                </a:extLst>
              </a:tr>
              <a:tr h="85674">
                <a:tc>
                  <a:txBody>
                    <a:bodyPr/>
                    <a:lstStyle/>
                    <a:p>
                      <a:pPr algn="l" fontAlgn="b"/>
                      <a:r>
                        <a:rPr lang="pt-BR" sz="500" b="0" i="0" u="none" strike="noStrike">
                          <a:solidFill>
                            <a:srgbClr val="000000"/>
                          </a:solidFill>
                          <a:effectLst/>
                          <a:latin typeface="Calibri" panose="020F0502020204030204" pitchFamily="34" charset="0"/>
                        </a:rPr>
                        <a:t>SOR_OUT</a:t>
                      </a:r>
                    </a:p>
                  </a:txBody>
                  <a:tcPr marL="2706" marR="2706" marT="2706" marB="0" anchor="b">
                    <a:lnL>
                      <a:noFill/>
                    </a:lnL>
                    <a:lnR>
                      <a:noFill/>
                    </a:lnR>
                    <a:lnT>
                      <a:noFill/>
                    </a:lnT>
                    <a:lnB>
                      <a:noFill/>
                    </a:lnB>
                  </a:tcPr>
                </a:tc>
                <a:tc>
                  <a:txBody>
                    <a:bodyPr/>
                    <a:lstStyle/>
                    <a:p>
                      <a:pPr algn="l" fontAlgn="b"/>
                      <a:r>
                        <a:rPr lang="pt-BR" sz="500" b="0" i="0" u="none" strike="noStrike">
                          <a:solidFill>
                            <a:srgbClr val="000000"/>
                          </a:solidFill>
                          <a:effectLst/>
                          <a:latin typeface="Calibri" panose="020F0502020204030204" pitchFamily="34" charset="0"/>
                        </a:rPr>
                        <a:t>Descrição do tipo da amostra clínica, caso diferente das listadas na categoria um (1) do campo.</a:t>
                      </a:r>
                    </a:p>
                  </a:txBody>
                  <a:tcPr marL="2706" marR="2706" marT="2706" marB="0" anchor="b">
                    <a:lnL>
                      <a:noFill/>
                    </a:lnL>
                    <a:lnR>
                      <a:noFill/>
                    </a:lnR>
                    <a:lnT>
                      <a:noFill/>
                    </a:lnT>
                    <a:lnB>
                      <a:noFill/>
                    </a:lnB>
                  </a:tcPr>
                </a:tc>
                <a:extLst>
                  <a:ext uri="{0D108BD9-81ED-4DB2-BD59-A6C34878D82A}">
                    <a16:rowId xmlns:a16="http://schemas.microsoft.com/office/drawing/2014/main" val="450056840"/>
                  </a:ext>
                </a:extLst>
              </a:tr>
              <a:tr h="85674">
                <a:tc>
                  <a:txBody>
                    <a:bodyPr/>
                    <a:lstStyle/>
                    <a:p>
                      <a:pPr algn="l" fontAlgn="b"/>
                      <a:r>
                        <a:rPr lang="pt-BR" sz="500" b="0" i="0" u="none" strike="noStrike">
                          <a:solidFill>
                            <a:srgbClr val="000000"/>
                          </a:solidFill>
                          <a:effectLst/>
                          <a:latin typeface="Calibri" panose="020F0502020204030204" pitchFamily="34" charset="0"/>
                        </a:rPr>
                        <a:t>TP_SOR</a:t>
                      </a:r>
                    </a:p>
                  </a:txBody>
                  <a:tcPr marL="2706" marR="2706" marT="2706" marB="0" anchor="b">
                    <a:lnL>
                      <a:noFill/>
                    </a:lnL>
                    <a:lnR>
                      <a:noFill/>
                    </a:lnR>
                    <a:lnT>
                      <a:noFill/>
                    </a:lnT>
                    <a:lnB>
                      <a:noFill/>
                    </a:lnB>
                  </a:tcPr>
                </a:tc>
                <a:tc>
                  <a:txBody>
                    <a:bodyPr/>
                    <a:lstStyle/>
                    <a:p>
                      <a:pPr algn="l" fontAlgn="b"/>
                      <a:r>
                        <a:rPr lang="pt-BR" sz="500" b="0" i="0" u="none" strike="noStrike">
                          <a:solidFill>
                            <a:srgbClr val="000000"/>
                          </a:solidFill>
                          <a:effectLst/>
                          <a:latin typeface="Calibri" panose="020F0502020204030204" pitchFamily="34" charset="0"/>
                        </a:rPr>
                        <a:t>Tipo do Teste Sorológico que foi realizado</a:t>
                      </a:r>
                    </a:p>
                  </a:txBody>
                  <a:tcPr marL="2706" marR="2706" marT="2706" marB="0" anchor="b">
                    <a:lnL>
                      <a:noFill/>
                    </a:lnL>
                    <a:lnR>
                      <a:noFill/>
                    </a:lnR>
                    <a:lnT>
                      <a:noFill/>
                    </a:lnT>
                    <a:lnB>
                      <a:noFill/>
                    </a:lnB>
                  </a:tcPr>
                </a:tc>
                <a:extLst>
                  <a:ext uri="{0D108BD9-81ED-4DB2-BD59-A6C34878D82A}">
                    <a16:rowId xmlns:a16="http://schemas.microsoft.com/office/drawing/2014/main" val="1118886165"/>
                  </a:ext>
                </a:extLst>
              </a:tr>
              <a:tr h="85674">
                <a:tc>
                  <a:txBody>
                    <a:bodyPr/>
                    <a:lstStyle/>
                    <a:p>
                      <a:pPr algn="l" fontAlgn="b"/>
                      <a:r>
                        <a:rPr lang="pt-BR" sz="500" b="0" i="0" u="none" strike="noStrike">
                          <a:solidFill>
                            <a:srgbClr val="000000"/>
                          </a:solidFill>
                          <a:effectLst/>
                          <a:latin typeface="Calibri" panose="020F0502020204030204" pitchFamily="34" charset="0"/>
                        </a:rPr>
                        <a:t>OUT_SOR</a:t>
                      </a:r>
                    </a:p>
                  </a:txBody>
                  <a:tcPr marL="2706" marR="2706" marT="2706" marB="0" anchor="b">
                    <a:lnL>
                      <a:noFill/>
                    </a:lnL>
                    <a:lnR>
                      <a:noFill/>
                    </a:lnR>
                    <a:lnT>
                      <a:noFill/>
                    </a:lnT>
                    <a:lnB>
                      <a:noFill/>
                    </a:lnB>
                  </a:tcPr>
                </a:tc>
                <a:tc>
                  <a:txBody>
                    <a:bodyPr/>
                    <a:lstStyle/>
                    <a:p>
                      <a:pPr algn="l" fontAlgn="b"/>
                      <a:r>
                        <a:rPr lang="pt-BR" sz="500" b="0" i="0" u="none" strike="noStrike">
                          <a:solidFill>
                            <a:srgbClr val="000000"/>
                          </a:solidFill>
                          <a:effectLst/>
                          <a:latin typeface="Calibri" panose="020F0502020204030204" pitchFamily="34" charset="0"/>
                        </a:rPr>
                        <a:t>Descrição do tipo de Teste Sorológico</a:t>
                      </a:r>
                    </a:p>
                  </a:txBody>
                  <a:tcPr marL="2706" marR="2706" marT="2706" marB="0" anchor="b">
                    <a:lnL>
                      <a:noFill/>
                    </a:lnL>
                    <a:lnR>
                      <a:noFill/>
                    </a:lnR>
                    <a:lnT>
                      <a:noFill/>
                    </a:lnT>
                    <a:lnB>
                      <a:noFill/>
                    </a:lnB>
                  </a:tcPr>
                </a:tc>
                <a:extLst>
                  <a:ext uri="{0D108BD9-81ED-4DB2-BD59-A6C34878D82A}">
                    <a16:rowId xmlns:a16="http://schemas.microsoft.com/office/drawing/2014/main" val="1656593800"/>
                  </a:ext>
                </a:extLst>
              </a:tr>
              <a:tr h="85674">
                <a:tc>
                  <a:txBody>
                    <a:bodyPr/>
                    <a:lstStyle/>
                    <a:p>
                      <a:pPr algn="l" fontAlgn="b"/>
                      <a:r>
                        <a:rPr lang="pt-BR" sz="500" b="0" i="0" u="none" strike="noStrike">
                          <a:solidFill>
                            <a:srgbClr val="000000"/>
                          </a:solidFill>
                          <a:effectLst/>
                          <a:latin typeface="Calibri" panose="020F0502020204030204" pitchFamily="34" charset="0"/>
                        </a:rPr>
                        <a:t>RES_IGG</a:t>
                      </a:r>
                    </a:p>
                  </a:txBody>
                  <a:tcPr marL="2706" marR="2706" marT="2706" marB="0" anchor="b">
                    <a:lnL>
                      <a:noFill/>
                    </a:lnL>
                    <a:lnR>
                      <a:noFill/>
                    </a:lnR>
                    <a:lnT>
                      <a:noFill/>
                    </a:lnT>
                    <a:lnB>
                      <a:noFill/>
                    </a:lnB>
                  </a:tcPr>
                </a:tc>
                <a:tc>
                  <a:txBody>
                    <a:bodyPr/>
                    <a:lstStyle/>
                    <a:p>
                      <a:pPr algn="l" fontAlgn="b"/>
                      <a:r>
                        <a:rPr lang="pt-BR" sz="500" b="0" i="0" u="none" strike="noStrike">
                          <a:solidFill>
                            <a:srgbClr val="000000"/>
                          </a:solidFill>
                          <a:effectLst/>
                          <a:latin typeface="Calibri" panose="020F0502020204030204" pitchFamily="34" charset="0"/>
                        </a:rPr>
                        <a:t>Resultado da Sorologia para SARS-CoV-2</a:t>
                      </a:r>
                    </a:p>
                  </a:txBody>
                  <a:tcPr marL="2706" marR="2706" marT="2706" marB="0" anchor="b">
                    <a:lnL>
                      <a:noFill/>
                    </a:lnL>
                    <a:lnR>
                      <a:noFill/>
                    </a:lnR>
                    <a:lnT>
                      <a:noFill/>
                    </a:lnT>
                    <a:lnB>
                      <a:noFill/>
                    </a:lnB>
                  </a:tcPr>
                </a:tc>
                <a:extLst>
                  <a:ext uri="{0D108BD9-81ED-4DB2-BD59-A6C34878D82A}">
                    <a16:rowId xmlns:a16="http://schemas.microsoft.com/office/drawing/2014/main" val="4186684933"/>
                  </a:ext>
                </a:extLst>
              </a:tr>
              <a:tr h="85674">
                <a:tc>
                  <a:txBody>
                    <a:bodyPr/>
                    <a:lstStyle/>
                    <a:p>
                      <a:pPr algn="l" fontAlgn="b"/>
                      <a:r>
                        <a:rPr lang="pt-BR" sz="500" b="0" i="0" u="none" strike="noStrike">
                          <a:solidFill>
                            <a:srgbClr val="000000"/>
                          </a:solidFill>
                          <a:effectLst/>
                          <a:latin typeface="Calibri" panose="020F0502020204030204" pitchFamily="34" charset="0"/>
                        </a:rPr>
                        <a:t>RES_IGM</a:t>
                      </a:r>
                    </a:p>
                  </a:txBody>
                  <a:tcPr marL="2706" marR="2706" marT="2706" marB="0" anchor="b">
                    <a:lnL>
                      <a:noFill/>
                    </a:lnL>
                    <a:lnR>
                      <a:noFill/>
                    </a:lnR>
                    <a:lnT>
                      <a:noFill/>
                    </a:lnT>
                    <a:lnB>
                      <a:noFill/>
                    </a:lnB>
                  </a:tcPr>
                </a:tc>
                <a:tc>
                  <a:txBody>
                    <a:bodyPr/>
                    <a:lstStyle/>
                    <a:p>
                      <a:pPr algn="l" fontAlgn="b"/>
                      <a:r>
                        <a:rPr lang="pt-BR" sz="500" b="0" i="0" u="none" strike="noStrike">
                          <a:solidFill>
                            <a:srgbClr val="000000"/>
                          </a:solidFill>
                          <a:effectLst/>
                          <a:latin typeface="Calibri" panose="020F0502020204030204" pitchFamily="34" charset="0"/>
                        </a:rPr>
                        <a:t>Resultado da Sorologia para SARS-CoV-2</a:t>
                      </a:r>
                    </a:p>
                  </a:txBody>
                  <a:tcPr marL="2706" marR="2706" marT="2706" marB="0" anchor="b">
                    <a:lnL>
                      <a:noFill/>
                    </a:lnL>
                    <a:lnR>
                      <a:noFill/>
                    </a:lnR>
                    <a:lnT>
                      <a:noFill/>
                    </a:lnT>
                    <a:lnB>
                      <a:noFill/>
                    </a:lnB>
                  </a:tcPr>
                </a:tc>
                <a:extLst>
                  <a:ext uri="{0D108BD9-81ED-4DB2-BD59-A6C34878D82A}">
                    <a16:rowId xmlns:a16="http://schemas.microsoft.com/office/drawing/2014/main" val="3105376560"/>
                  </a:ext>
                </a:extLst>
              </a:tr>
              <a:tr h="85674">
                <a:tc>
                  <a:txBody>
                    <a:bodyPr/>
                    <a:lstStyle/>
                    <a:p>
                      <a:pPr algn="l" fontAlgn="b"/>
                      <a:r>
                        <a:rPr lang="pt-BR" sz="500" b="0" i="0" u="none" strike="noStrike">
                          <a:solidFill>
                            <a:srgbClr val="000000"/>
                          </a:solidFill>
                          <a:effectLst/>
                          <a:latin typeface="Calibri" panose="020F0502020204030204" pitchFamily="34" charset="0"/>
                        </a:rPr>
                        <a:t>RES_IGA</a:t>
                      </a:r>
                    </a:p>
                  </a:txBody>
                  <a:tcPr marL="2706" marR="2706" marT="2706" marB="0" anchor="b">
                    <a:lnL>
                      <a:noFill/>
                    </a:lnL>
                    <a:lnR>
                      <a:noFill/>
                    </a:lnR>
                    <a:lnT>
                      <a:noFill/>
                    </a:lnT>
                    <a:lnB>
                      <a:noFill/>
                    </a:lnB>
                  </a:tcPr>
                </a:tc>
                <a:tc>
                  <a:txBody>
                    <a:bodyPr/>
                    <a:lstStyle/>
                    <a:p>
                      <a:pPr algn="l" fontAlgn="b"/>
                      <a:r>
                        <a:rPr lang="pt-BR" sz="500" b="0" i="0" u="none" strike="noStrike" dirty="0">
                          <a:solidFill>
                            <a:srgbClr val="000000"/>
                          </a:solidFill>
                          <a:effectLst/>
                          <a:latin typeface="Calibri" panose="020F0502020204030204" pitchFamily="34" charset="0"/>
                        </a:rPr>
                        <a:t>Resultado da Sorologia para SARS-CoV-2</a:t>
                      </a:r>
                    </a:p>
                  </a:txBody>
                  <a:tcPr marL="2706" marR="2706" marT="2706" marB="0" anchor="b">
                    <a:lnL>
                      <a:noFill/>
                    </a:lnL>
                    <a:lnR>
                      <a:noFill/>
                    </a:lnR>
                    <a:lnT>
                      <a:noFill/>
                    </a:lnT>
                    <a:lnB>
                      <a:noFill/>
                    </a:lnB>
                  </a:tcPr>
                </a:tc>
                <a:extLst>
                  <a:ext uri="{0D108BD9-81ED-4DB2-BD59-A6C34878D82A}">
                    <a16:rowId xmlns:a16="http://schemas.microsoft.com/office/drawing/2014/main" val="2061458665"/>
                  </a:ext>
                </a:extLst>
              </a:tr>
            </a:tbl>
          </a:graphicData>
        </a:graphic>
      </p:graphicFrame>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43856" y="379620"/>
            <a:ext cx="38822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43</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42770" y="4722639"/>
            <a:ext cx="2628806" cy="2116755"/>
          </a:xfrm>
          <a:prstGeom prst="rect">
            <a:avLst/>
          </a:prstGeom>
          <a:noFill/>
          <a:ln>
            <a:noFill/>
          </a:ln>
        </p:spPr>
      </p:pic>
      <p:sp>
        <p:nvSpPr>
          <p:cNvPr id="30" name="Espaço Reservado para Data 5">
            <a:extLst>
              <a:ext uri="{FF2B5EF4-FFF2-40B4-BE49-F238E27FC236}">
                <a16:creationId xmlns:a16="http://schemas.microsoft.com/office/drawing/2014/main" id="{342C702B-AAF8-47CF-85BE-D5954F711FAE}"/>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8" name="Imagem 17"/>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2" name="Title Placeholder 1">
            <a:extLst>
              <a:ext uri="{FF2B5EF4-FFF2-40B4-BE49-F238E27FC236}">
                <a16:creationId xmlns:a16="http://schemas.microsoft.com/office/drawing/2014/main" id="{72CF4C52-87E8-4DB7-843C-E26CB1697C7D}"/>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Descrição</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todas</a:t>
            </a:r>
            <a:r>
              <a:rPr lang="en-US" dirty="0">
                <a:solidFill>
                  <a:srgbClr val="434343"/>
                </a:solidFill>
                <a:latin typeface="Open Sans" panose="020B0604020202020204" charset="0"/>
                <a:ea typeface="Open Sans" panose="020B0604020202020204" charset="0"/>
                <a:cs typeface="Open Sans" panose="020B0604020202020204" charset="0"/>
              </a:rPr>
              <a:t> as 154 </a:t>
            </a:r>
            <a:r>
              <a:rPr lang="en-US" dirty="0" err="1">
                <a:solidFill>
                  <a:srgbClr val="434343"/>
                </a:solidFill>
                <a:latin typeface="Open Sans" panose="020B0604020202020204" charset="0"/>
                <a:ea typeface="Open Sans" panose="020B0604020202020204" charset="0"/>
                <a:cs typeface="Open Sans" panose="020B0604020202020204" charset="0"/>
              </a:rPr>
              <a:t>variáveis</a:t>
            </a:r>
            <a:r>
              <a:rPr lang="en-US" dirty="0">
                <a:solidFill>
                  <a:srgbClr val="434343"/>
                </a:solidFill>
                <a:latin typeface="Open Sans" panose="020B0604020202020204" charset="0"/>
                <a:ea typeface="Open Sans" panose="020B0604020202020204" charset="0"/>
                <a:cs typeface="Open Sans" panose="020B0604020202020204" charset="0"/>
              </a:rPr>
              <a:t> da base</a:t>
            </a:r>
          </a:p>
        </p:txBody>
      </p:sp>
      <p:graphicFrame>
        <p:nvGraphicFramePr>
          <p:cNvPr id="5" name="Tabela 4">
            <a:extLst>
              <a:ext uri="{FF2B5EF4-FFF2-40B4-BE49-F238E27FC236}">
                <a16:creationId xmlns:a16="http://schemas.microsoft.com/office/drawing/2014/main" id="{EFEE6DF5-3E68-44B6-9026-7C7CA2D5B6D0}"/>
              </a:ext>
            </a:extLst>
          </p:cNvPr>
          <p:cNvGraphicFramePr>
            <a:graphicFrameLocks noGrp="1"/>
          </p:cNvGraphicFramePr>
          <p:nvPr>
            <p:extLst>
              <p:ext uri="{D42A27DB-BD31-4B8C-83A1-F6EECF244321}">
                <p14:modId xmlns:p14="http://schemas.microsoft.com/office/powerpoint/2010/main" val="1236835700"/>
              </p:ext>
            </p:extLst>
          </p:nvPr>
        </p:nvGraphicFramePr>
        <p:xfrm>
          <a:off x="454007" y="787552"/>
          <a:ext cx="4639734" cy="5544555"/>
        </p:xfrm>
        <a:graphic>
          <a:graphicData uri="http://schemas.openxmlformats.org/drawingml/2006/table">
            <a:tbl>
              <a:tblPr/>
              <a:tblGrid>
                <a:gridCol w="1791361">
                  <a:extLst>
                    <a:ext uri="{9D8B030D-6E8A-4147-A177-3AD203B41FA5}">
                      <a16:colId xmlns:a16="http://schemas.microsoft.com/office/drawing/2014/main" val="2309140909"/>
                    </a:ext>
                  </a:extLst>
                </a:gridCol>
                <a:gridCol w="2848373">
                  <a:extLst>
                    <a:ext uri="{9D8B030D-6E8A-4147-A177-3AD203B41FA5}">
                      <a16:colId xmlns:a16="http://schemas.microsoft.com/office/drawing/2014/main" val="131249327"/>
                    </a:ext>
                  </a:extLst>
                </a:gridCol>
              </a:tblGrid>
              <a:tr h="47258">
                <a:tc>
                  <a:txBody>
                    <a:bodyPr/>
                    <a:lstStyle/>
                    <a:p>
                      <a:pPr algn="l" fontAlgn="b"/>
                      <a:r>
                        <a:rPr lang="pt-BR" sz="800" b="0" i="0" u="none" strike="noStrike" dirty="0">
                          <a:solidFill>
                            <a:srgbClr val="000000"/>
                          </a:solidFill>
                          <a:effectLst/>
                          <a:latin typeface="Calibri" panose="020F0502020204030204" pitchFamily="34" charset="0"/>
                        </a:rPr>
                        <a:t>Geográficos e demográficos</a:t>
                      </a:r>
                    </a:p>
                  </a:txBody>
                  <a:tcPr marL="5145" marR="5145" marT="5145" marB="0" anchor="b">
                    <a:lnL>
                      <a:noFill/>
                    </a:lnL>
                    <a:lnR>
                      <a:noFill/>
                    </a:lnR>
                    <a:lnT>
                      <a:noFill/>
                    </a:lnT>
                    <a:lnB>
                      <a:noFill/>
                    </a:lnB>
                    <a:solidFill>
                      <a:srgbClr val="6ADBD9"/>
                    </a:solidFill>
                  </a:tcPr>
                </a:tc>
                <a:tc>
                  <a:txBody>
                    <a:bodyPr/>
                    <a:lstStyle/>
                    <a:p>
                      <a:pPr algn="l" fontAlgn="b"/>
                      <a:r>
                        <a:rPr lang="pt-BR" sz="800" b="0" i="0" u="none" strike="noStrike" dirty="0">
                          <a:solidFill>
                            <a:srgbClr val="000000"/>
                          </a:solidFill>
                          <a:effectLst/>
                          <a:latin typeface="Calibri" panose="020F0502020204030204" pitchFamily="34" charset="0"/>
                        </a:rPr>
                        <a:t>Descrição</a:t>
                      </a:r>
                    </a:p>
                  </a:txBody>
                  <a:tcPr marL="5145" marR="5145" marT="5145" marB="0" anchor="b">
                    <a:lnL>
                      <a:noFill/>
                    </a:lnL>
                    <a:lnR>
                      <a:noFill/>
                    </a:lnR>
                    <a:lnT>
                      <a:noFill/>
                    </a:lnT>
                    <a:lnB>
                      <a:noFill/>
                    </a:lnB>
                    <a:solidFill>
                      <a:srgbClr val="6ADBD9"/>
                    </a:solidFill>
                  </a:tcPr>
                </a:tc>
                <a:extLst>
                  <a:ext uri="{0D108BD9-81ED-4DB2-BD59-A6C34878D82A}">
                    <a16:rowId xmlns:a16="http://schemas.microsoft.com/office/drawing/2014/main" val="3211929046"/>
                  </a:ext>
                </a:extLst>
              </a:tr>
              <a:tr h="102893">
                <a:tc>
                  <a:txBody>
                    <a:bodyPr/>
                    <a:lstStyle/>
                    <a:p>
                      <a:pPr algn="l" fontAlgn="b"/>
                      <a:r>
                        <a:rPr lang="pt-BR" sz="800" b="0" i="0" u="none" strike="noStrike">
                          <a:solidFill>
                            <a:srgbClr val="000000"/>
                          </a:solidFill>
                          <a:effectLst/>
                          <a:latin typeface="Calibri" panose="020F0502020204030204" pitchFamily="34" charset="0"/>
                        </a:rPr>
                        <a:t>SG_UF_NOT</a:t>
                      </a:r>
                    </a:p>
                  </a:txBody>
                  <a:tcPr marL="5145" marR="5145" marT="5145" marB="0" anchor="b">
                    <a:lnL>
                      <a:noFill/>
                    </a:lnL>
                    <a:lnR>
                      <a:noFill/>
                    </a:lnR>
                    <a:lnT>
                      <a:noFill/>
                    </a:lnT>
                    <a:lnB>
                      <a:noFill/>
                    </a:lnB>
                  </a:tcPr>
                </a:tc>
                <a:tc>
                  <a:txBody>
                    <a:bodyPr/>
                    <a:lstStyle/>
                    <a:p>
                      <a:pPr algn="l" fontAlgn="b"/>
                      <a:r>
                        <a:rPr lang="pt-BR" sz="800" b="0" i="0" u="none" strike="noStrike">
                          <a:solidFill>
                            <a:srgbClr val="000000"/>
                          </a:solidFill>
                          <a:effectLst/>
                          <a:latin typeface="Calibri" panose="020F0502020204030204" pitchFamily="34" charset="0"/>
                        </a:rPr>
                        <a:t>Código da UF da unidade de saúde</a:t>
                      </a:r>
                    </a:p>
                  </a:txBody>
                  <a:tcPr marL="5145" marR="5145" marT="5145" marB="0" anchor="b">
                    <a:lnL>
                      <a:noFill/>
                    </a:lnL>
                    <a:lnR>
                      <a:noFill/>
                    </a:lnR>
                    <a:lnT>
                      <a:noFill/>
                    </a:lnT>
                    <a:lnB>
                      <a:noFill/>
                    </a:lnB>
                  </a:tcPr>
                </a:tc>
                <a:extLst>
                  <a:ext uri="{0D108BD9-81ED-4DB2-BD59-A6C34878D82A}">
                    <a16:rowId xmlns:a16="http://schemas.microsoft.com/office/drawing/2014/main" val="686728071"/>
                  </a:ext>
                </a:extLst>
              </a:tr>
              <a:tr h="186236">
                <a:tc>
                  <a:txBody>
                    <a:bodyPr/>
                    <a:lstStyle/>
                    <a:p>
                      <a:pPr algn="l" fontAlgn="b"/>
                      <a:r>
                        <a:rPr lang="pt-BR" sz="800" b="0" i="0" u="none" strike="noStrike">
                          <a:solidFill>
                            <a:srgbClr val="000000"/>
                          </a:solidFill>
                          <a:effectLst/>
                          <a:latin typeface="Calibri" panose="020F0502020204030204" pitchFamily="34" charset="0"/>
                        </a:rPr>
                        <a:t>ID_REGIONA</a:t>
                      </a:r>
                    </a:p>
                  </a:txBody>
                  <a:tcPr marL="5145" marR="5145" marT="5145" marB="0" anchor="b">
                    <a:lnL>
                      <a:noFill/>
                    </a:lnL>
                    <a:lnR>
                      <a:noFill/>
                    </a:lnR>
                    <a:lnT>
                      <a:noFill/>
                    </a:lnT>
                    <a:lnB>
                      <a:noFill/>
                    </a:lnB>
                  </a:tcPr>
                </a:tc>
                <a:tc>
                  <a:txBody>
                    <a:bodyPr/>
                    <a:lstStyle/>
                    <a:p>
                      <a:pPr algn="l" fontAlgn="b"/>
                      <a:r>
                        <a:rPr lang="pt-BR" sz="800" b="0" i="0" u="none" strike="noStrike">
                          <a:solidFill>
                            <a:srgbClr val="000000"/>
                          </a:solidFill>
                          <a:effectLst/>
                          <a:latin typeface="Calibri" panose="020F0502020204030204" pitchFamily="34" charset="0"/>
                        </a:rPr>
                        <a:t>Regional de Saúde onde está localizado o Município realizou a notificação.</a:t>
                      </a:r>
                    </a:p>
                  </a:txBody>
                  <a:tcPr marL="5145" marR="5145" marT="5145" marB="0" anchor="b">
                    <a:lnL>
                      <a:noFill/>
                    </a:lnL>
                    <a:lnR>
                      <a:noFill/>
                    </a:lnR>
                    <a:lnT>
                      <a:noFill/>
                    </a:lnT>
                    <a:lnB>
                      <a:noFill/>
                    </a:lnB>
                  </a:tcPr>
                </a:tc>
                <a:extLst>
                  <a:ext uri="{0D108BD9-81ED-4DB2-BD59-A6C34878D82A}">
                    <a16:rowId xmlns:a16="http://schemas.microsoft.com/office/drawing/2014/main" val="2878601260"/>
                  </a:ext>
                </a:extLst>
              </a:tr>
              <a:tr h="186236">
                <a:tc>
                  <a:txBody>
                    <a:bodyPr/>
                    <a:lstStyle/>
                    <a:p>
                      <a:pPr algn="l" fontAlgn="b"/>
                      <a:r>
                        <a:rPr lang="pt-BR" sz="800" b="0" i="0" u="none" strike="noStrike">
                          <a:solidFill>
                            <a:srgbClr val="000000"/>
                          </a:solidFill>
                          <a:effectLst/>
                          <a:latin typeface="Calibri" panose="020F0502020204030204" pitchFamily="34" charset="0"/>
                        </a:rPr>
                        <a:t>CO_REGIONA</a:t>
                      </a:r>
                    </a:p>
                  </a:txBody>
                  <a:tcPr marL="5145" marR="5145" marT="5145" marB="0" anchor="b">
                    <a:lnL>
                      <a:noFill/>
                    </a:lnL>
                    <a:lnR>
                      <a:noFill/>
                    </a:lnR>
                    <a:lnT>
                      <a:noFill/>
                    </a:lnT>
                    <a:lnB>
                      <a:noFill/>
                    </a:lnB>
                  </a:tcPr>
                </a:tc>
                <a:tc>
                  <a:txBody>
                    <a:bodyPr/>
                    <a:lstStyle/>
                    <a:p>
                      <a:pPr algn="l" fontAlgn="b"/>
                      <a:r>
                        <a:rPr lang="pt-BR" sz="800" b="0" i="0" u="none" strike="noStrike">
                          <a:solidFill>
                            <a:srgbClr val="000000"/>
                          </a:solidFill>
                          <a:effectLst/>
                          <a:latin typeface="Calibri" panose="020F0502020204030204" pitchFamily="34" charset="0"/>
                        </a:rPr>
                        <a:t>Regional de Saúde onde está localizado o Município realizou a notificação.</a:t>
                      </a:r>
                    </a:p>
                  </a:txBody>
                  <a:tcPr marL="5145" marR="5145" marT="5145" marB="0" anchor="b">
                    <a:lnL>
                      <a:noFill/>
                    </a:lnL>
                    <a:lnR>
                      <a:noFill/>
                    </a:lnR>
                    <a:lnT>
                      <a:noFill/>
                    </a:lnT>
                    <a:lnB>
                      <a:noFill/>
                    </a:lnB>
                  </a:tcPr>
                </a:tc>
                <a:extLst>
                  <a:ext uri="{0D108BD9-81ED-4DB2-BD59-A6C34878D82A}">
                    <a16:rowId xmlns:a16="http://schemas.microsoft.com/office/drawing/2014/main" val="2855803216"/>
                  </a:ext>
                </a:extLst>
              </a:tr>
              <a:tr h="186236">
                <a:tc>
                  <a:txBody>
                    <a:bodyPr/>
                    <a:lstStyle/>
                    <a:p>
                      <a:pPr algn="l" fontAlgn="b"/>
                      <a:r>
                        <a:rPr lang="pt-BR" sz="800" b="0" i="0" u="none" strike="noStrike">
                          <a:solidFill>
                            <a:srgbClr val="000000"/>
                          </a:solidFill>
                          <a:effectLst/>
                          <a:latin typeface="Calibri" panose="020F0502020204030204" pitchFamily="34" charset="0"/>
                        </a:rPr>
                        <a:t>ID_MUNICIP</a:t>
                      </a:r>
                    </a:p>
                  </a:txBody>
                  <a:tcPr marL="5145" marR="5145" marT="5145" marB="0" anchor="b">
                    <a:lnL>
                      <a:noFill/>
                    </a:lnL>
                    <a:lnR>
                      <a:noFill/>
                    </a:lnR>
                    <a:lnT>
                      <a:noFill/>
                    </a:lnT>
                    <a:lnB>
                      <a:noFill/>
                    </a:lnB>
                  </a:tcPr>
                </a:tc>
                <a:tc>
                  <a:txBody>
                    <a:bodyPr/>
                    <a:lstStyle/>
                    <a:p>
                      <a:pPr algn="l" fontAlgn="b"/>
                      <a:r>
                        <a:rPr lang="pt-BR" sz="800" b="0" i="0" u="none" strike="noStrike">
                          <a:solidFill>
                            <a:srgbClr val="000000"/>
                          </a:solidFill>
                          <a:effectLst/>
                          <a:latin typeface="Calibri" panose="020F0502020204030204" pitchFamily="34" charset="0"/>
                        </a:rPr>
                        <a:t>Município onde está localizada a Unidade Sentinela que realizou a notificação.</a:t>
                      </a:r>
                    </a:p>
                  </a:txBody>
                  <a:tcPr marL="5145" marR="5145" marT="5145" marB="0" anchor="b">
                    <a:lnL>
                      <a:noFill/>
                    </a:lnL>
                    <a:lnR>
                      <a:noFill/>
                    </a:lnR>
                    <a:lnT>
                      <a:noFill/>
                    </a:lnT>
                    <a:lnB>
                      <a:noFill/>
                    </a:lnB>
                  </a:tcPr>
                </a:tc>
                <a:extLst>
                  <a:ext uri="{0D108BD9-81ED-4DB2-BD59-A6C34878D82A}">
                    <a16:rowId xmlns:a16="http://schemas.microsoft.com/office/drawing/2014/main" val="1048990343"/>
                  </a:ext>
                </a:extLst>
              </a:tr>
              <a:tr h="186236">
                <a:tc>
                  <a:txBody>
                    <a:bodyPr/>
                    <a:lstStyle/>
                    <a:p>
                      <a:pPr algn="l" fontAlgn="b"/>
                      <a:r>
                        <a:rPr lang="pt-BR" sz="800" b="0" i="0" u="none" strike="noStrike">
                          <a:solidFill>
                            <a:srgbClr val="000000"/>
                          </a:solidFill>
                          <a:effectLst/>
                          <a:latin typeface="Calibri" panose="020F0502020204030204" pitchFamily="34" charset="0"/>
                        </a:rPr>
                        <a:t>CO_MUN_NOT</a:t>
                      </a:r>
                    </a:p>
                  </a:txBody>
                  <a:tcPr marL="5145" marR="5145" marT="5145" marB="0" anchor="b">
                    <a:lnL>
                      <a:noFill/>
                    </a:lnL>
                    <a:lnR>
                      <a:noFill/>
                    </a:lnR>
                    <a:lnT>
                      <a:noFill/>
                    </a:lnT>
                    <a:lnB>
                      <a:noFill/>
                    </a:lnB>
                  </a:tcPr>
                </a:tc>
                <a:tc>
                  <a:txBody>
                    <a:bodyPr/>
                    <a:lstStyle/>
                    <a:p>
                      <a:pPr algn="l" fontAlgn="b"/>
                      <a:r>
                        <a:rPr lang="pt-BR" sz="800" b="0" i="0" u="none" strike="noStrike">
                          <a:solidFill>
                            <a:srgbClr val="000000"/>
                          </a:solidFill>
                          <a:effectLst/>
                          <a:latin typeface="Calibri" panose="020F0502020204030204" pitchFamily="34" charset="0"/>
                        </a:rPr>
                        <a:t>Município onde está localizada a Unidade Sentinela que realizou a notificação.</a:t>
                      </a:r>
                    </a:p>
                  </a:txBody>
                  <a:tcPr marL="5145" marR="5145" marT="5145" marB="0" anchor="b">
                    <a:lnL>
                      <a:noFill/>
                    </a:lnL>
                    <a:lnR>
                      <a:noFill/>
                    </a:lnR>
                    <a:lnT>
                      <a:noFill/>
                    </a:lnT>
                    <a:lnB>
                      <a:noFill/>
                    </a:lnB>
                  </a:tcPr>
                </a:tc>
                <a:extLst>
                  <a:ext uri="{0D108BD9-81ED-4DB2-BD59-A6C34878D82A}">
                    <a16:rowId xmlns:a16="http://schemas.microsoft.com/office/drawing/2014/main" val="3560895659"/>
                  </a:ext>
                </a:extLst>
              </a:tr>
              <a:tr h="186236">
                <a:tc>
                  <a:txBody>
                    <a:bodyPr/>
                    <a:lstStyle/>
                    <a:p>
                      <a:pPr algn="l" fontAlgn="b"/>
                      <a:r>
                        <a:rPr lang="pt-BR" sz="800" b="0" i="0" u="none" strike="noStrike">
                          <a:solidFill>
                            <a:srgbClr val="000000"/>
                          </a:solidFill>
                          <a:effectLst/>
                          <a:latin typeface="Calibri" panose="020F0502020204030204" pitchFamily="34" charset="0"/>
                        </a:rPr>
                        <a:t>ID_UNIDADE</a:t>
                      </a:r>
                    </a:p>
                  </a:txBody>
                  <a:tcPr marL="5145" marR="5145" marT="5145" marB="0" anchor="b">
                    <a:lnL>
                      <a:noFill/>
                    </a:lnL>
                    <a:lnR>
                      <a:noFill/>
                    </a:lnR>
                    <a:lnT>
                      <a:noFill/>
                    </a:lnT>
                    <a:lnB>
                      <a:noFill/>
                    </a:lnB>
                  </a:tcPr>
                </a:tc>
                <a:tc>
                  <a:txBody>
                    <a:bodyPr/>
                    <a:lstStyle/>
                    <a:p>
                      <a:pPr algn="l" fontAlgn="b"/>
                      <a:r>
                        <a:rPr lang="pt-BR" sz="800" b="0" i="0" u="none" strike="noStrike">
                          <a:solidFill>
                            <a:srgbClr val="000000"/>
                          </a:solidFill>
                          <a:effectLst/>
                          <a:latin typeface="Calibri" panose="020F0502020204030204" pitchFamily="34" charset="0"/>
                        </a:rPr>
                        <a:t>Unidade Sentinela que realizou o atendimento, coleta de amostra e registro do caso.</a:t>
                      </a:r>
                    </a:p>
                  </a:txBody>
                  <a:tcPr marL="5145" marR="5145" marT="5145" marB="0" anchor="b">
                    <a:lnL>
                      <a:noFill/>
                    </a:lnL>
                    <a:lnR>
                      <a:noFill/>
                    </a:lnR>
                    <a:lnT>
                      <a:noFill/>
                    </a:lnT>
                    <a:lnB>
                      <a:noFill/>
                    </a:lnB>
                  </a:tcPr>
                </a:tc>
                <a:extLst>
                  <a:ext uri="{0D108BD9-81ED-4DB2-BD59-A6C34878D82A}">
                    <a16:rowId xmlns:a16="http://schemas.microsoft.com/office/drawing/2014/main" val="2065276802"/>
                  </a:ext>
                </a:extLst>
              </a:tr>
              <a:tr h="186236">
                <a:tc>
                  <a:txBody>
                    <a:bodyPr/>
                    <a:lstStyle/>
                    <a:p>
                      <a:pPr algn="l" fontAlgn="b"/>
                      <a:r>
                        <a:rPr lang="pt-BR" sz="800" b="0" i="0" u="none" strike="noStrike">
                          <a:solidFill>
                            <a:srgbClr val="000000"/>
                          </a:solidFill>
                          <a:effectLst/>
                          <a:latin typeface="Calibri" panose="020F0502020204030204" pitchFamily="34" charset="0"/>
                        </a:rPr>
                        <a:t>CO_UNI_NOT</a:t>
                      </a:r>
                    </a:p>
                  </a:txBody>
                  <a:tcPr marL="5145" marR="5145" marT="5145" marB="0" anchor="b">
                    <a:lnL>
                      <a:noFill/>
                    </a:lnL>
                    <a:lnR>
                      <a:noFill/>
                    </a:lnR>
                    <a:lnT>
                      <a:noFill/>
                    </a:lnT>
                    <a:lnB>
                      <a:noFill/>
                    </a:lnB>
                  </a:tcPr>
                </a:tc>
                <a:tc>
                  <a:txBody>
                    <a:bodyPr/>
                    <a:lstStyle/>
                    <a:p>
                      <a:pPr algn="l" fontAlgn="b"/>
                      <a:r>
                        <a:rPr lang="pt-BR" sz="800" b="0" i="0" u="none" strike="noStrike">
                          <a:solidFill>
                            <a:srgbClr val="000000"/>
                          </a:solidFill>
                          <a:effectLst/>
                          <a:latin typeface="Calibri" panose="020F0502020204030204" pitchFamily="34" charset="0"/>
                        </a:rPr>
                        <a:t>Unidade Sentinela que realizou o atendimento, coleta de amostra e registro do caso.</a:t>
                      </a:r>
                    </a:p>
                  </a:txBody>
                  <a:tcPr marL="5145" marR="5145" marT="5145" marB="0" anchor="b">
                    <a:lnL>
                      <a:noFill/>
                    </a:lnL>
                    <a:lnR>
                      <a:noFill/>
                    </a:lnR>
                    <a:lnT>
                      <a:noFill/>
                    </a:lnT>
                    <a:lnB>
                      <a:noFill/>
                    </a:lnB>
                  </a:tcPr>
                </a:tc>
                <a:extLst>
                  <a:ext uri="{0D108BD9-81ED-4DB2-BD59-A6C34878D82A}">
                    <a16:rowId xmlns:a16="http://schemas.microsoft.com/office/drawing/2014/main" val="3386496378"/>
                  </a:ext>
                </a:extLst>
              </a:tr>
              <a:tr h="102893">
                <a:tc>
                  <a:txBody>
                    <a:bodyPr/>
                    <a:lstStyle/>
                    <a:p>
                      <a:pPr algn="l" fontAlgn="b"/>
                      <a:r>
                        <a:rPr lang="pt-BR" sz="800" b="0" i="0" u="none" strike="noStrike">
                          <a:solidFill>
                            <a:srgbClr val="000000"/>
                          </a:solidFill>
                          <a:effectLst/>
                          <a:latin typeface="Calibri" panose="020F0502020204030204" pitchFamily="34" charset="0"/>
                        </a:rPr>
                        <a:t>CS_SEXO</a:t>
                      </a:r>
                    </a:p>
                  </a:txBody>
                  <a:tcPr marL="5145" marR="5145" marT="5145" marB="0" anchor="b">
                    <a:lnL>
                      <a:noFill/>
                    </a:lnL>
                    <a:lnR>
                      <a:noFill/>
                    </a:lnR>
                    <a:lnT>
                      <a:noFill/>
                    </a:lnT>
                    <a:lnB>
                      <a:noFill/>
                    </a:lnB>
                  </a:tcPr>
                </a:tc>
                <a:tc>
                  <a:txBody>
                    <a:bodyPr/>
                    <a:lstStyle/>
                    <a:p>
                      <a:pPr algn="l" fontAlgn="b"/>
                      <a:r>
                        <a:rPr lang="pt-BR" sz="800" b="0" i="0" u="none" strike="noStrike">
                          <a:solidFill>
                            <a:srgbClr val="000000"/>
                          </a:solidFill>
                          <a:effectLst/>
                          <a:latin typeface="Calibri" panose="020F0502020204030204" pitchFamily="34" charset="0"/>
                        </a:rPr>
                        <a:t>Sexo do paciente</a:t>
                      </a:r>
                    </a:p>
                  </a:txBody>
                  <a:tcPr marL="5145" marR="5145" marT="5145" marB="0" anchor="b">
                    <a:lnL>
                      <a:noFill/>
                    </a:lnL>
                    <a:lnR>
                      <a:noFill/>
                    </a:lnR>
                    <a:lnT>
                      <a:noFill/>
                    </a:lnT>
                    <a:lnB>
                      <a:noFill/>
                    </a:lnB>
                  </a:tcPr>
                </a:tc>
                <a:extLst>
                  <a:ext uri="{0D108BD9-81ED-4DB2-BD59-A6C34878D82A}">
                    <a16:rowId xmlns:a16="http://schemas.microsoft.com/office/drawing/2014/main" val="304292891"/>
                  </a:ext>
                </a:extLst>
              </a:tr>
              <a:tr h="102893">
                <a:tc>
                  <a:txBody>
                    <a:bodyPr/>
                    <a:lstStyle/>
                    <a:p>
                      <a:pPr algn="l" fontAlgn="b"/>
                      <a:r>
                        <a:rPr lang="pt-BR" sz="800" b="0" i="0" u="none" strike="noStrike">
                          <a:solidFill>
                            <a:srgbClr val="000000"/>
                          </a:solidFill>
                          <a:effectLst/>
                          <a:latin typeface="Calibri" panose="020F0502020204030204" pitchFamily="34" charset="0"/>
                        </a:rPr>
                        <a:t>NU_IDADE_N</a:t>
                      </a:r>
                    </a:p>
                  </a:txBody>
                  <a:tcPr marL="5145" marR="5145" marT="5145" marB="0" anchor="b">
                    <a:lnL>
                      <a:noFill/>
                    </a:lnL>
                    <a:lnR>
                      <a:noFill/>
                    </a:lnR>
                    <a:lnT>
                      <a:noFill/>
                    </a:lnT>
                    <a:lnB>
                      <a:noFill/>
                    </a:lnB>
                  </a:tcPr>
                </a:tc>
                <a:tc>
                  <a:txBody>
                    <a:bodyPr/>
                    <a:lstStyle/>
                    <a:p>
                      <a:pPr algn="l" fontAlgn="b"/>
                      <a:r>
                        <a:rPr lang="pt-BR" sz="800" b="0" i="0" u="none" strike="noStrike">
                          <a:solidFill>
                            <a:srgbClr val="000000"/>
                          </a:solidFill>
                          <a:effectLst/>
                          <a:latin typeface="Calibri" panose="020F0502020204030204" pitchFamily="34" charset="0"/>
                        </a:rPr>
                        <a:t>Idade do paciente (dias, meses ou anos)</a:t>
                      </a:r>
                    </a:p>
                  </a:txBody>
                  <a:tcPr marL="5145" marR="5145" marT="5145" marB="0" anchor="b">
                    <a:lnL>
                      <a:noFill/>
                    </a:lnL>
                    <a:lnR>
                      <a:noFill/>
                    </a:lnR>
                    <a:lnT>
                      <a:noFill/>
                    </a:lnT>
                    <a:lnB>
                      <a:noFill/>
                    </a:lnB>
                  </a:tcPr>
                </a:tc>
                <a:extLst>
                  <a:ext uri="{0D108BD9-81ED-4DB2-BD59-A6C34878D82A}">
                    <a16:rowId xmlns:a16="http://schemas.microsoft.com/office/drawing/2014/main" val="1114616950"/>
                  </a:ext>
                </a:extLst>
              </a:tr>
              <a:tr h="102893">
                <a:tc>
                  <a:txBody>
                    <a:bodyPr/>
                    <a:lstStyle/>
                    <a:p>
                      <a:pPr algn="l" fontAlgn="b"/>
                      <a:r>
                        <a:rPr lang="pt-BR" sz="800" b="0" i="0" u="none" strike="noStrike">
                          <a:solidFill>
                            <a:srgbClr val="000000"/>
                          </a:solidFill>
                          <a:effectLst/>
                          <a:latin typeface="Calibri" panose="020F0502020204030204" pitchFamily="34" charset="0"/>
                        </a:rPr>
                        <a:t>TP_IDADE</a:t>
                      </a:r>
                    </a:p>
                  </a:txBody>
                  <a:tcPr marL="5145" marR="5145" marT="5145" marB="0" anchor="b">
                    <a:lnL>
                      <a:noFill/>
                    </a:lnL>
                    <a:lnR>
                      <a:noFill/>
                    </a:lnR>
                    <a:lnT>
                      <a:noFill/>
                    </a:lnT>
                    <a:lnB>
                      <a:noFill/>
                    </a:lnB>
                  </a:tcPr>
                </a:tc>
                <a:tc>
                  <a:txBody>
                    <a:bodyPr/>
                    <a:lstStyle/>
                    <a:p>
                      <a:pPr algn="l" fontAlgn="b"/>
                      <a:r>
                        <a:rPr lang="pt-BR" sz="800" b="0" i="0" u="none" strike="noStrike">
                          <a:solidFill>
                            <a:srgbClr val="000000"/>
                          </a:solidFill>
                          <a:effectLst/>
                          <a:latin typeface="Calibri" panose="020F0502020204030204" pitchFamily="34" charset="0"/>
                        </a:rPr>
                        <a:t>Indica se a idade é em dias, meses ou anos</a:t>
                      </a:r>
                    </a:p>
                  </a:txBody>
                  <a:tcPr marL="5145" marR="5145" marT="5145" marB="0" anchor="b">
                    <a:lnL>
                      <a:noFill/>
                    </a:lnL>
                    <a:lnR>
                      <a:noFill/>
                    </a:lnR>
                    <a:lnT>
                      <a:noFill/>
                    </a:lnT>
                    <a:lnB>
                      <a:noFill/>
                    </a:lnB>
                  </a:tcPr>
                </a:tc>
                <a:extLst>
                  <a:ext uri="{0D108BD9-81ED-4DB2-BD59-A6C34878D82A}">
                    <a16:rowId xmlns:a16="http://schemas.microsoft.com/office/drawing/2014/main" val="2805582701"/>
                  </a:ext>
                </a:extLst>
              </a:tr>
              <a:tr h="102893">
                <a:tc>
                  <a:txBody>
                    <a:bodyPr/>
                    <a:lstStyle/>
                    <a:p>
                      <a:pPr algn="l" fontAlgn="b"/>
                      <a:r>
                        <a:rPr lang="pt-BR" sz="800" b="0" i="0" u="none" strike="noStrike">
                          <a:solidFill>
                            <a:srgbClr val="000000"/>
                          </a:solidFill>
                          <a:effectLst/>
                          <a:latin typeface="Calibri" panose="020F0502020204030204" pitchFamily="34" charset="0"/>
                        </a:rPr>
                        <a:t>CS_GESTANT</a:t>
                      </a:r>
                    </a:p>
                  </a:txBody>
                  <a:tcPr marL="5145" marR="5145" marT="5145" marB="0" anchor="b">
                    <a:lnL>
                      <a:noFill/>
                    </a:lnL>
                    <a:lnR>
                      <a:noFill/>
                    </a:lnR>
                    <a:lnT>
                      <a:noFill/>
                    </a:lnT>
                    <a:lnB>
                      <a:noFill/>
                    </a:lnB>
                  </a:tcPr>
                </a:tc>
                <a:tc>
                  <a:txBody>
                    <a:bodyPr/>
                    <a:lstStyle/>
                    <a:p>
                      <a:pPr algn="l" fontAlgn="b"/>
                      <a:r>
                        <a:rPr lang="pt-BR" sz="800" b="0" i="0" u="none" strike="noStrike">
                          <a:solidFill>
                            <a:srgbClr val="000000"/>
                          </a:solidFill>
                          <a:effectLst/>
                          <a:latin typeface="Calibri" panose="020F0502020204030204" pitchFamily="34" charset="0"/>
                        </a:rPr>
                        <a:t>Idade gestacional da paciente</a:t>
                      </a:r>
                    </a:p>
                  </a:txBody>
                  <a:tcPr marL="5145" marR="5145" marT="5145" marB="0" anchor="b">
                    <a:lnL>
                      <a:noFill/>
                    </a:lnL>
                    <a:lnR>
                      <a:noFill/>
                    </a:lnR>
                    <a:lnT>
                      <a:noFill/>
                    </a:lnT>
                    <a:lnB>
                      <a:noFill/>
                    </a:lnB>
                  </a:tcPr>
                </a:tc>
                <a:extLst>
                  <a:ext uri="{0D108BD9-81ED-4DB2-BD59-A6C34878D82A}">
                    <a16:rowId xmlns:a16="http://schemas.microsoft.com/office/drawing/2014/main" val="562231502"/>
                  </a:ext>
                </a:extLst>
              </a:tr>
              <a:tr h="102893">
                <a:tc>
                  <a:txBody>
                    <a:bodyPr/>
                    <a:lstStyle/>
                    <a:p>
                      <a:pPr algn="l" fontAlgn="b"/>
                      <a:r>
                        <a:rPr lang="pt-BR" sz="800" b="0" i="0" u="none" strike="noStrike">
                          <a:solidFill>
                            <a:srgbClr val="000000"/>
                          </a:solidFill>
                          <a:effectLst/>
                          <a:latin typeface="Calibri" panose="020F0502020204030204" pitchFamily="34" charset="0"/>
                        </a:rPr>
                        <a:t>CS_RACA</a:t>
                      </a:r>
                    </a:p>
                  </a:txBody>
                  <a:tcPr marL="5145" marR="5145" marT="5145" marB="0" anchor="b">
                    <a:lnL>
                      <a:noFill/>
                    </a:lnL>
                    <a:lnR>
                      <a:noFill/>
                    </a:lnR>
                    <a:lnT>
                      <a:noFill/>
                    </a:lnT>
                    <a:lnB>
                      <a:noFill/>
                    </a:lnB>
                  </a:tcPr>
                </a:tc>
                <a:tc>
                  <a:txBody>
                    <a:bodyPr/>
                    <a:lstStyle/>
                    <a:p>
                      <a:pPr algn="l" fontAlgn="b"/>
                      <a:r>
                        <a:rPr lang="pt-BR" sz="800" b="0" i="0" u="none" strike="noStrike">
                          <a:solidFill>
                            <a:srgbClr val="000000"/>
                          </a:solidFill>
                          <a:effectLst/>
                          <a:latin typeface="Calibri" panose="020F0502020204030204" pitchFamily="34" charset="0"/>
                        </a:rPr>
                        <a:t>Cor ou raça declarada pelo paciente</a:t>
                      </a:r>
                    </a:p>
                  </a:txBody>
                  <a:tcPr marL="5145" marR="5145" marT="5145" marB="0" anchor="b">
                    <a:lnL>
                      <a:noFill/>
                    </a:lnL>
                    <a:lnR>
                      <a:noFill/>
                    </a:lnR>
                    <a:lnT>
                      <a:noFill/>
                    </a:lnT>
                    <a:lnB>
                      <a:noFill/>
                    </a:lnB>
                  </a:tcPr>
                </a:tc>
                <a:extLst>
                  <a:ext uri="{0D108BD9-81ED-4DB2-BD59-A6C34878D82A}">
                    <a16:rowId xmlns:a16="http://schemas.microsoft.com/office/drawing/2014/main" val="3375370051"/>
                  </a:ext>
                </a:extLst>
              </a:tr>
              <a:tr h="102893">
                <a:tc>
                  <a:txBody>
                    <a:bodyPr/>
                    <a:lstStyle/>
                    <a:p>
                      <a:pPr algn="l" fontAlgn="b"/>
                      <a:r>
                        <a:rPr lang="pt-BR" sz="800" b="0" i="0" u="none" strike="noStrike">
                          <a:solidFill>
                            <a:srgbClr val="000000"/>
                          </a:solidFill>
                          <a:effectLst/>
                          <a:latin typeface="Calibri" panose="020F0502020204030204" pitchFamily="34" charset="0"/>
                        </a:rPr>
                        <a:t>CS_ETINIA</a:t>
                      </a:r>
                    </a:p>
                  </a:txBody>
                  <a:tcPr marL="5145" marR="5145" marT="5145" marB="0" anchor="b">
                    <a:lnL>
                      <a:noFill/>
                    </a:lnL>
                    <a:lnR>
                      <a:noFill/>
                    </a:lnR>
                    <a:lnT>
                      <a:noFill/>
                    </a:lnT>
                    <a:lnB>
                      <a:noFill/>
                    </a:lnB>
                  </a:tcPr>
                </a:tc>
                <a:tc>
                  <a:txBody>
                    <a:bodyPr/>
                    <a:lstStyle/>
                    <a:p>
                      <a:pPr algn="l" fontAlgn="b"/>
                      <a:r>
                        <a:rPr lang="pt-BR" sz="800" b="0" i="0" u="none" strike="noStrike">
                          <a:solidFill>
                            <a:srgbClr val="000000"/>
                          </a:solidFill>
                          <a:effectLst/>
                          <a:latin typeface="Calibri" panose="020F0502020204030204" pitchFamily="34" charset="0"/>
                        </a:rPr>
                        <a:t>Etnia do paciente quando indigena</a:t>
                      </a:r>
                    </a:p>
                  </a:txBody>
                  <a:tcPr marL="5145" marR="5145" marT="5145" marB="0" anchor="b">
                    <a:lnL>
                      <a:noFill/>
                    </a:lnL>
                    <a:lnR>
                      <a:noFill/>
                    </a:lnR>
                    <a:lnT>
                      <a:noFill/>
                    </a:lnT>
                    <a:lnB>
                      <a:noFill/>
                    </a:lnB>
                  </a:tcPr>
                </a:tc>
                <a:extLst>
                  <a:ext uri="{0D108BD9-81ED-4DB2-BD59-A6C34878D82A}">
                    <a16:rowId xmlns:a16="http://schemas.microsoft.com/office/drawing/2014/main" val="615547862"/>
                  </a:ext>
                </a:extLst>
              </a:tr>
              <a:tr h="102893">
                <a:tc>
                  <a:txBody>
                    <a:bodyPr/>
                    <a:lstStyle/>
                    <a:p>
                      <a:pPr algn="l" fontAlgn="b"/>
                      <a:r>
                        <a:rPr lang="pt-BR" sz="800" b="0" i="0" u="none" strike="noStrike">
                          <a:solidFill>
                            <a:srgbClr val="000000"/>
                          </a:solidFill>
                          <a:effectLst/>
                          <a:latin typeface="Calibri" panose="020F0502020204030204" pitchFamily="34" charset="0"/>
                        </a:rPr>
                        <a:t>CS_ESCOL_N</a:t>
                      </a:r>
                    </a:p>
                  </a:txBody>
                  <a:tcPr marL="5145" marR="5145" marT="5145" marB="0" anchor="b">
                    <a:lnL>
                      <a:noFill/>
                    </a:lnL>
                    <a:lnR>
                      <a:noFill/>
                    </a:lnR>
                    <a:lnT>
                      <a:noFill/>
                    </a:lnT>
                    <a:lnB>
                      <a:noFill/>
                    </a:lnB>
                  </a:tcPr>
                </a:tc>
                <a:tc>
                  <a:txBody>
                    <a:bodyPr/>
                    <a:lstStyle/>
                    <a:p>
                      <a:pPr algn="l" fontAlgn="b"/>
                      <a:r>
                        <a:rPr lang="pt-BR" sz="800" b="0" i="0" u="none" strike="noStrike">
                          <a:solidFill>
                            <a:srgbClr val="000000"/>
                          </a:solidFill>
                          <a:effectLst/>
                          <a:latin typeface="Calibri" panose="020F0502020204030204" pitchFamily="34" charset="0"/>
                        </a:rPr>
                        <a:t>Escolaridade do paciente</a:t>
                      </a:r>
                    </a:p>
                  </a:txBody>
                  <a:tcPr marL="5145" marR="5145" marT="5145" marB="0" anchor="b">
                    <a:lnL>
                      <a:noFill/>
                    </a:lnL>
                    <a:lnR>
                      <a:noFill/>
                    </a:lnR>
                    <a:lnT>
                      <a:noFill/>
                    </a:lnT>
                    <a:lnB>
                      <a:noFill/>
                    </a:lnB>
                  </a:tcPr>
                </a:tc>
                <a:extLst>
                  <a:ext uri="{0D108BD9-81ED-4DB2-BD59-A6C34878D82A}">
                    <a16:rowId xmlns:a16="http://schemas.microsoft.com/office/drawing/2014/main" val="1691282693"/>
                  </a:ext>
                </a:extLst>
              </a:tr>
              <a:tr h="102893">
                <a:tc>
                  <a:txBody>
                    <a:bodyPr/>
                    <a:lstStyle/>
                    <a:p>
                      <a:pPr algn="l" fontAlgn="b"/>
                      <a:r>
                        <a:rPr lang="pt-BR" sz="800" b="0" i="0" u="none" strike="noStrike">
                          <a:solidFill>
                            <a:srgbClr val="000000"/>
                          </a:solidFill>
                          <a:effectLst/>
                          <a:latin typeface="Calibri" panose="020F0502020204030204" pitchFamily="34" charset="0"/>
                        </a:rPr>
                        <a:t>ID_PAIS</a:t>
                      </a:r>
                    </a:p>
                  </a:txBody>
                  <a:tcPr marL="5145" marR="5145" marT="5145" marB="0" anchor="b">
                    <a:lnL>
                      <a:noFill/>
                    </a:lnL>
                    <a:lnR>
                      <a:noFill/>
                    </a:lnR>
                    <a:lnT>
                      <a:noFill/>
                    </a:lnT>
                    <a:lnB>
                      <a:noFill/>
                    </a:lnB>
                  </a:tcPr>
                </a:tc>
                <a:tc>
                  <a:txBody>
                    <a:bodyPr/>
                    <a:lstStyle/>
                    <a:p>
                      <a:pPr algn="l" fontAlgn="b"/>
                      <a:r>
                        <a:rPr lang="pt-BR" sz="800" b="0" i="0" u="none" strike="noStrike">
                          <a:solidFill>
                            <a:srgbClr val="000000"/>
                          </a:solidFill>
                          <a:effectLst/>
                          <a:latin typeface="Calibri" panose="020F0502020204030204" pitchFamily="34" charset="0"/>
                        </a:rPr>
                        <a:t>País de residência do paciente</a:t>
                      </a:r>
                    </a:p>
                  </a:txBody>
                  <a:tcPr marL="5145" marR="5145" marT="5145" marB="0" anchor="b">
                    <a:lnL>
                      <a:noFill/>
                    </a:lnL>
                    <a:lnR>
                      <a:noFill/>
                    </a:lnR>
                    <a:lnT>
                      <a:noFill/>
                    </a:lnT>
                    <a:lnB>
                      <a:noFill/>
                    </a:lnB>
                  </a:tcPr>
                </a:tc>
                <a:extLst>
                  <a:ext uri="{0D108BD9-81ED-4DB2-BD59-A6C34878D82A}">
                    <a16:rowId xmlns:a16="http://schemas.microsoft.com/office/drawing/2014/main" val="2043372301"/>
                  </a:ext>
                </a:extLst>
              </a:tr>
              <a:tr h="102893">
                <a:tc>
                  <a:txBody>
                    <a:bodyPr/>
                    <a:lstStyle/>
                    <a:p>
                      <a:pPr algn="l" fontAlgn="b"/>
                      <a:r>
                        <a:rPr lang="pt-BR" sz="800" b="0" i="0" u="none" strike="noStrike">
                          <a:solidFill>
                            <a:srgbClr val="000000"/>
                          </a:solidFill>
                          <a:effectLst/>
                          <a:latin typeface="Calibri" panose="020F0502020204030204" pitchFamily="34" charset="0"/>
                        </a:rPr>
                        <a:t>CO_PAIS</a:t>
                      </a:r>
                    </a:p>
                  </a:txBody>
                  <a:tcPr marL="5145" marR="5145" marT="5145" marB="0" anchor="b">
                    <a:lnL>
                      <a:noFill/>
                    </a:lnL>
                    <a:lnR>
                      <a:noFill/>
                    </a:lnR>
                    <a:lnT>
                      <a:noFill/>
                    </a:lnT>
                    <a:lnB>
                      <a:noFill/>
                    </a:lnB>
                  </a:tcPr>
                </a:tc>
                <a:tc>
                  <a:txBody>
                    <a:bodyPr/>
                    <a:lstStyle/>
                    <a:p>
                      <a:pPr algn="l" fontAlgn="b"/>
                      <a:r>
                        <a:rPr lang="pt-BR" sz="800" b="0" i="0" u="none" strike="noStrike">
                          <a:solidFill>
                            <a:srgbClr val="000000"/>
                          </a:solidFill>
                          <a:effectLst/>
                          <a:latin typeface="Calibri" panose="020F0502020204030204" pitchFamily="34" charset="0"/>
                        </a:rPr>
                        <a:t>País de residência do paciente</a:t>
                      </a:r>
                    </a:p>
                  </a:txBody>
                  <a:tcPr marL="5145" marR="5145" marT="5145" marB="0" anchor="b">
                    <a:lnL>
                      <a:noFill/>
                    </a:lnL>
                    <a:lnR>
                      <a:noFill/>
                    </a:lnR>
                    <a:lnT>
                      <a:noFill/>
                    </a:lnT>
                    <a:lnB>
                      <a:noFill/>
                    </a:lnB>
                  </a:tcPr>
                </a:tc>
                <a:extLst>
                  <a:ext uri="{0D108BD9-81ED-4DB2-BD59-A6C34878D82A}">
                    <a16:rowId xmlns:a16="http://schemas.microsoft.com/office/drawing/2014/main" val="1692670311"/>
                  </a:ext>
                </a:extLst>
              </a:tr>
              <a:tr h="102893">
                <a:tc>
                  <a:txBody>
                    <a:bodyPr/>
                    <a:lstStyle/>
                    <a:p>
                      <a:pPr algn="l" fontAlgn="b"/>
                      <a:r>
                        <a:rPr lang="pt-BR" sz="800" b="0" i="0" u="none" strike="noStrike">
                          <a:solidFill>
                            <a:srgbClr val="000000"/>
                          </a:solidFill>
                          <a:effectLst/>
                          <a:latin typeface="Calibri" panose="020F0502020204030204" pitchFamily="34" charset="0"/>
                        </a:rPr>
                        <a:t>SG_UF</a:t>
                      </a:r>
                    </a:p>
                  </a:txBody>
                  <a:tcPr marL="5145" marR="5145" marT="5145" marB="0" anchor="b">
                    <a:lnL>
                      <a:noFill/>
                    </a:lnL>
                    <a:lnR>
                      <a:noFill/>
                    </a:lnR>
                    <a:lnT>
                      <a:noFill/>
                    </a:lnT>
                    <a:lnB>
                      <a:noFill/>
                    </a:lnB>
                  </a:tcPr>
                </a:tc>
                <a:tc>
                  <a:txBody>
                    <a:bodyPr/>
                    <a:lstStyle/>
                    <a:p>
                      <a:pPr algn="l" fontAlgn="b"/>
                      <a:r>
                        <a:rPr lang="pt-BR" sz="800" b="0" i="0" u="none" strike="noStrike">
                          <a:solidFill>
                            <a:srgbClr val="000000"/>
                          </a:solidFill>
                          <a:effectLst/>
                          <a:latin typeface="Calibri" panose="020F0502020204030204" pitchFamily="34" charset="0"/>
                        </a:rPr>
                        <a:t>UF do paciente</a:t>
                      </a:r>
                    </a:p>
                  </a:txBody>
                  <a:tcPr marL="5145" marR="5145" marT="5145" marB="0" anchor="b">
                    <a:lnL>
                      <a:noFill/>
                    </a:lnL>
                    <a:lnR>
                      <a:noFill/>
                    </a:lnR>
                    <a:lnT>
                      <a:noFill/>
                    </a:lnT>
                    <a:lnB>
                      <a:noFill/>
                    </a:lnB>
                  </a:tcPr>
                </a:tc>
                <a:extLst>
                  <a:ext uri="{0D108BD9-81ED-4DB2-BD59-A6C34878D82A}">
                    <a16:rowId xmlns:a16="http://schemas.microsoft.com/office/drawing/2014/main" val="3555363712"/>
                  </a:ext>
                </a:extLst>
              </a:tr>
              <a:tr h="186236">
                <a:tc>
                  <a:txBody>
                    <a:bodyPr/>
                    <a:lstStyle/>
                    <a:p>
                      <a:pPr algn="l" fontAlgn="b"/>
                      <a:r>
                        <a:rPr lang="pt-BR" sz="800" b="0" i="0" u="none" strike="noStrike">
                          <a:solidFill>
                            <a:srgbClr val="000000"/>
                          </a:solidFill>
                          <a:effectLst/>
                          <a:latin typeface="Calibri" panose="020F0502020204030204" pitchFamily="34" charset="0"/>
                        </a:rPr>
                        <a:t>ID_RG_RESI</a:t>
                      </a:r>
                    </a:p>
                  </a:txBody>
                  <a:tcPr marL="5145" marR="5145" marT="5145" marB="0" anchor="b">
                    <a:lnL>
                      <a:noFill/>
                    </a:lnL>
                    <a:lnR>
                      <a:noFill/>
                    </a:lnR>
                    <a:lnT>
                      <a:noFill/>
                    </a:lnT>
                    <a:lnB>
                      <a:noFill/>
                    </a:lnB>
                  </a:tcPr>
                </a:tc>
                <a:tc>
                  <a:txBody>
                    <a:bodyPr/>
                    <a:lstStyle/>
                    <a:p>
                      <a:pPr algn="l" fontAlgn="b"/>
                      <a:r>
                        <a:rPr lang="pt-BR" sz="800" b="0" i="0" u="none" strike="noStrike">
                          <a:solidFill>
                            <a:srgbClr val="000000"/>
                          </a:solidFill>
                          <a:effectLst/>
                          <a:latin typeface="Calibri" panose="020F0502020204030204" pitchFamily="34" charset="0"/>
                        </a:rPr>
                        <a:t>Regional de Saúde onde está localizado o Município de residência do paciente.</a:t>
                      </a:r>
                    </a:p>
                  </a:txBody>
                  <a:tcPr marL="5145" marR="5145" marT="5145" marB="0" anchor="b">
                    <a:lnL>
                      <a:noFill/>
                    </a:lnL>
                    <a:lnR>
                      <a:noFill/>
                    </a:lnR>
                    <a:lnT>
                      <a:noFill/>
                    </a:lnT>
                    <a:lnB>
                      <a:noFill/>
                    </a:lnB>
                  </a:tcPr>
                </a:tc>
                <a:extLst>
                  <a:ext uri="{0D108BD9-81ED-4DB2-BD59-A6C34878D82A}">
                    <a16:rowId xmlns:a16="http://schemas.microsoft.com/office/drawing/2014/main" val="1331455558"/>
                  </a:ext>
                </a:extLst>
              </a:tr>
              <a:tr h="186236">
                <a:tc>
                  <a:txBody>
                    <a:bodyPr/>
                    <a:lstStyle/>
                    <a:p>
                      <a:pPr algn="l" fontAlgn="b"/>
                      <a:r>
                        <a:rPr lang="pt-BR" sz="800" b="0" i="0" u="none" strike="noStrike">
                          <a:solidFill>
                            <a:srgbClr val="000000"/>
                          </a:solidFill>
                          <a:effectLst/>
                          <a:latin typeface="Calibri" panose="020F0502020204030204" pitchFamily="34" charset="0"/>
                        </a:rPr>
                        <a:t>CO_RG_RESI</a:t>
                      </a:r>
                    </a:p>
                  </a:txBody>
                  <a:tcPr marL="5145" marR="5145" marT="5145" marB="0" anchor="b">
                    <a:lnL>
                      <a:noFill/>
                    </a:lnL>
                    <a:lnR>
                      <a:noFill/>
                    </a:lnR>
                    <a:lnT>
                      <a:noFill/>
                    </a:lnT>
                    <a:lnB>
                      <a:noFill/>
                    </a:lnB>
                  </a:tcPr>
                </a:tc>
                <a:tc>
                  <a:txBody>
                    <a:bodyPr/>
                    <a:lstStyle/>
                    <a:p>
                      <a:pPr algn="l" fontAlgn="b"/>
                      <a:r>
                        <a:rPr lang="pt-BR" sz="800" b="0" i="0" u="none" strike="noStrike">
                          <a:solidFill>
                            <a:srgbClr val="000000"/>
                          </a:solidFill>
                          <a:effectLst/>
                          <a:latin typeface="Calibri" panose="020F0502020204030204" pitchFamily="34" charset="0"/>
                        </a:rPr>
                        <a:t>Regional de Saúde onde está localizado o Município de residência do paciente.</a:t>
                      </a:r>
                    </a:p>
                  </a:txBody>
                  <a:tcPr marL="5145" marR="5145" marT="5145" marB="0" anchor="b">
                    <a:lnL>
                      <a:noFill/>
                    </a:lnL>
                    <a:lnR>
                      <a:noFill/>
                    </a:lnR>
                    <a:lnT>
                      <a:noFill/>
                    </a:lnT>
                    <a:lnB>
                      <a:noFill/>
                    </a:lnB>
                  </a:tcPr>
                </a:tc>
                <a:extLst>
                  <a:ext uri="{0D108BD9-81ED-4DB2-BD59-A6C34878D82A}">
                    <a16:rowId xmlns:a16="http://schemas.microsoft.com/office/drawing/2014/main" val="450195973"/>
                  </a:ext>
                </a:extLst>
              </a:tr>
              <a:tr h="102893">
                <a:tc>
                  <a:txBody>
                    <a:bodyPr/>
                    <a:lstStyle/>
                    <a:p>
                      <a:pPr algn="l" fontAlgn="b"/>
                      <a:r>
                        <a:rPr lang="pt-BR" sz="800" b="0" i="0" u="none" strike="noStrike">
                          <a:solidFill>
                            <a:srgbClr val="000000"/>
                          </a:solidFill>
                          <a:effectLst/>
                          <a:latin typeface="Calibri" panose="020F0502020204030204" pitchFamily="34" charset="0"/>
                        </a:rPr>
                        <a:t>ID_MN_RESI</a:t>
                      </a:r>
                    </a:p>
                  </a:txBody>
                  <a:tcPr marL="5145" marR="5145" marT="5145" marB="0" anchor="b">
                    <a:lnL>
                      <a:noFill/>
                    </a:lnL>
                    <a:lnR>
                      <a:noFill/>
                    </a:lnR>
                    <a:lnT>
                      <a:noFill/>
                    </a:lnT>
                    <a:lnB>
                      <a:noFill/>
                    </a:lnB>
                  </a:tcPr>
                </a:tc>
                <a:tc>
                  <a:txBody>
                    <a:bodyPr/>
                    <a:lstStyle/>
                    <a:p>
                      <a:pPr algn="l" fontAlgn="b"/>
                      <a:r>
                        <a:rPr lang="pt-BR" sz="800" b="0" i="0" u="none" strike="noStrike">
                          <a:solidFill>
                            <a:srgbClr val="000000"/>
                          </a:solidFill>
                          <a:effectLst/>
                          <a:latin typeface="Calibri" panose="020F0502020204030204" pitchFamily="34" charset="0"/>
                        </a:rPr>
                        <a:t>Município de residência do paciente.</a:t>
                      </a:r>
                    </a:p>
                  </a:txBody>
                  <a:tcPr marL="5145" marR="5145" marT="5145" marB="0" anchor="b">
                    <a:lnL>
                      <a:noFill/>
                    </a:lnL>
                    <a:lnR>
                      <a:noFill/>
                    </a:lnR>
                    <a:lnT>
                      <a:noFill/>
                    </a:lnT>
                    <a:lnB>
                      <a:noFill/>
                    </a:lnB>
                  </a:tcPr>
                </a:tc>
                <a:extLst>
                  <a:ext uri="{0D108BD9-81ED-4DB2-BD59-A6C34878D82A}">
                    <a16:rowId xmlns:a16="http://schemas.microsoft.com/office/drawing/2014/main" val="2425949116"/>
                  </a:ext>
                </a:extLst>
              </a:tr>
              <a:tr h="102893">
                <a:tc>
                  <a:txBody>
                    <a:bodyPr/>
                    <a:lstStyle/>
                    <a:p>
                      <a:pPr algn="l" fontAlgn="b"/>
                      <a:r>
                        <a:rPr lang="pt-BR" sz="800" b="0" i="0" u="none" strike="noStrike">
                          <a:solidFill>
                            <a:srgbClr val="000000"/>
                          </a:solidFill>
                          <a:effectLst/>
                          <a:latin typeface="Calibri" panose="020F0502020204030204" pitchFamily="34" charset="0"/>
                        </a:rPr>
                        <a:t>CO_MUN_RES</a:t>
                      </a:r>
                    </a:p>
                  </a:txBody>
                  <a:tcPr marL="5145" marR="5145" marT="5145" marB="0" anchor="b">
                    <a:lnL>
                      <a:noFill/>
                    </a:lnL>
                    <a:lnR>
                      <a:noFill/>
                    </a:lnR>
                    <a:lnT>
                      <a:noFill/>
                    </a:lnT>
                    <a:lnB>
                      <a:noFill/>
                    </a:lnB>
                  </a:tcPr>
                </a:tc>
                <a:tc>
                  <a:txBody>
                    <a:bodyPr/>
                    <a:lstStyle/>
                    <a:p>
                      <a:pPr algn="l" fontAlgn="b"/>
                      <a:r>
                        <a:rPr lang="pt-BR" sz="800" b="0" i="0" u="none" strike="noStrike">
                          <a:solidFill>
                            <a:srgbClr val="000000"/>
                          </a:solidFill>
                          <a:effectLst/>
                          <a:latin typeface="Calibri" panose="020F0502020204030204" pitchFamily="34" charset="0"/>
                        </a:rPr>
                        <a:t>Município de residência do paciente.</a:t>
                      </a:r>
                    </a:p>
                  </a:txBody>
                  <a:tcPr marL="5145" marR="5145" marT="5145" marB="0" anchor="b">
                    <a:lnL>
                      <a:noFill/>
                    </a:lnL>
                    <a:lnR>
                      <a:noFill/>
                    </a:lnR>
                    <a:lnT>
                      <a:noFill/>
                    </a:lnT>
                    <a:lnB>
                      <a:noFill/>
                    </a:lnB>
                  </a:tcPr>
                </a:tc>
                <a:extLst>
                  <a:ext uri="{0D108BD9-81ED-4DB2-BD59-A6C34878D82A}">
                    <a16:rowId xmlns:a16="http://schemas.microsoft.com/office/drawing/2014/main" val="1694330161"/>
                  </a:ext>
                </a:extLst>
              </a:tr>
              <a:tr h="102893">
                <a:tc>
                  <a:txBody>
                    <a:bodyPr/>
                    <a:lstStyle/>
                    <a:p>
                      <a:pPr algn="l" fontAlgn="b"/>
                      <a:r>
                        <a:rPr lang="pt-BR" sz="800" b="0" i="0" u="none" strike="noStrike">
                          <a:solidFill>
                            <a:srgbClr val="000000"/>
                          </a:solidFill>
                          <a:effectLst/>
                          <a:latin typeface="Calibri" panose="020F0502020204030204" pitchFamily="34" charset="0"/>
                        </a:rPr>
                        <a:t>CS_ZONA</a:t>
                      </a:r>
                    </a:p>
                  </a:txBody>
                  <a:tcPr marL="5145" marR="5145" marT="5145" marB="0" anchor="b">
                    <a:lnL>
                      <a:noFill/>
                    </a:lnL>
                    <a:lnR>
                      <a:noFill/>
                    </a:lnR>
                    <a:lnT>
                      <a:noFill/>
                    </a:lnT>
                    <a:lnB>
                      <a:noFill/>
                    </a:lnB>
                  </a:tcPr>
                </a:tc>
                <a:tc>
                  <a:txBody>
                    <a:bodyPr/>
                    <a:lstStyle/>
                    <a:p>
                      <a:pPr algn="l" fontAlgn="b"/>
                      <a:r>
                        <a:rPr lang="pt-BR" sz="800" b="0" i="0" u="none" strike="noStrike">
                          <a:solidFill>
                            <a:srgbClr val="000000"/>
                          </a:solidFill>
                          <a:effectLst/>
                          <a:latin typeface="Calibri" panose="020F0502020204030204" pitchFamily="34" charset="0"/>
                        </a:rPr>
                        <a:t>Zona geográfica do endereço de residência do paciente.</a:t>
                      </a:r>
                    </a:p>
                  </a:txBody>
                  <a:tcPr marL="5145" marR="5145" marT="5145" marB="0" anchor="b">
                    <a:lnL>
                      <a:noFill/>
                    </a:lnL>
                    <a:lnR>
                      <a:noFill/>
                    </a:lnR>
                    <a:lnT>
                      <a:noFill/>
                    </a:lnT>
                    <a:lnB>
                      <a:noFill/>
                    </a:lnB>
                  </a:tcPr>
                </a:tc>
                <a:extLst>
                  <a:ext uri="{0D108BD9-81ED-4DB2-BD59-A6C34878D82A}">
                    <a16:rowId xmlns:a16="http://schemas.microsoft.com/office/drawing/2014/main" val="2938681125"/>
                  </a:ext>
                </a:extLst>
              </a:tr>
              <a:tr h="102893">
                <a:tc>
                  <a:txBody>
                    <a:bodyPr/>
                    <a:lstStyle/>
                    <a:p>
                      <a:pPr algn="l" fontAlgn="b"/>
                      <a:r>
                        <a:rPr lang="pt-BR" sz="800" b="0" i="0" u="none" strike="noStrike">
                          <a:solidFill>
                            <a:srgbClr val="000000"/>
                          </a:solidFill>
                          <a:effectLst/>
                          <a:latin typeface="Calibri" panose="020F0502020204030204" pitchFamily="34" charset="0"/>
                        </a:rPr>
                        <a:t>VACINA</a:t>
                      </a:r>
                    </a:p>
                  </a:txBody>
                  <a:tcPr marL="5145" marR="5145" marT="5145" marB="0" anchor="b">
                    <a:lnL>
                      <a:noFill/>
                    </a:lnL>
                    <a:lnR>
                      <a:noFill/>
                    </a:lnR>
                    <a:lnT>
                      <a:noFill/>
                    </a:lnT>
                    <a:lnB>
                      <a:noFill/>
                    </a:lnB>
                  </a:tcPr>
                </a:tc>
                <a:tc>
                  <a:txBody>
                    <a:bodyPr/>
                    <a:lstStyle/>
                    <a:p>
                      <a:pPr algn="l" fontAlgn="b"/>
                      <a:r>
                        <a:rPr lang="pt-BR" sz="800" b="0" i="0" u="none" strike="noStrike">
                          <a:solidFill>
                            <a:srgbClr val="000000"/>
                          </a:solidFill>
                          <a:effectLst/>
                          <a:latin typeface="Calibri" panose="020F0502020204030204" pitchFamily="34" charset="0"/>
                        </a:rPr>
                        <a:t>Paciente vacinado contra gripe na última campanha</a:t>
                      </a:r>
                    </a:p>
                  </a:txBody>
                  <a:tcPr marL="5145" marR="5145" marT="5145" marB="0" anchor="b">
                    <a:lnL>
                      <a:noFill/>
                    </a:lnL>
                    <a:lnR>
                      <a:noFill/>
                    </a:lnR>
                    <a:lnT>
                      <a:noFill/>
                    </a:lnT>
                    <a:lnB>
                      <a:noFill/>
                    </a:lnB>
                  </a:tcPr>
                </a:tc>
                <a:extLst>
                  <a:ext uri="{0D108BD9-81ED-4DB2-BD59-A6C34878D82A}">
                    <a16:rowId xmlns:a16="http://schemas.microsoft.com/office/drawing/2014/main" val="1050069119"/>
                  </a:ext>
                </a:extLst>
              </a:tr>
              <a:tr h="102893">
                <a:tc>
                  <a:txBody>
                    <a:bodyPr/>
                    <a:lstStyle/>
                    <a:p>
                      <a:pPr algn="l" fontAlgn="b"/>
                      <a:r>
                        <a:rPr lang="pt-BR" sz="800" b="0" i="0" u="none" strike="noStrike">
                          <a:solidFill>
                            <a:srgbClr val="000000"/>
                          </a:solidFill>
                          <a:effectLst/>
                          <a:latin typeface="Calibri" panose="020F0502020204030204" pitchFamily="34" charset="0"/>
                        </a:rPr>
                        <a:t>MAE_VAC</a:t>
                      </a:r>
                    </a:p>
                  </a:txBody>
                  <a:tcPr marL="5145" marR="5145" marT="5145" marB="0" anchor="b">
                    <a:lnL>
                      <a:noFill/>
                    </a:lnL>
                    <a:lnR>
                      <a:noFill/>
                    </a:lnR>
                    <a:lnT>
                      <a:noFill/>
                    </a:lnT>
                    <a:lnB>
                      <a:noFill/>
                    </a:lnB>
                  </a:tcPr>
                </a:tc>
                <a:tc>
                  <a:txBody>
                    <a:bodyPr/>
                    <a:lstStyle/>
                    <a:p>
                      <a:pPr algn="l" fontAlgn="b"/>
                      <a:r>
                        <a:rPr lang="pt-BR" sz="800" b="0" i="0" u="none" strike="noStrike">
                          <a:solidFill>
                            <a:srgbClr val="000000"/>
                          </a:solidFill>
                          <a:effectLst/>
                          <a:latin typeface="Calibri" panose="020F0502020204030204" pitchFamily="34" charset="0"/>
                        </a:rPr>
                        <a:t>Se paciente &lt; 6 meses, a mãe recebeu vacina?</a:t>
                      </a:r>
                    </a:p>
                  </a:txBody>
                  <a:tcPr marL="5145" marR="5145" marT="5145" marB="0" anchor="b">
                    <a:lnL>
                      <a:noFill/>
                    </a:lnL>
                    <a:lnR>
                      <a:noFill/>
                    </a:lnR>
                    <a:lnT>
                      <a:noFill/>
                    </a:lnT>
                    <a:lnB>
                      <a:noFill/>
                    </a:lnB>
                  </a:tcPr>
                </a:tc>
                <a:extLst>
                  <a:ext uri="{0D108BD9-81ED-4DB2-BD59-A6C34878D82A}">
                    <a16:rowId xmlns:a16="http://schemas.microsoft.com/office/drawing/2014/main" val="2273071972"/>
                  </a:ext>
                </a:extLst>
              </a:tr>
              <a:tr h="102893">
                <a:tc>
                  <a:txBody>
                    <a:bodyPr/>
                    <a:lstStyle/>
                    <a:p>
                      <a:pPr algn="l" fontAlgn="b"/>
                      <a:r>
                        <a:rPr lang="pt-BR" sz="800" b="0" i="0" u="none" strike="noStrike">
                          <a:solidFill>
                            <a:srgbClr val="000000"/>
                          </a:solidFill>
                          <a:effectLst/>
                          <a:latin typeface="Calibri" panose="020F0502020204030204" pitchFamily="34" charset="0"/>
                        </a:rPr>
                        <a:t>DT_VAC_MAE</a:t>
                      </a:r>
                    </a:p>
                  </a:txBody>
                  <a:tcPr marL="5145" marR="5145" marT="5145" marB="0" anchor="b">
                    <a:lnL>
                      <a:noFill/>
                    </a:lnL>
                    <a:lnR>
                      <a:noFill/>
                    </a:lnR>
                    <a:lnT>
                      <a:noFill/>
                    </a:lnT>
                    <a:lnB>
                      <a:noFill/>
                    </a:lnB>
                  </a:tcPr>
                </a:tc>
                <a:tc>
                  <a:txBody>
                    <a:bodyPr/>
                    <a:lstStyle/>
                    <a:p>
                      <a:pPr algn="l" fontAlgn="b"/>
                      <a:r>
                        <a:rPr lang="pt-BR" sz="800" b="0" i="0" u="none" strike="noStrike">
                          <a:solidFill>
                            <a:srgbClr val="000000"/>
                          </a:solidFill>
                          <a:effectLst/>
                          <a:latin typeface="Calibri" panose="020F0502020204030204" pitchFamily="34" charset="0"/>
                        </a:rPr>
                        <a:t>Data da vacina da mãe</a:t>
                      </a:r>
                    </a:p>
                  </a:txBody>
                  <a:tcPr marL="5145" marR="5145" marT="5145" marB="0" anchor="b">
                    <a:lnL>
                      <a:noFill/>
                    </a:lnL>
                    <a:lnR>
                      <a:noFill/>
                    </a:lnR>
                    <a:lnT>
                      <a:noFill/>
                    </a:lnT>
                    <a:lnB>
                      <a:noFill/>
                    </a:lnB>
                  </a:tcPr>
                </a:tc>
                <a:extLst>
                  <a:ext uri="{0D108BD9-81ED-4DB2-BD59-A6C34878D82A}">
                    <a16:rowId xmlns:a16="http://schemas.microsoft.com/office/drawing/2014/main" val="3566168426"/>
                  </a:ext>
                </a:extLst>
              </a:tr>
              <a:tr h="102893">
                <a:tc>
                  <a:txBody>
                    <a:bodyPr/>
                    <a:lstStyle/>
                    <a:p>
                      <a:pPr algn="l" fontAlgn="b"/>
                      <a:r>
                        <a:rPr lang="pt-BR" sz="800" b="0" i="0" u="none" strike="noStrike">
                          <a:solidFill>
                            <a:srgbClr val="000000"/>
                          </a:solidFill>
                          <a:effectLst/>
                          <a:latin typeface="Calibri" panose="020F0502020204030204" pitchFamily="34" charset="0"/>
                        </a:rPr>
                        <a:t>M_AMAMENTA</a:t>
                      </a:r>
                    </a:p>
                  </a:txBody>
                  <a:tcPr marL="5145" marR="5145" marT="5145" marB="0" anchor="b">
                    <a:lnL>
                      <a:noFill/>
                    </a:lnL>
                    <a:lnR>
                      <a:noFill/>
                    </a:lnR>
                    <a:lnT>
                      <a:noFill/>
                    </a:lnT>
                    <a:lnB>
                      <a:noFill/>
                    </a:lnB>
                  </a:tcPr>
                </a:tc>
                <a:tc>
                  <a:txBody>
                    <a:bodyPr/>
                    <a:lstStyle/>
                    <a:p>
                      <a:pPr algn="l" fontAlgn="b"/>
                      <a:r>
                        <a:rPr lang="pt-BR" sz="800" b="0" i="0" u="none" strike="noStrike">
                          <a:solidFill>
                            <a:srgbClr val="000000"/>
                          </a:solidFill>
                          <a:effectLst/>
                          <a:latin typeface="Calibri" panose="020F0502020204030204" pitchFamily="34" charset="0"/>
                        </a:rPr>
                        <a:t>Se paciente &lt; 6 meses, a mãe amamenta a criança?</a:t>
                      </a:r>
                    </a:p>
                  </a:txBody>
                  <a:tcPr marL="5145" marR="5145" marT="5145" marB="0" anchor="b">
                    <a:lnL>
                      <a:noFill/>
                    </a:lnL>
                    <a:lnR>
                      <a:noFill/>
                    </a:lnR>
                    <a:lnT>
                      <a:noFill/>
                    </a:lnT>
                    <a:lnB>
                      <a:noFill/>
                    </a:lnB>
                  </a:tcPr>
                </a:tc>
                <a:extLst>
                  <a:ext uri="{0D108BD9-81ED-4DB2-BD59-A6C34878D82A}">
                    <a16:rowId xmlns:a16="http://schemas.microsoft.com/office/drawing/2014/main" val="129424120"/>
                  </a:ext>
                </a:extLst>
              </a:tr>
              <a:tr h="102893">
                <a:tc>
                  <a:txBody>
                    <a:bodyPr/>
                    <a:lstStyle/>
                    <a:p>
                      <a:pPr algn="l" fontAlgn="b"/>
                      <a:r>
                        <a:rPr lang="pt-BR" sz="800" b="0" i="0" u="none" strike="noStrike">
                          <a:solidFill>
                            <a:srgbClr val="000000"/>
                          </a:solidFill>
                          <a:effectLst/>
                          <a:latin typeface="Calibri" panose="020F0502020204030204" pitchFamily="34" charset="0"/>
                        </a:rPr>
                        <a:t>SG_UF_INTE</a:t>
                      </a:r>
                    </a:p>
                  </a:txBody>
                  <a:tcPr marL="5145" marR="5145" marT="5145" marB="0" anchor="b">
                    <a:lnL>
                      <a:noFill/>
                    </a:lnL>
                    <a:lnR>
                      <a:noFill/>
                    </a:lnR>
                    <a:lnT>
                      <a:noFill/>
                    </a:lnT>
                    <a:lnB>
                      <a:noFill/>
                    </a:lnB>
                  </a:tcPr>
                </a:tc>
                <a:tc>
                  <a:txBody>
                    <a:bodyPr/>
                    <a:lstStyle/>
                    <a:p>
                      <a:pPr algn="l" fontAlgn="b"/>
                      <a:r>
                        <a:rPr lang="pt-BR" sz="800" b="0" i="0" u="none" strike="noStrike">
                          <a:solidFill>
                            <a:srgbClr val="000000"/>
                          </a:solidFill>
                          <a:effectLst/>
                          <a:latin typeface="Calibri" panose="020F0502020204030204" pitchFamily="34" charset="0"/>
                        </a:rPr>
                        <a:t>Unidade Federativa de internação do paciente.</a:t>
                      </a:r>
                    </a:p>
                  </a:txBody>
                  <a:tcPr marL="5145" marR="5145" marT="5145" marB="0" anchor="b">
                    <a:lnL>
                      <a:noFill/>
                    </a:lnL>
                    <a:lnR>
                      <a:noFill/>
                    </a:lnR>
                    <a:lnT>
                      <a:noFill/>
                    </a:lnT>
                    <a:lnB>
                      <a:noFill/>
                    </a:lnB>
                  </a:tcPr>
                </a:tc>
                <a:extLst>
                  <a:ext uri="{0D108BD9-81ED-4DB2-BD59-A6C34878D82A}">
                    <a16:rowId xmlns:a16="http://schemas.microsoft.com/office/drawing/2014/main" val="451804398"/>
                  </a:ext>
                </a:extLst>
              </a:tr>
              <a:tr h="102893">
                <a:tc>
                  <a:txBody>
                    <a:bodyPr/>
                    <a:lstStyle/>
                    <a:p>
                      <a:pPr algn="l" fontAlgn="b"/>
                      <a:r>
                        <a:rPr lang="pt-BR" sz="800" b="0" i="0" u="none" strike="noStrike">
                          <a:solidFill>
                            <a:srgbClr val="000000"/>
                          </a:solidFill>
                          <a:effectLst/>
                          <a:latin typeface="Calibri" panose="020F0502020204030204" pitchFamily="34" charset="0"/>
                        </a:rPr>
                        <a:t>ID_RG_INTE</a:t>
                      </a:r>
                    </a:p>
                  </a:txBody>
                  <a:tcPr marL="5145" marR="5145" marT="5145" marB="0" anchor="b">
                    <a:lnL>
                      <a:noFill/>
                    </a:lnL>
                    <a:lnR>
                      <a:noFill/>
                    </a:lnR>
                    <a:lnT>
                      <a:noFill/>
                    </a:lnT>
                    <a:lnB>
                      <a:noFill/>
                    </a:lnB>
                  </a:tcPr>
                </a:tc>
                <a:tc>
                  <a:txBody>
                    <a:bodyPr/>
                    <a:lstStyle/>
                    <a:p>
                      <a:pPr algn="l" fontAlgn="b"/>
                      <a:r>
                        <a:rPr lang="pt-BR" sz="800" b="0" i="0" u="none" strike="noStrike">
                          <a:solidFill>
                            <a:srgbClr val="000000"/>
                          </a:solidFill>
                          <a:effectLst/>
                          <a:latin typeface="Calibri" panose="020F0502020204030204" pitchFamily="34" charset="0"/>
                        </a:rPr>
                        <a:t>Unidade Federativa de internação do paciente.</a:t>
                      </a:r>
                    </a:p>
                  </a:txBody>
                  <a:tcPr marL="5145" marR="5145" marT="5145" marB="0" anchor="b">
                    <a:lnL>
                      <a:noFill/>
                    </a:lnL>
                    <a:lnR>
                      <a:noFill/>
                    </a:lnR>
                    <a:lnT>
                      <a:noFill/>
                    </a:lnT>
                    <a:lnB>
                      <a:noFill/>
                    </a:lnB>
                  </a:tcPr>
                </a:tc>
                <a:extLst>
                  <a:ext uri="{0D108BD9-81ED-4DB2-BD59-A6C34878D82A}">
                    <a16:rowId xmlns:a16="http://schemas.microsoft.com/office/drawing/2014/main" val="4106469721"/>
                  </a:ext>
                </a:extLst>
              </a:tr>
              <a:tr h="102893">
                <a:tc>
                  <a:txBody>
                    <a:bodyPr/>
                    <a:lstStyle/>
                    <a:p>
                      <a:pPr algn="l" fontAlgn="b"/>
                      <a:r>
                        <a:rPr lang="pt-BR" sz="800" b="0" i="0" u="none" strike="noStrike">
                          <a:solidFill>
                            <a:srgbClr val="000000"/>
                          </a:solidFill>
                          <a:effectLst/>
                          <a:latin typeface="Calibri" panose="020F0502020204030204" pitchFamily="34" charset="0"/>
                        </a:rPr>
                        <a:t>CO_RG_INTE</a:t>
                      </a:r>
                    </a:p>
                  </a:txBody>
                  <a:tcPr marL="5145" marR="5145" marT="5145" marB="0" anchor="b">
                    <a:lnL>
                      <a:noFill/>
                    </a:lnL>
                    <a:lnR>
                      <a:noFill/>
                    </a:lnR>
                    <a:lnT>
                      <a:noFill/>
                    </a:lnT>
                    <a:lnB>
                      <a:noFill/>
                    </a:lnB>
                  </a:tcPr>
                </a:tc>
                <a:tc>
                  <a:txBody>
                    <a:bodyPr/>
                    <a:lstStyle/>
                    <a:p>
                      <a:pPr algn="l" fontAlgn="b"/>
                      <a:r>
                        <a:rPr lang="pt-BR" sz="800" b="0" i="0" u="none" strike="noStrike">
                          <a:solidFill>
                            <a:srgbClr val="000000"/>
                          </a:solidFill>
                          <a:effectLst/>
                          <a:latin typeface="Calibri" panose="020F0502020204030204" pitchFamily="34" charset="0"/>
                        </a:rPr>
                        <a:t>Unidade Federativa de internação do paciente.</a:t>
                      </a:r>
                    </a:p>
                  </a:txBody>
                  <a:tcPr marL="5145" marR="5145" marT="5145" marB="0" anchor="b">
                    <a:lnL>
                      <a:noFill/>
                    </a:lnL>
                    <a:lnR>
                      <a:noFill/>
                    </a:lnR>
                    <a:lnT>
                      <a:noFill/>
                    </a:lnT>
                    <a:lnB>
                      <a:noFill/>
                    </a:lnB>
                  </a:tcPr>
                </a:tc>
                <a:extLst>
                  <a:ext uri="{0D108BD9-81ED-4DB2-BD59-A6C34878D82A}">
                    <a16:rowId xmlns:a16="http://schemas.microsoft.com/office/drawing/2014/main" val="714471988"/>
                  </a:ext>
                </a:extLst>
              </a:tr>
              <a:tr h="102893">
                <a:tc>
                  <a:txBody>
                    <a:bodyPr/>
                    <a:lstStyle/>
                    <a:p>
                      <a:pPr algn="l" fontAlgn="b"/>
                      <a:r>
                        <a:rPr lang="pt-BR" sz="800" b="0" i="0" u="none" strike="noStrike">
                          <a:solidFill>
                            <a:srgbClr val="000000"/>
                          </a:solidFill>
                          <a:effectLst/>
                          <a:latin typeface="Calibri" panose="020F0502020204030204" pitchFamily="34" charset="0"/>
                        </a:rPr>
                        <a:t>ID_MN_INTE</a:t>
                      </a:r>
                    </a:p>
                  </a:txBody>
                  <a:tcPr marL="5145" marR="5145" marT="5145" marB="0" anchor="b">
                    <a:lnL>
                      <a:noFill/>
                    </a:lnL>
                    <a:lnR>
                      <a:noFill/>
                    </a:lnR>
                    <a:lnT>
                      <a:noFill/>
                    </a:lnT>
                    <a:lnB>
                      <a:noFill/>
                    </a:lnB>
                  </a:tcPr>
                </a:tc>
                <a:tc>
                  <a:txBody>
                    <a:bodyPr/>
                    <a:lstStyle/>
                    <a:p>
                      <a:pPr algn="l" fontAlgn="b"/>
                      <a:r>
                        <a:rPr lang="pt-BR" sz="800" b="0" i="0" u="none" strike="noStrike">
                          <a:solidFill>
                            <a:srgbClr val="000000"/>
                          </a:solidFill>
                          <a:effectLst/>
                          <a:latin typeface="Calibri" panose="020F0502020204030204" pitchFamily="34" charset="0"/>
                        </a:rPr>
                        <a:t>Unidade Federativa de internação do paciente.</a:t>
                      </a:r>
                    </a:p>
                  </a:txBody>
                  <a:tcPr marL="5145" marR="5145" marT="5145" marB="0" anchor="b">
                    <a:lnL>
                      <a:noFill/>
                    </a:lnL>
                    <a:lnR>
                      <a:noFill/>
                    </a:lnR>
                    <a:lnT>
                      <a:noFill/>
                    </a:lnT>
                    <a:lnB>
                      <a:noFill/>
                    </a:lnB>
                  </a:tcPr>
                </a:tc>
                <a:extLst>
                  <a:ext uri="{0D108BD9-81ED-4DB2-BD59-A6C34878D82A}">
                    <a16:rowId xmlns:a16="http://schemas.microsoft.com/office/drawing/2014/main" val="2980005831"/>
                  </a:ext>
                </a:extLst>
              </a:tr>
              <a:tr h="102893">
                <a:tc>
                  <a:txBody>
                    <a:bodyPr/>
                    <a:lstStyle/>
                    <a:p>
                      <a:pPr algn="l" fontAlgn="b"/>
                      <a:r>
                        <a:rPr lang="pt-BR" sz="800" b="0" i="0" u="none" strike="noStrike">
                          <a:solidFill>
                            <a:srgbClr val="000000"/>
                          </a:solidFill>
                          <a:effectLst/>
                          <a:latin typeface="Calibri" panose="020F0502020204030204" pitchFamily="34" charset="0"/>
                        </a:rPr>
                        <a:t>CO_MU_INTE</a:t>
                      </a:r>
                    </a:p>
                  </a:txBody>
                  <a:tcPr marL="5145" marR="5145" marT="5145" marB="0" anchor="b">
                    <a:lnL>
                      <a:noFill/>
                    </a:lnL>
                    <a:lnR>
                      <a:noFill/>
                    </a:lnR>
                    <a:lnT>
                      <a:noFill/>
                    </a:lnT>
                    <a:lnB>
                      <a:noFill/>
                    </a:lnB>
                  </a:tcPr>
                </a:tc>
                <a:tc>
                  <a:txBody>
                    <a:bodyPr/>
                    <a:lstStyle/>
                    <a:p>
                      <a:pPr algn="l" fontAlgn="b"/>
                      <a:r>
                        <a:rPr lang="pt-BR" sz="800" b="0" i="0" u="none" strike="noStrike">
                          <a:solidFill>
                            <a:srgbClr val="000000"/>
                          </a:solidFill>
                          <a:effectLst/>
                          <a:latin typeface="Calibri" panose="020F0502020204030204" pitchFamily="34" charset="0"/>
                        </a:rPr>
                        <a:t>Unidade Federativa de internação do paciente.</a:t>
                      </a:r>
                    </a:p>
                  </a:txBody>
                  <a:tcPr marL="5145" marR="5145" marT="5145" marB="0" anchor="b">
                    <a:lnL>
                      <a:noFill/>
                    </a:lnL>
                    <a:lnR>
                      <a:noFill/>
                    </a:lnR>
                    <a:lnT>
                      <a:noFill/>
                    </a:lnT>
                    <a:lnB>
                      <a:noFill/>
                    </a:lnB>
                  </a:tcPr>
                </a:tc>
                <a:extLst>
                  <a:ext uri="{0D108BD9-81ED-4DB2-BD59-A6C34878D82A}">
                    <a16:rowId xmlns:a16="http://schemas.microsoft.com/office/drawing/2014/main" val="3648983925"/>
                  </a:ext>
                </a:extLst>
              </a:tr>
              <a:tr h="186236">
                <a:tc>
                  <a:txBody>
                    <a:bodyPr/>
                    <a:lstStyle/>
                    <a:p>
                      <a:pPr algn="l" fontAlgn="b"/>
                      <a:r>
                        <a:rPr lang="pt-BR" sz="800" b="0" i="0" u="none" strike="noStrike">
                          <a:solidFill>
                            <a:srgbClr val="000000"/>
                          </a:solidFill>
                          <a:effectLst/>
                          <a:latin typeface="Calibri" panose="020F0502020204030204" pitchFamily="34" charset="0"/>
                        </a:rPr>
                        <a:t>OUT_ANIM</a:t>
                      </a:r>
                    </a:p>
                  </a:txBody>
                  <a:tcPr marL="5145" marR="5145" marT="5145" marB="0" anchor="b">
                    <a:lnL>
                      <a:noFill/>
                    </a:lnL>
                    <a:lnR>
                      <a:noFill/>
                    </a:lnR>
                    <a:lnT>
                      <a:noFill/>
                    </a:lnT>
                    <a:lnB>
                      <a:noFill/>
                    </a:lnB>
                  </a:tcPr>
                </a:tc>
                <a:tc>
                  <a:txBody>
                    <a:bodyPr/>
                    <a:lstStyle/>
                    <a:p>
                      <a:pPr algn="l" fontAlgn="b"/>
                      <a:r>
                        <a:rPr lang="pt-BR" sz="800" b="0" i="0" u="none" strike="noStrike">
                          <a:solidFill>
                            <a:srgbClr val="000000"/>
                          </a:solidFill>
                          <a:effectLst/>
                          <a:latin typeface="Calibri" panose="020F0502020204030204" pitchFamily="34" charset="0"/>
                        </a:rPr>
                        <a:t>Informar o animal que o paciente teve contato se selecionado a opção 3.</a:t>
                      </a:r>
                    </a:p>
                  </a:txBody>
                  <a:tcPr marL="5145" marR="5145" marT="5145" marB="0" anchor="b">
                    <a:lnL>
                      <a:noFill/>
                    </a:lnL>
                    <a:lnR>
                      <a:noFill/>
                    </a:lnR>
                    <a:lnT>
                      <a:noFill/>
                    </a:lnT>
                    <a:lnB>
                      <a:noFill/>
                    </a:lnB>
                  </a:tcPr>
                </a:tc>
                <a:extLst>
                  <a:ext uri="{0D108BD9-81ED-4DB2-BD59-A6C34878D82A}">
                    <a16:rowId xmlns:a16="http://schemas.microsoft.com/office/drawing/2014/main" val="2382950209"/>
                  </a:ext>
                </a:extLst>
              </a:tr>
              <a:tr h="102893">
                <a:tc>
                  <a:txBody>
                    <a:bodyPr/>
                    <a:lstStyle/>
                    <a:p>
                      <a:pPr algn="l" fontAlgn="b"/>
                      <a:r>
                        <a:rPr lang="pt-BR" sz="800" b="0" i="0" u="none" strike="noStrike">
                          <a:solidFill>
                            <a:srgbClr val="000000"/>
                          </a:solidFill>
                          <a:effectLst/>
                          <a:latin typeface="Calibri" panose="020F0502020204030204" pitchFamily="34" charset="0"/>
                        </a:rPr>
                        <a:t>PAC_COCBO</a:t>
                      </a:r>
                    </a:p>
                  </a:txBody>
                  <a:tcPr marL="5145" marR="5145" marT="5145" marB="0" anchor="b">
                    <a:lnL>
                      <a:noFill/>
                    </a:lnL>
                    <a:lnR>
                      <a:noFill/>
                    </a:lnR>
                    <a:lnT>
                      <a:noFill/>
                    </a:lnT>
                    <a:lnB>
                      <a:noFill/>
                    </a:lnB>
                  </a:tcPr>
                </a:tc>
                <a:tc>
                  <a:txBody>
                    <a:bodyPr/>
                    <a:lstStyle/>
                    <a:p>
                      <a:pPr algn="l" fontAlgn="b"/>
                      <a:r>
                        <a:rPr lang="pt-BR" sz="800" b="0" i="0" u="none" strike="noStrike">
                          <a:solidFill>
                            <a:srgbClr val="000000"/>
                          </a:solidFill>
                          <a:effectLst/>
                          <a:latin typeface="Calibri" panose="020F0502020204030204" pitchFamily="34" charset="0"/>
                        </a:rPr>
                        <a:t>Ocupação profissional do paciente</a:t>
                      </a:r>
                    </a:p>
                  </a:txBody>
                  <a:tcPr marL="5145" marR="5145" marT="5145" marB="0" anchor="b">
                    <a:lnL>
                      <a:noFill/>
                    </a:lnL>
                    <a:lnR>
                      <a:noFill/>
                    </a:lnR>
                    <a:lnT>
                      <a:noFill/>
                    </a:lnT>
                    <a:lnB>
                      <a:noFill/>
                    </a:lnB>
                  </a:tcPr>
                </a:tc>
                <a:extLst>
                  <a:ext uri="{0D108BD9-81ED-4DB2-BD59-A6C34878D82A}">
                    <a16:rowId xmlns:a16="http://schemas.microsoft.com/office/drawing/2014/main" val="289195543"/>
                  </a:ext>
                </a:extLst>
              </a:tr>
              <a:tr h="102893">
                <a:tc>
                  <a:txBody>
                    <a:bodyPr/>
                    <a:lstStyle/>
                    <a:p>
                      <a:pPr algn="l" fontAlgn="b"/>
                      <a:r>
                        <a:rPr lang="pt-BR" sz="800" b="0" i="0" u="none" strike="noStrike">
                          <a:solidFill>
                            <a:srgbClr val="000000"/>
                          </a:solidFill>
                          <a:effectLst/>
                          <a:latin typeface="Calibri" panose="020F0502020204030204" pitchFamily="34" charset="0"/>
                        </a:rPr>
                        <a:t>PAC_DSCBO</a:t>
                      </a:r>
                    </a:p>
                  </a:txBody>
                  <a:tcPr marL="5145" marR="5145" marT="5145" marB="0" anchor="b">
                    <a:lnL>
                      <a:noFill/>
                    </a:lnL>
                    <a:lnR>
                      <a:noFill/>
                    </a:lnR>
                    <a:lnT>
                      <a:noFill/>
                    </a:lnT>
                    <a:lnB>
                      <a:noFill/>
                    </a:lnB>
                  </a:tcPr>
                </a:tc>
                <a:tc>
                  <a:txBody>
                    <a:bodyPr/>
                    <a:lstStyle/>
                    <a:p>
                      <a:pPr algn="l" fontAlgn="b"/>
                      <a:r>
                        <a:rPr lang="pt-BR" sz="800" b="0" i="0" u="none" strike="noStrike" dirty="0">
                          <a:solidFill>
                            <a:srgbClr val="000000"/>
                          </a:solidFill>
                          <a:effectLst/>
                          <a:latin typeface="Calibri" panose="020F0502020204030204" pitchFamily="34" charset="0"/>
                        </a:rPr>
                        <a:t>Ocupação profissional do paciente</a:t>
                      </a:r>
                    </a:p>
                  </a:txBody>
                  <a:tcPr marL="5145" marR="5145" marT="5145" marB="0" anchor="b">
                    <a:lnL>
                      <a:noFill/>
                    </a:lnL>
                    <a:lnR>
                      <a:noFill/>
                    </a:lnR>
                    <a:lnT>
                      <a:noFill/>
                    </a:lnT>
                    <a:lnB>
                      <a:noFill/>
                    </a:lnB>
                  </a:tcPr>
                </a:tc>
                <a:extLst>
                  <a:ext uri="{0D108BD9-81ED-4DB2-BD59-A6C34878D82A}">
                    <a16:rowId xmlns:a16="http://schemas.microsoft.com/office/drawing/2014/main" val="2537965108"/>
                  </a:ext>
                </a:extLst>
              </a:tr>
            </a:tbl>
          </a:graphicData>
        </a:graphic>
      </p:graphicFrame>
      <p:sp>
        <p:nvSpPr>
          <p:cNvPr id="21" name="Botão de ação: Retornar 20">
            <a:hlinkClick r:id="rId4" action="ppaction://hlinksldjump" highlightClick="1"/>
            <a:extLst>
              <a:ext uri="{FF2B5EF4-FFF2-40B4-BE49-F238E27FC236}">
                <a16:creationId xmlns:a16="http://schemas.microsoft.com/office/drawing/2014/main" id="{80297B47-4821-40D5-AA34-2CA26945E865}"/>
              </a:ext>
            </a:extLst>
          </p:cNvPr>
          <p:cNvSpPr/>
          <p:nvPr/>
        </p:nvSpPr>
        <p:spPr>
          <a:xfrm>
            <a:off x="10145609" y="787552"/>
            <a:ext cx="324000" cy="324000"/>
          </a:xfrm>
          <a:prstGeom prst="actionButtonRetur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spTree>
    <p:extLst>
      <p:ext uri="{BB962C8B-B14F-4D97-AF65-F5344CB8AC3E}">
        <p14:creationId xmlns:p14="http://schemas.microsoft.com/office/powerpoint/2010/main" val="6926833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43856" y="379620"/>
            <a:ext cx="38822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44</a:t>
            </a:fld>
            <a:endParaRPr lang="pt-BR" dirty="0">
              <a:solidFill>
                <a:srgbClr val="6ADBD9"/>
              </a:solidFill>
              <a:latin typeface="Open Sans" panose="020B0604020202020204"/>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6ADBD9"/>
              </a:solidFill>
              <a:latin typeface="Open Sans" panose="020B0604020202020204"/>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42770" y="4722639"/>
            <a:ext cx="2628806" cy="2116755"/>
          </a:xfrm>
          <a:prstGeom prst="rect">
            <a:avLst/>
          </a:prstGeom>
          <a:noFill/>
          <a:ln>
            <a:noFill/>
          </a:ln>
        </p:spPr>
      </p:pic>
      <p:sp>
        <p:nvSpPr>
          <p:cNvPr id="30" name="Espaço Reservado para Data 5">
            <a:extLst>
              <a:ext uri="{FF2B5EF4-FFF2-40B4-BE49-F238E27FC236}">
                <a16:creationId xmlns:a16="http://schemas.microsoft.com/office/drawing/2014/main" id="{342C702B-AAF8-47CF-85BE-D5954F711FAE}"/>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8" name="Imagem 17"/>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2" name="Title Placeholder 1">
            <a:extLst>
              <a:ext uri="{FF2B5EF4-FFF2-40B4-BE49-F238E27FC236}">
                <a16:creationId xmlns:a16="http://schemas.microsoft.com/office/drawing/2014/main" id="{72CF4C52-87E8-4DB7-843C-E26CB1697C7D}"/>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err="1">
                <a:solidFill>
                  <a:srgbClr val="434343"/>
                </a:solidFill>
                <a:latin typeface="Open Sans" panose="020B0604020202020204" charset="0"/>
                <a:ea typeface="Open Sans" panose="020B0604020202020204" charset="0"/>
                <a:cs typeface="Open Sans" panose="020B0604020202020204" charset="0"/>
              </a:rPr>
              <a:t>Profundidade</a:t>
            </a:r>
            <a:r>
              <a:rPr lang="en-US" dirty="0">
                <a:solidFill>
                  <a:srgbClr val="434343"/>
                </a:solidFill>
                <a:latin typeface="Open Sans" panose="020B0604020202020204" charset="0"/>
                <a:ea typeface="Open Sans" panose="020B0604020202020204" charset="0"/>
                <a:cs typeface="Open Sans" panose="020B0604020202020204" charset="0"/>
              </a:rPr>
              <a:t> e </a:t>
            </a:r>
            <a:r>
              <a:rPr lang="en-US" dirty="0" err="1">
                <a:solidFill>
                  <a:srgbClr val="434343"/>
                </a:solidFill>
                <a:latin typeface="Open Sans" panose="020B0604020202020204" charset="0"/>
                <a:ea typeface="Open Sans" panose="020B0604020202020204" charset="0"/>
                <a:cs typeface="Open Sans" panose="020B0604020202020204" charset="0"/>
              </a:rPr>
              <a:t>min_leaf_samples</a:t>
            </a:r>
            <a:endParaRPr lang="en-US" dirty="0">
              <a:solidFill>
                <a:srgbClr val="434343"/>
              </a:solidFill>
              <a:latin typeface="Open Sans" panose="020B0604020202020204" charset="0"/>
              <a:ea typeface="Open Sans" panose="020B0604020202020204" charset="0"/>
              <a:cs typeface="Open Sans" panose="020B0604020202020204" charset="0"/>
            </a:endParaRPr>
          </a:p>
        </p:txBody>
      </p:sp>
      <p:sp>
        <p:nvSpPr>
          <p:cNvPr id="21" name="Botão de ação: Retornar 20">
            <a:hlinkClick r:id="rId4" action="ppaction://hlinksldjump"/>
            <a:extLst>
              <a:ext uri="{FF2B5EF4-FFF2-40B4-BE49-F238E27FC236}">
                <a16:creationId xmlns:a16="http://schemas.microsoft.com/office/drawing/2014/main" id="{80297B47-4821-40D5-AA34-2CA26945E865}"/>
              </a:ext>
            </a:extLst>
          </p:cNvPr>
          <p:cNvSpPr/>
          <p:nvPr/>
        </p:nvSpPr>
        <p:spPr>
          <a:xfrm>
            <a:off x="10450409" y="465230"/>
            <a:ext cx="324000" cy="324000"/>
          </a:xfrm>
          <a:prstGeom prst="actionButtonReturn">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grpSp>
        <p:nvGrpSpPr>
          <p:cNvPr id="6" name="Agrupar 5">
            <a:extLst>
              <a:ext uri="{FF2B5EF4-FFF2-40B4-BE49-F238E27FC236}">
                <a16:creationId xmlns:a16="http://schemas.microsoft.com/office/drawing/2014/main" id="{0661C480-7577-4F20-A803-BCD4A86FC418}"/>
              </a:ext>
            </a:extLst>
          </p:cNvPr>
          <p:cNvGrpSpPr/>
          <p:nvPr/>
        </p:nvGrpSpPr>
        <p:grpSpPr>
          <a:xfrm>
            <a:off x="360000" y="2970757"/>
            <a:ext cx="3491856" cy="2871091"/>
            <a:chOff x="311269" y="1956534"/>
            <a:chExt cx="4132304" cy="3310870"/>
          </a:xfrm>
        </p:grpSpPr>
        <p:sp>
          <p:nvSpPr>
            <p:cNvPr id="4" name="CaixaDeTexto 3">
              <a:extLst>
                <a:ext uri="{FF2B5EF4-FFF2-40B4-BE49-F238E27FC236}">
                  <a16:creationId xmlns:a16="http://schemas.microsoft.com/office/drawing/2014/main" id="{4133BD61-34BB-4404-ABDF-A57C20C335A4}"/>
                </a:ext>
              </a:extLst>
            </p:cNvPr>
            <p:cNvSpPr txBox="1"/>
            <p:nvPr/>
          </p:nvSpPr>
          <p:spPr>
            <a:xfrm>
              <a:off x="2901163" y="5005794"/>
              <a:ext cx="1542410" cy="261610"/>
            </a:xfrm>
            <a:prstGeom prst="rect">
              <a:avLst/>
            </a:prstGeom>
            <a:noFill/>
          </p:spPr>
          <p:txBody>
            <a:bodyPr wrap="none" rtlCol="0">
              <a:spAutoFit/>
            </a:bodyPr>
            <a:lstStyle/>
            <a:p>
              <a:r>
                <a:rPr lang="pt-BR" sz="1100" dirty="0"/>
                <a:t>Profundidade da árvore</a:t>
              </a:r>
            </a:p>
          </p:txBody>
        </p:sp>
        <p:sp>
          <p:nvSpPr>
            <p:cNvPr id="14" name="CaixaDeTexto 13">
              <a:extLst>
                <a:ext uri="{FF2B5EF4-FFF2-40B4-BE49-F238E27FC236}">
                  <a16:creationId xmlns:a16="http://schemas.microsoft.com/office/drawing/2014/main" id="{A33C629C-B581-4FFC-B19C-F4480B271D08}"/>
                </a:ext>
              </a:extLst>
            </p:cNvPr>
            <p:cNvSpPr txBox="1"/>
            <p:nvPr/>
          </p:nvSpPr>
          <p:spPr>
            <a:xfrm rot="16200000">
              <a:off x="-701475" y="2969278"/>
              <a:ext cx="2335079" cy="309592"/>
            </a:xfrm>
            <a:prstGeom prst="rect">
              <a:avLst/>
            </a:prstGeom>
            <a:noFill/>
          </p:spPr>
          <p:txBody>
            <a:bodyPr wrap="none" rtlCol="0">
              <a:spAutoFit/>
            </a:bodyPr>
            <a:lstStyle/>
            <a:p>
              <a:r>
                <a:rPr lang="pt-BR" sz="1100" dirty="0"/>
                <a:t>Acurácia e AUC na base de teste</a:t>
              </a:r>
            </a:p>
          </p:txBody>
        </p:sp>
      </p:grpSp>
      <p:sp>
        <p:nvSpPr>
          <p:cNvPr id="16" name="Retângulo 15">
            <a:extLst>
              <a:ext uri="{FF2B5EF4-FFF2-40B4-BE49-F238E27FC236}">
                <a16:creationId xmlns:a16="http://schemas.microsoft.com/office/drawing/2014/main" id="{F2A25D12-B148-480D-9914-69BB58805914}"/>
              </a:ext>
            </a:extLst>
          </p:cNvPr>
          <p:cNvSpPr/>
          <p:nvPr/>
        </p:nvSpPr>
        <p:spPr>
          <a:xfrm>
            <a:off x="490803" y="5922124"/>
            <a:ext cx="6003429" cy="369332"/>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Figura 9: </a:t>
            </a:r>
            <a:r>
              <a:rPr lang="pt-BR" sz="900" dirty="0">
                <a:solidFill>
                  <a:srgbClr val="434343"/>
                </a:solidFill>
                <a:latin typeface="Open Sans" panose="020B0604020202020204" charset="0"/>
                <a:ea typeface="Open Sans" panose="020B0604020202020204" charset="0"/>
                <a:cs typeface="Open Sans" panose="020B0604020202020204" charset="0"/>
              </a:rPr>
              <a:t>Gráfico de redução de acurácia no teste com aumento da profundida de da árvore</a:t>
            </a:r>
          </a:p>
          <a:p>
            <a:pPr marL="0" marR="0" lvl="0" indent="0" algn="just" defTabSz="914400" rtl="0" eaLnBrk="1" fontAlgn="auto" latinLnBrk="0" hangingPunct="1">
              <a:lnSpc>
                <a:spcPct val="100000"/>
              </a:lnSpc>
              <a:spcBef>
                <a:spcPts val="0"/>
              </a:spcBef>
              <a:spcAft>
                <a:spcPts val="0"/>
              </a:spcAft>
              <a:buClrTx/>
              <a:buSzTx/>
              <a:buFontTx/>
              <a:buNone/>
              <a:tabLst/>
              <a:defRPr/>
            </a:pPr>
            <a:r>
              <a:rPr lang="pt-BR" sz="900" dirty="0">
                <a:solidFill>
                  <a:srgbClr val="434343"/>
                </a:solidFill>
                <a:latin typeface="Open Sans" panose="020B0604020202020204" charset="0"/>
                <a:ea typeface="Open Sans" panose="020B0604020202020204" charset="0"/>
                <a:cs typeface="Open Sans" panose="020B0604020202020204" charset="0"/>
              </a:rPr>
              <a:t>Observa-se que uma árvore muito profunda piora a acurácia do modelo na base de teste</a:t>
            </a:r>
            <a:endParaRPr kumimoji="0" lang="pt-BR" sz="9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19" name="Retângulo 18">
            <a:extLst>
              <a:ext uri="{FF2B5EF4-FFF2-40B4-BE49-F238E27FC236}">
                <a16:creationId xmlns:a16="http://schemas.microsoft.com/office/drawing/2014/main" id="{139106B1-E91C-4852-BD43-A92DEE713493}"/>
              </a:ext>
            </a:extLst>
          </p:cNvPr>
          <p:cNvSpPr/>
          <p:nvPr/>
        </p:nvSpPr>
        <p:spPr>
          <a:xfrm>
            <a:off x="6057236" y="5911487"/>
            <a:ext cx="6003429" cy="369332"/>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Figura 10: </a:t>
            </a:r>
            <a:r>
              <a:rPr lang="pt-BR" sz="900" dirty="0">
                <a:solidFill>
                  <a:srgbClr val="434343"/>
                </a:solidFill>
                <a:latin typeface="Open Sans" panose="020B0604020202020204" charset="0"/>
                <a:ea typeface="Open Sans" panose="020B0604020202020204" charset="0"/>
                <a:cs typeface="Open Sans" panose="020B0604020202020204" charset="0"/>
              </a:rPr>
              <a:t>Gráfico de redução de acurácia no teste aumento do </a:t>
            </a:r>
            <a:r>
              <a:rPr lang="pt-BR" sz="900" dirty="0" err="1">
                <a:solidFill>
                  <a:srgbClr val="434343"/>
                </a:solidFill>
                <a:latin typeface="Open Sans" panose="020B0604020202020204" charset="0"/>
                <a:ea typeface="Open Sans" panose="020B0604020202020204" charset="0"/>
                <a:cs typeface="Open Sans" panose="020B0604020202020204" charset="0"/>
              </a:rPr>
              <a:t>hiperparâmetro</a:t>
            </a:r>
            <a:r>
              <a:rPr lang="pt-BR" sz="900" dirty="0">
                <a:solidFill>
                  <a:srgbClr val="434343"/>
                </a:solidFill>
                <a:latin typeface="Open Sans" panose="020B0604020202020204" charset="0"/>
                <a:ea typeface="Open Sans" panose="020B0604020202020204" charset="0"/>
                <a:cs typeface="Open Sans" panose="020B0604020202020204" charset="0"/>
              </a:rPr>
              <a:t> </a:t>
            </a:r>
            <a:r>
              <a:rPr lang="pt-BR" sz="900" dirty="0" err="1">
                <a:solidFill>
                  <a:srgbClr val="434343"/>
                </a:solidFill>
                <a:latin typeface="Open Sans" panose="020B0604020202020204" charset="0"/>
                <a:ea typeface="Open Sans" panose="020B0604020202020204" charset="0"/>
                <a:cs typeface="Open Sans" panose="020B0604020202020204" charset="0"/>
              </a:rPr>
              <a:t>min_samples_leaf</a:t>
            </a:r>
            <a:endParaRPr lang="pt-BR" sz="900" dirty="0">
              <a:solidFill>
                <a:srgbClr val="434343"/>
              </a:solidFill>
              <a:latin typeface="Open Sans" panose="020B0604020202020204" charset="0"/>
              <a:ea typeface="Open Sans" panose="020B0604020202020204" charset="0"/>
              <a:cs typeface="Open Sans" panose="020B060402020202020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pt-BR" sz="900" dirty="0">
                <a:solidFill>
                  <a:srgbClr val="434343"/>
                </a:solidFill>
                <a:latin typeface="Open Sans" panose="020B0604020202020204" charset="0"/>
                <a:ea typeface="Open Sans" panose="020B0604020202020204" charset="0"/>
                <a:cs typeface="Open Sans" panose="020B0604020202020204" charset="0"/>
              </a:rPr>
              <a:t>Observa-se que não há uma redução significativa na acurácia quando se aumenta o </a:t>
            </a:r>
            <a:r>
              <a:rPr lang="pt-BR" sz="900" dirty="0" err="1">
                <a:solidFill>
                  <a:srgbClr val="434343"/>
                </a:solidFill>
                <a:latin typeface="Open Sans" panose="020B0604020202020204" charset="0"/>
                <a:ea typeface="Open Sans" panose="020B0604020202020204" charset="0"/>
                <a:cs typeface="Open Sans" panose="020B0604020202020204" charset="0"/>
              </a:rPr>
              <a:t>min_samples_leaf</a:t>
            </a:r>
            <a:endParaRPr kumimoji="0" lang="pt-BR" sz="9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22" name="Retângulo 21">
            <a:extLst>
              <a:ext uri="{FF2B5EF4-FFF2-40B4-BE49-F238E27FC236}">
                <a16:creationId xmlns:a16="http://schemas.microsoft.com/office/drawing/2014/main" id="{804673B3-4957-4846-AF5A-EDA68D627E80}"/>
              </a:ext>
            </a:extLst>
          </p:cNvPr>
          <p:cNvSpPr/>
          <p:nvPr/>
        </p:nvSpPr>
        <p:spPr>
          <a:xfrm>
            <a:off x="0" y="1002668"/>
            <a:ext cx="12171576" cy="1142814"/>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sp>
        <p:nvSpPr>
          <p:cNvPr id="23" name="Retângulo 22">
            <a:extLst>
              <a:ext uri="{FF2B5EF4-FFF2-40B4-BE49-F238E27FC236}">
                <a16:creationId xmlns:a16="http://schemas.microsoft.com/office/drawing/2014/main" id="{605B0645-0EF9-4DCE-BC09-E004A99F5F98}"/>
              </a:ext>
            </a:extLst>
          </p:cNvPr>
          <p:cNvSpPr/>
          <p:nvPr/>
        </p:nvSpPr>
        <p:spPr>
          <a:xfrm>
            <a:off x="92571" y="1020703"/>
            <a:ext cx="11739513" cy="1015663"/>
          </a:xfrm>
          <a:prstGeom prst="rect">
            <a:avLst/>
          </a:prstGeom>
        </p:spPr>
        <p:txBody>
          <a:bodyPr wrap="square">
            <a:spAutoFit/>
          </a:bodyPr>
          <a:lstStyle/>
          <a:p>
            <a:pPr marL="171450" indent="-171450">
              <a:buFont typeface="Arial" panose="020B0604020202020204" pitchFamily="34" charset="0"/>
              <a:buChar char="•"/>
            </a:pPr>
            <a:r>
              <a:rPr lang="pt-BR" sz="1200" dirty="0">
                <a:solidFill>
                  <a:srgbClr val="434343"/>
                </a:solidFill>
                <a:latin typeface="Open Sans" panose="020B0604020202020204"/>
              </a:rPr>
              <a:t>Por se tratar de um modelo com muitas variáveis, torna-se difícil plotar a árvore final, por conta disso, é preciso selecionar uma profundidade que permita uma plotagem ao mesmo tempo que impede o </a:t>
            </a:r>
            <a:r>
              <a:rPr lang="pt-BR" sz="1200" dirty="0" err="1">
                <a:solidFill>
                  <a:srgbClr val="434343"/>
                </a:solidFill>
                <a:latin typeface="Open Sans" panose="020B0604020202020204"/>
              </a:rPr>
              <a:t>overfit</a:t>
            </a:r>
            <a:r>
              <a:rPr lang="pt-BR" sz="1200" dirty="0">
                <a:solidFill>
                  <a:srgbClr val="434343"/>
                </a:solidFill>
                <a:latin typeface="Open Sans" panose="020B0604020202020204"/>
              </a:rPr>
              <a:t> do modelo, assim, como se observa no gráfico, profundidade 10 (ponto 9) tem um bom custo benefício, pois não diminui a acurácia e permite a plotagem da árvore.</a:t>
            </a:r>
          </a:p>
          <a:p>
            <a:pPr marL="171450" indent="-171450">
              <a:buFont typeface="Arial" panose="020B0604020202020204" pitchFamily="34" charset="0"/>
              <a:buChar char="•"/>
            </a:pPr>
            <a:r>
              <a:rPr lang="pt-BR" sz="1200" dirty="0">
                <a:solidFill>
                  <a:srgbClr val="434343"/>
                </a:solidFill>
                <a:latin typeface="Open Sans" panose="020B0604020202020204"/>
              </a:rPr>
              <a:t>Alteração de </a:t>
            </a:r>
            <a:r>
              <a:rPr lang="pt-BR" sz="1200" dirty="0" err="1">
                <a:solidFill>
                  <a:srgbClr val="434343"/>
                </a:solidFill>
                <a:latin typeface="Open Sans" panose="020B0604020202020204"/>
              </a:rPr>
              <a:t>min_samples_leaf</a:t>
            </a:r>
            <a:r>
              <a:rPr lang="pt-BR" sz="1200" dirty="0">
                <a:solidFill>
                  <a:srgbClr val="434343"/>
                </a:solidFill>
                <a:latin typeface="Open Sans" panose="020B0604020202020204"/>
              </a:rPr>
              <a:t> não provoca mudança significativa na acurácia, porém diminui o tamanho da árvore e permite uma plotagem melhor, assim optei por utilizar </a:t>
            </a:r>
            <a:r>
              <a:rPr lang="pt-BR" sz="1200" dirty="0" err="1">
                <a:solidFill>
                  <a:srgbClr val="434343"/>
                </a:solidFill>
                <a:latin typeface="Open Sans" panose="020B0604020202020204"/>
              </a:rPr>
              <a:t>min_samples_leaf</a:t>
            </a:r>
            <a:r>
              <a:rPr lang="pt-BR" sz="1200" dirty="0">
                <a:solidFill>
                  <a:srgbClr val="434343"/>
                </a:solidFill>
                <a:latin typeface="Open Sans" panose="020B0604020202020204"/>
              </a:rPr>
              <a:t> = 100</a:t>
            </a:r>
          </a:p>
        </p:txBody>
      </p:sp>
      <p:sp>
        <p:nvSpPr>
          <p:cNvPr id="24" name="CaixaDeTexto 23">
            <a:extLst>
              <a:ext uri="{FF2B5EF4-FFF2-40B4-BE49-F238E27FC236}">
                <a16:creationId xmlns:a16="http://schemas.microsoft.com/office/drawing/2014/main" id="{7E949FD6-1F71-4725-964F-2F67809A27E5}"/>
              </a:ext>
            </a:extLst>
          </p:cNvPr>
          <p:cNvSpPr txBox="1"/>
          <p:nvPr/>
        </p:nvSpPr>
        <p:spPr>
          <a:xfrm rot="16200000">
            <a:off x="5344682" y="3911875"/>
            <a:ext cx="1425108" cy="221064"/>
          </a:xfrm>
          <a:prstGeom prst="rect">
            <a:avLst/>
          </a:prstGeom>
          <a:noFill/>
        </p:spPr>
        <p:txBody>
          <a:bodyPr wrap="none" rtlCol="0">
            <a:spAutoFit/>
          </a:bodyPr>
          <a:lstStyle/>
          <a:p>
            <a:r>
              <a:rPr lang="pt-BR" sz="1100" dirty="0"/>
              <a:t>Acurácia na base de teste</a:t>
            </a:r>
          </a:p>
        </p:txBody>
      </p:sp>
      <p:pic>
        <p:nvPicPr>
          <p:cNvPr id="5" name="Imagem 4">
            <a:extLst>
              <a:ext uri="{FF2B5EF4-FFF2-40B4-BE49-F238E27FC236}">
                <a16:creationId xmlns:a16="http://schemas.microsoft.com/office/drawing/2014/main" id="{96F5C85E-3C31-479D-BCA4-36E47824F790}"/>
              </a:ext>
            </a:extLst>
          </p:cNvPr>
          <p:cNvPicPr>
            <a:picLocks noChangeAspect="1"/>
          </p:cNvPicPr>
          <p:nvPr/>
        </p:nvPicPr>
        <p:blipFill>
          <a:blip r:embed="rId5"/>
          <a:stretch>
            <a:fillRect/>
          </a:stretch>
        </p:blipFill>
        <p:spPr>
          <a:xfrm>
            <a:off x="788157" y="2210374"/>
            <a:ext cx="5158547" cy="3381714"/>
          </a:xfrm>
          <a:prstGeom prst="rect">
            <a:avLst/>
          </a:prstGeom>
        </p:spPr>
      </p:pic>
      <p:pic>
        <p:nvPicPr>
          <p:cNvPr id="13" name="Imagem 12">
            <a:extLst>
              <a:ext uri="{FF2B5EF4-FFF2-40B4-BE49-F238E27FC236}">
                <a16:creationId xmlns:a16="http://schemas.microsoft.com/office/drawing/2014/main" id="{EA6049E6-5222-43BE-9AFF-364ADEF5528C}"/>
              </a:ext>
            </a:extLst>
          </p:cNvPr>
          <p:cNvPicPr>
            <a:picLocks noChangeAspect="1"/>
          </p:cNvPicPr>
          <p:nvPr/>
        </p:nvPicPr>
        <p:blipFill>
          <a:blip r:embed="rId6"/>
          <a:stretch>
            <a:fillRect/>
          </a:stretch>
        </p:blipFill>
        <p:spPr>
          <a:xfrm>
            <a:off x="6263800" y="2292296"/>
            <a:ext cx="5062515" cy="3294762"/>
          </a:xfrm>
          <a:prstGeom prst="rect">
            <a:avLst/>
          </a:prstGeom>
        </p:spPr>
      </p:pic>
    </p:spTree>
    <p:extLst>
      <p:ext uri="{BB962C8B-B14F-4D97-AF65-F5344CB8AC3E}">
        <p14:creationId xmlns:p14="http://schemas.microsoft.com/office/powerpoint/2010/main" val="37834288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Placeholder 1">
            <a:extLst>
              <a:ext uri="{FF2B5EF4-FFF2-40B4-BE49-F238E27FC236}">
                <a16:creationId xmlns:a16="http://schemas.microsoft.com/office/drawing/2014/main" id="{3594DE52-7C66-4B4A-A0A2-6A19C13FEDE7}"/>
              </a:ext>
            </a:extLst>
          </p:cNvPr>
          <p:cNvSpPr txBox="1">
            <a:spLocks/>
          </p:cNvSpPr>
          <p:nvPr/>
        </p:nvSpPr>
        <p:spPr>
          <a:xfrm>
            <a:off x="176514" y="11293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3.iv. </a:t>
            </a:r>
            <a:r>
              <a:rPr lang="en-US" dirty="0" err="1">
                <a:solidFill>
                  <a:srgbClr val="434343"/>
                </a:solidFill>
                <a:latin typeface="Open Sans" panose="020B0604020202020204" charset="0"/>
                <a:ea typeface="Open Sans" panose="020B0604020202020204" charset="0"/>
                <a:cs typeface="Open Sans" panose="020B0604020202020204" charset="0"/>
              </a:rPr>
              <a:t>Processo</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redução</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variáveis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rPr>
              <a:pPr/>
              <a:t>45</a:t>
            </a:fld>
            <a:endParaRPr lang="pt-BR" dirty="0">
              <a:solidFill>
                <a:srgbClr val="6ADBD9"/>
              </a:solidFill>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6ADBD9"/>
              </a:solidFill>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graphicFrame>
        <p:nvGraphicFramePr>
          <p:cNvPr id="2" name="Diagrama 1">
            <a:extLst>
              <a:ext uri="{FF2B5EF4-FFF2-40B4-BE49-F238E27FC236}">
                <a16:creationId xmlns:a16="http://schemas.microsoft.com/office/drawing/2014/main" id="{CB95FEA1-C38C-4438-AEAD-CF55A042FA4C}"/>
              </a:ext>
            </a:extLst>
          </p:cNvPr>
          <p:cNvGraphicFramePr/>
          <p:nvPr>
            <p:extLst>
              <p:ext uri="{D42A27DB-BD31-4B8C-83A1-F6EECF244321}">
                <p14:modId xmlns:p14="http://schemas.microsoft.com/office/powerpoint/2010/main" val="510381576"/>
              </p:ext>
            </p:extLst>
          </p:nvPr>
        </p:nvGraphicFramePr>
        <p:xfrm>
          <a:off x="757811" y="195779"/>
          <a:ext cx="10071652" cy="4400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Google Shape;115;p18">
            <a:extLst>
              <a:ext uri="{FF2B5EF4-FFF2-40B4-BE49-F238E27FC236}">
                <a16:creationId xmlns:a16="http://schemas.microsoft.com/office/drawing/2014/main" id="{AD5E3D5B-4DB5-4E11-AB70-628F9A625BBA}"/>
              </a:ext>
            </a:extLst>
          </p:cNvPr>
          <p:cNvSpPr txBox="1"/>
          <p:nvPr/>
        </p:nvSpPr>
        <p:spPr>
          <a:xfrm>
            <a:off x="1098711" y="2988693"/>
            <a:ext cx="176376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Lorem Ipsum dolor sit </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0" lvl="0" indent="0" rtl="0">
              <a:spcBef>
                <a:spcPts val="0"/>
              </a:spcBef>
              <a:spcAft>
                <a:spcPts val="0"/>
              </a:spcAft>
              <a:buNone/>
            </a:pPr>
            <a:r>
              <a:rPr lang="en" sz="1200" dirty="0">
                <a:solidFill>
                  <a:srgbClr val="434343"/>
                </a:solidFill>
                <a:latin typeface="Open Sans"/>
                <a:ea typeface="Open Sans"/>
                <a:cs typeface="Open Sans"/>
                <a:sym typeface="Open Sans"/>
              </a:rPr>
              <a:t>dolor sit amet, consectetur adipiscing elit. Nulla sit amet accumsan nisi, sit amet condimentum nunc. Nulla sit amet accumsan nisi,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10" name="Google Shape;115;p18">
            <a:extLst>
              <a:ext uri="{FF2B5EF4-FFF2-40B4-BE49-F238E27FC236}">
                <a16:creationId xmlns:a16="http://schemas.microsoft.com/office/drawing/2014/main" id="{AFE34AE6-E13A-4648-B751-CE27D6EDDC6F}"/>
              </a:ext>
            </a:extLst>
          </p:cNvPr>
          <p:cNvSpPr txBox="1"/>
          <p:nvPr/>
        </p:nvSpPr>
        <p:spPr>
          <a:xfrm>
            <a:off x="3263083" y="2988693"/>
            <a:ext cx="176376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Lorem Ipsum dolor sit </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0" lvl="0" indent="0" rtl="0">
              <a:spcBef>
                <a:spcPts val="0"/>
              </a:spcBef>
              <a:spcAft>
                <a:spcPts val="0"/>
              </a:spcAft>
              <a:buNone/>
            </a:pPr>
            <a:r>
              <a:rPr lang="en" sz="1200" dirty="0">
                <a:solidFill>
                  <a:srgbClr val="434343"/>
                </a:solidFill>
                <a:latin typeface="Open Sans"/>
                <a:ea typeface="Open Sans"/>
                <a:cs typeface="Open Sans"/>
                <a:sym typeface="Open Sans"/>
              </a:rPr>
              <a:t>dolor sit amet, consectetur adipiscing elit. Nulla sit amet accumsan nisi, sit amet condimentum nunc. Nulla sit amet accumsan nisi,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11" name="Google Shape;115;p18">
            <a:extLst>
              <a:ext uri="{FF2B5EF4-FFF2-40B4-BE49-F238E27FC236}">
                <a16:creationId xmlns:a16="http://schemas.microsoft.com/office/drawing/2014/main" id="{7CC50689-F2ED-4732-B53F-AD0B114B8E9E}"/>
              </a:ext>
            </a:extLst>
          </p:cNvPr>
          <p:cNvSpPr txBox="1"/>
          <p:nvPr/>
        </p:nvSpPr>
        <p:spPr>
          <a:xfrm>
            <a:off x="5097373" y="2918689"/>
            <a:ext cx="176376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Lorem Ipsum dolor sit </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0" lvl="0" indent="0" rtl="0">
              <a:spcBef>
                <a:spcPts val="0"/>
              </a:spcBef>
              <a:spcAft>
                <a:spcPts val="0"/>
              </a:spcAft>
              <a:buNone/>
            </a:pPr>
            <a:r>
              <a:rPr lang="en" sz="1200" dirty="0">
                <a:solidFill>
                  <a:srgbClr val="434343"/>
                </a:solidFill>
                <a:latin typeface="Open Sans"/>
                <a:ea typeface="Open Sans"/>
                <a:cs typeface="Open Sans"/>
                <a:sym typeface="Open Sans"/>
              </a:rPr>
              <a:t>dolor sit amet, consectetur adipiscing elit. Nulla sit amet accumsan nisi, sit amet condimentum nunc. Nulla sit amet accumsan nisi,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12" name="Google Shape;115;p18">
            <a:extLst>
              <a:ext uri="{FF2B5EF4-FFF2-40B4-BE49-F238E27FC236}">
                <a16:creationId xmlns:a16="http://schemas.microsoft.com/office/drawing/2014/main" id="{2A99E2E1-1659-4971-953F-F194C198EFC2}"/>
              </a:ext>
            </a:extLst>
          </p:cNvPr>
          <p:cNvSpPr txBox="1"/>
          <p:nvPr/>
        </p:nvSpPr>
        <p:spPr>
          <a:xfrm>
            <a:off x="6915527" y="2918689"/>
            <a:ext cx="176376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Lorem Ipsum dolor sit </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0" lvl="0" indent="0" rtl="0">
              <a:spcBef>
                <a:spcPts val="0"/>
              </a:spcBef>
              <a:spcAft>
                <a:spcPts val="0"/>
              </a:spcAft>
              <a:buNone/>
            </a:pPr>
            <a:r>
              <a:rPr lang="en" sz="1200" dirty="0">
                <a:solidFill>
                  <a:srgbClr val="434343"/>
                </a:solidFill>
                <a:latin typeface="Open Sans"/>
                <a:ea typeface="Open Sans"/>
                <a:cs typeface="Open Sans"/>
                <a:sym typeface="Open Sans"/>
              </a:rPr>
              <a:t>dolor sit amet, consectetur adipiscing elit. Nulla sit amet accumsan nisi, sit amet condimentum nunc. Nulla sit amet accumsan nisi,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13" name="Google Shape;115;p18">
            <a:extLst>
              <a:ext uri="{FF2B5EF4-FFF2-40B4-BE49-F238E27FC236}">
                <a16:creationId xmlns:a16="http://schemas.microsoft.com/office/drawing/2014/main" id="{1AB15A37-AE08-4C9E-BCC7-7D574DF19B47}"/>
              </a:ext>
            </a:extLst>
          </p:cNvPr>
          <p:cNvSpPr txBox="1"/>
          <p:nvPr/>
        </p:nvSpPr>
        <p:spPr>
          <a:xfrm>
            <a:off x="8872495" y="2918689"/>
            <a:ext cx="176376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Lorem Ipsum dolor sit </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0" lvl="0" indent="0" rtl="0">
              <a:spcBef>
                <a:spcPts val="0"/>
              </a:spcBef>
              <a:spcAft>
                <a:spcPts val="0"/>
              </a:spcAft>
              <a:buNone/>
            </a:pPr>
            <a:r>
              <a:rPr lang="en" sz="1200" dirty="0">
                <a:solidFill>
                  <a:srgbClr val="434343"/>
                </a:solidFill>
                <a:latin typeface="Open Sans"/>
                <a:ea typeface="Open Sans"/>
                <a:cs typeface="Open Sans"/>
                <a:sym typeface="Open Sans"/>
              </a:rPr>
              <a:t>dolor sit amet, consectetur adipiscing elit. Nulla sit amet accumsan nisi, sit amet condimentum nunc. Nulla sit amet accumsan nisi,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14" name="Retângulo 13">
            <a:extLst>
              <a:ext uri="{FF2B5EF4-FFF2-40B4-BE49-F238E27FC236}">
                <a16:creationId xmlns:a16="http://schemas.microsoft.com/office/drawing/2014/main" id="{AC86E50F-7A5E-454B-8779-14BC0B72C234}"/>
              </a:ext>
            </a:extLst>
          </p:cNvPr>
          <p:cNvSpPr/>
          <p:nvPr/>
        </p:nvSpPr>
        <p:spPr>
          <a:xfrm>
            <a:off x="0" y="5285380"/>
            <a:ext cx="7511145" cy="1200329"/>
          </a:xfrm>
          <a:prstGeom prst="rect">
            <a:avLst/>
          </a:prstGeom>
        </p:spPr>
        <p:txBody>
          <a:bodyPr wrap="square">
            <a:spAutoFit/>
          </a:bodyPr>
          <a:lstStyle/>
          <a:p>
            <a:r>
              <a:rPr lang="da-DK" dirty="0">
                <a:solidFill>
                  <a:schemeClr val="accent4"/>
                </a:solidFill>
              </a:rPr>
              <a:t>Se aplicável a seu projeto, descrever o processo de redução de variáveis, detalhando os motivos pelo qual as variáveis deixaram de fazer parte da análise, até o resultado final </a:t>
            </a:r>
          </a:p>
          <a:p>
            <a:pPr marL="285750" indent="-285750">
              <a:buFontTx/>
              <a:buChar char="-"/>
            </a:pPr>
            <a:endParaRPr lang="pt-BR" dirty="0">
              <a:solidFill>
                <a:schemeClr val="accent4"/>
              </a:solidFill>
            </a:endParaRPr>
          </a:p>
        </p:txBody>
      </p:sp>
      <p:sp>
        <p:nvSpPr>
          <p:cNvPr id="15" name="Espaço Reservado para Data 5">
            <a:extLst>
              <a:ext uri="{FF2B5EF4-FFF2-40B4-BE49-F238E27FC236}">
                <a16:creationId xmlns:a16="http://schemas.microsoft.com/office/drawing/2014/main" id="{CFD695E7-181C-46B2-911D-897ECEF89B0F}"/>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6" name="Imagem 15"/>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Tree>
    <p:extLst>
      <p:ext uri="{BB962C8B-B14F-4D97-AF65-F5344CB8AC3E}">
        <p14:creationId xmlns:p14="http://schemas.microsoft.com/office/powerpoint/2010/main" val="8649023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7" name="Agrupar 36">
            <a:extLst>
              <a:ext uri="{FF2B5EF4-FFF2-40B4-BE49-F238E27FC236}">
                <a16:creationId xmlns:a16="http://schemas.microsoft.com/office/drawing/2014/main" id="{D0344037-3C7F-4A99-ACBD-4633CC85829D}"/>
              </a:ext>
            </a:extLst>
          </p:cNvPr>
          <p:cNvGrpSpPr/>
          <p:nvPr/>
        </p:nvGrpSpPr>
        <p:grpSpPr>
          <a:xfrm>
            <a:off x="4839286" y="1494090"/>
            <a:ext cx="7352714" cy="4397122"/>
            <a:chOff x="8497038" y="155404"/>
            <a:chExt cx="2827606" cy="2308431"/>
          </a:xfrm>
        </p:grpSpPr>
        <p:sp>
          <p:nvSpPr>
            <p:cNvPr id="38" name="Retângulo 37">
              <a:extLst>
                <a:ext uri="{FF2B5EF4-FFF2-40B4-BE49-F238E27FC236}">
                  <a16:creationId xmlns:a16="http://schemas.microsoft.com/office/drawing/2014/main" id="{D902E99D-1B43-474C-AC5E-3E8665E2FA1E}"/>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9" name="Google Shape;62;p13">
              <a:extLst>
                <a:ext uri="{FF2B5EF4-FFF2-40B4-BE49-F238E27FC236}">
                  <a16:creationId xmlns:a16="http://schemas.microsoft.com/office/drawing/2014/main" id="{8B9985CB-6CA9-436F-94A6-2475F49B55AD}"/>
                </a:ext>
              </a:extLst>
            </p:cNvPr>
            <p:cNvPicPr preferRelativeResize="0"/>
            <p:nvPr/>
          </p:nvPicPr>
          <p:blipFill>
            <a:blip r:embed="rId2">
              <a:alphaModFix/>
            </a:blip>
            <a:stretch>
              <a:fillRect/>
            </a:stretch>
          </p:blipFill>
          <p:spPr>
            <a:xfrm flipH="1">
              <a:off x="10275555" y="1506892"/>
              <a:ext cx="1028361" cy="914140"/>
            </a:xfrm>
            <a:prstGeom prst="rect">
              <a:avLst/>
            </a:prstGeom>
            <a:noFill/>
            <a:ln>
              <a:noFill/>
            </a:ln>
          </p:spPr>
        </p:pic>
      </p:gr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396870" y="379620"/>
            <a:ext cx="43400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19" name="Picture 4" descr="Photo of Three People Smiling While Having a Meeting">
            <a:extLst>
              <a:ext uri="{FF2B5EF4-FFF2-40B4-BE49-F238E27FC236}">
                <a16:creationId xmlns:a16="http://schemas.microsoft.com/office/drawing/2014/main" id="{CF4E4D17-9CB2-4824-99F6-5164D58328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120" t="-218" r="40040" b="-855"/>
          <a:stretch/>
        </p:blipFill>
        <p:spPr bwMode="auto">
          <a:xfrm>
            <a:off x="-20461" y="-38804"/>
            <a:ext cx="3804670" cy="6981343"/>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m 19">
            <a:extLst>
              <a:ext uri="{FF2B5EF4-FFF2-40B4-BE49-F238E27FC236}">
                <a16:creationId xmlns:a16="http://schemas.microsoft.com/office/drawing/2014/main" id="{A0048961-CD76-49B1-8FA0-47C86D7D8242}"/>
              </a:ext>
            </a:extLst>
          </p:cNvPr>
          <p:cNvPicPr>
            <a:picLocks noChangeAspect="1"/>
          </p:cNvPicPr>
          <p:nvPr/>
        </p:nvPicPr>
        <p:blipFill rotWithShape="1">
          <a:blip r:embed="rId4"/>
          <a:srcRect l="7457" t="20485" r="70666" b="70204"/>
          <a:stretch/>
        </p:blipFill>
        <p:spPr>
          <a:xfrm>
            <a:off x="10606907" y="6397119"/>
            <a:ext cx="1197466" cy="283584"/>
          </a:xfrm>
          <a:prstGeom prst="rect">
            <a:avLst/>
          </a:prstGeom>
        </p:spPr>
      </p:pic>
      <p:sp>
        <p:nvSpPr>
          <p:cNvPr id="11" name="Title Placeholder 1">
            <a:extLst>
              <a:ext uri="{FF2B5EF4-FFF2-40B4-BE49-F238E27FC236}">
                <a16:creationId xmlns:a16="http://schemas.microsoft.com/office/drawing/2014/main" id="{C614DE7C-93DF-40BF-8B79-1508222539C0}"/>
              </a:ext>
            </a:extLst>
          </p:cNvPr>
          <p:cNvSpPr txBox="1">
            <a:spLocks/>
          </p:cNvSpPr>
          <p:nvPr/>
        </p:nvSpPr>
        <p:spPr>
          <a:xfrm>
            <a:off x="4483471" y="274949"/>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4.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Exploratória</a:t>
            </a:r>
            <a:r>
              <a:rPr lang="en-US" dirty="0">
                <a:solidFill>
                  <a:srgbClr val="434343"/>
                </a:solidFill>
                <a:latin typeface="Open Sans" panose="020B0604020202020204" charset="0"/>
                <a:ea typeface="Open Sans" panose="020B0604020202020204" charset="0"/>
                <a:cs typeface="Open Sans" panose="020B0604020202020204" charset="0"/>
              </a:rPr>
              <a:t> de Dados</a:t>
            </a: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sp>
        <p:nvSpPr>
          <p:cNvPr id="12" name="Retângulo 11">
            <a:extLst>
              <a:ext uri="{FF2B5EF4-FFF2-40B4-BE49-F238E27FC236}">
                <a16:creationId xmlns:a16="http://schemas.microsoft.com/office/drawing/2014/main" id="{9AF75BDE-2DA8-42CE-8B19-0AC78647E4C2}"/>
              </a:ext>
            </a:extLst>
          </p:cNvPr>
          <p:cNvSpPr/>
          <p:nvPr/>
        </p:nvSpPr>
        <p:spPr>
          <a:xfrm>
            <a:off x="4931577" y="1616253"/>
            <a:ext cx="5728523" cy="1384995"/>
          </a:xfrm>
          <a:prstGeom prst="rect">
            <a:avLst/>
          </a:prstGeom>
        </p:spPr>
        <p:txBody>
          <a:bodyPr wrap="square">
            <a:spAutoFit/>
          </a:bodyPr>
          <a:lstStyle/>
          <a:p>
            <a:endParaRPr lang="pt-BR" sz="1200" dirty="0">
              <a:solidFill>
                <a:srgbClr val="434343"/>
              </a:solidFill>
              <a:latin typeface="Open Sans" panose="020B0604020202020204" charset="0"/>
              <a:ea typeface="Open Sans" panose="020B0604020202020204" charset="0"/>
              <a:cs typeface="Open Sans" panose="020B0604020202020204" charset="0"/>
            </a:endParaRPr>
          </a:p>
          <a:p>
            <a:r>
              <a:rPr lang="pt-BR" sz="1200" b="1" dirty="0" err="1">
                <a:solidFill>
                  <a:srgbClr val="434343"/>
                </a:solidFill>
                <a:latin typeface="Open Sans" panose="020B0604020202020204" charset="0"/>
                <a:ea typeface="Open Sans" panose="020B0604020202020204" charset="0"/>
                <a:cs typeface="Open Sans" panose="020B0604020202020204" charset="0"/>
              </a:rPr>
              <a:t>Lorem</a:t>
            </a:r>
            <a:r>
              <a:rPr lang="pt-BR" sz="1200" b="1" dirty="0">
                <a:solidFill>
                  <a:srgbClr val="434343"/>
                </a:solidFill>
                <a:latin typeface="Open Sans" panose="020B0604020202020204" charset="0"/>
                <a:ea typeface="Open Sans" panose="020B0604020202020204" charset="0"/>
                <a:cs typeface="Open Sans" panose="020B0604020202020204" charset="0"/>
              </a:rPr>
              <a:t> Ipsum </a:t>
            </a:r>
            <a:r>
              <a:rPr lang="pt-BR" sz="1200" b="1" dirty="0" err="1">
                <a:solidFill>
                  <a:srgbClr val="434343"/>
                </a:solidFill>
                <a:latin typeface="Open Sans" panose="020B0604020202020204" charset="0"/>
                <a:ea typeface="Open Sans" panose="020B0604020202020204" charset="0"/>
                <a:cs typeface="Open Sans" panose="020B0604020202020204" charset="0"/>
              </a:rPr>
              <a:t>dolor</a:t>
            </a:r>
            <a:r>
              <a:rPr lang="pt-BR" sz="1200" b="1" dirty="0">
                <a:solidFill>
                  <a:srgbClr val="434343"/>
                </a:solidFill>
                <a:latin typeface="Open Sans" panose="020B0604020202020204" charset="0"/>
                <a:ea typeface="Open Sans" panose="020B0604020202020204" charset="0"/>
                <a:cs typeface="Open Sans" panose="020B0604020202020204" charset="0"/>
              </a:rPr>
              <a:t> </a:t>
            </a:r>
            <a:r>
              <a:rPr lang="pt-BR" sz="1200" b="1" dirty="0" err="1">
                <a:solidFill>
                  <a:srgbClr val="434343"/>
                </a:solidFill>
                <a:latin typeface="Open Sans" panose="020B0604020202020204" charset="0"/>
                <a:ea typeface="Open Sans" panose="020B0604020202020204" charset="0"/>
                <a:cs typeface="Open Sans" panose="020B0604020202020204" charset="0"/>
              </a:rPr>
              <a:t>sit</a:t>
            </a:r>
            <a:r>
              <a:rPr lang="pt-BR" sz="1200" b="1" dirty="0">
                <a:solidFill>
                  <a:srgbClr val="434343"/>
                </a:solidFill>
                <a:latin typeface="Open Sans" panose="020B0604020202020204" charset="0"/>
                <a:ea typeface="Open Sans" panose="020B0604020202020204" charset="0"/>
                <a:cs typeface="Open Sans" panose="020B0604020202020204" charset="0"/>
              </a:rPr>
              <a:t> </a:t>
            </a:r>
            <a:r>
              <a:rPr lang="pt-BR" sz="1200" b="1" dirty="0" err="1">
                <a:solidFill>
                  <a:srgbClr val="434343"/>
                </a:solidFill>
                <a:latin typeface="Open Sans" panose="020B0604020202020204" charset="0"/>
                <a:ea typeface="Open Sans" panose="020B0604020202020204" charset="0"/>
                <a:cs typeface="Open Sans" panose="020B0604020202020204" charset="0"/>
              </a:rPr>
              <a:t>amet</a:t>
            </a:r>
            <a:endParaRPr lang="pt-BR" sz="1200" b="1" dirty="0">
              <a:solidFill>
                <a:srgbClr val="434343"/>
              </a:solidFill>
              <a:latin typeface="Open Sans" panose="020B0604020202020204" charset="0"/>
              <a:ea typeface="Open Sans" panose="020B0604020202020204" charset="0"/>
              <a:cs typeface="Open Sans" panose="020B0604020202020204" charset="0"/>
            </a:endParaRPr>
          </a:p>
          <a:p>
            <a:endParaRPr lang="pt-BR" sz="1200" dirty="0">
              <a:solidFill>
                <a:srgbClr val="434343"/>
              </a:solidFill>
              <a:latin typeface="Open Sans" panose="020B0604020202020204" charset="0"/>
              <a:ea typeface="Open Sans" panose="020B0604020202020204" charset="0"/>
              <a:cs typeface="Open Sans" panose="020B0604020202020204" charset="0"/>
            </a:endParaRPr>
          </a:p>
          <a:p>
            <a:r>
              <a:rPr lang="pt-BR" sz="1200" dirty="0" err="1">
                <a:solidFill>
                  <a:srgbClr val="434343"/>
                </a:solidFill>
                <a:latin typeface="Open Sans" panose="020B0604020202020204" charset="0"/>
                <a:ea typeface="Open Sans" panose="020B0604020202020204" charset="0"/>
                <a:cs typeface="Open Sans" panose="020B0604020202020204" charset="0"/>
              </a:rPr>
              <a:t>Lorem</a:t>
            </a:r>
            <a:r>
              <a:rPr lang="pt-BR" sz="1200" dirty="0">
                <a:solidFill>
                  <a:srgbClr val="434343"/>
                </a:solidFill>
                <a:latin typeface="Open Sans" panose="020B0604020202020204" charset="0"/>
                <a:ea typeface="Open Sans" panose="020B0604020202020204" charset="0"/>
                <a:cs typeface="Open Sans" panose="020B0604020202020204" charset="0"/>
              </a:rPr>
              <a:t> Ipsum </a:t>
            </a:r>
            <a:r>
              <a:rPr lang="pt-BR" sz="1200" dirty="0" err="1">
                <a:solidFill>
                  <a:srgbClr val="434343"/>
                </a:solidFill>
                <a:latin typeface="Open Sans" panose="020B0604020202020204" charset="0"/>
                <a:ea typeface="Open Sans" panose="020B0604020202020204" charset="0"/>
                <a:cs typeface="Open Sans" panose="020B0604020202020204" charset="0"/>
              </a:rPr>
              <a:t>dolor</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sit</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amet</a:t>
            </a:r>
            <a:endParaRPr lang="pt-BR" sz="1200" dirty="0">
              <a:solidFill>
                <a:srgbClr val="434343"/>
              </a:solidFill>
              <a:latin typeface="Open Sans" panose="020B0604020202020204" charset="0"/>
              <a:ea typeface="Open Sans" panose="020B0604020202020204" charset="0"/>
              <a:cs typeface="Open Sans" panose="020B0604020202020204" charset="0"/>
            </a:endParaRPr>
          </a:p>
          <a:p>
            <a:r>
              <a:rPr lang="pt-BR" sz="1200" dirty="0" err="1">
                <a:solidFill>
                  <a:srgbClr val="434343"/>
                </a:solidFill>
                <a:latin typeface="Open Sans" panose="020B0604020202020204" charset="0"/>
                <a:ea typeface="Open Sans" panose="020B0604020202020204" charset="0"/>
                <a:cs typeface="Open Sans" panose="020B0604020202020204" charset="0"/>
              </a:rPr>
              <a:t>Lorem</a:t>
            </a:r>
            <a:r>
              <a:rPr lang="pt-BR" sz="1200" dirty="0">
                <a:solidFill>
                  <a:srgbClr val="434343"/>
                </a:solidFill>
                <a:latin typeface="Open Sans" panose="020B0604020202020204" charset="0"/>
                <a:ea typeface="Open Sans" panose="020B0604020202020204" charset="0"/>
                <a:cs typeface="Open Sans" panose="020B0604020202020204" charset="0"/>
              </a:rPr>
              <a:t> Ipsum </a:t>
            </a:r>
            <a:r>
              <a:rPr lang="pt-BR" sz="1200" dirty="0" err="1">
                <a:solidFill>
                  <a:srgbClr val="434343"/>
                </a:solidFill>
                <a:latin typeface="Open Sans" panose="020B0604020202020204" charset="0"/>
                <a:ea typeface="Open Sans" panose="020B0604020202020204" charset="0"/>
                <a:cs typeface="Open Sans" panose="020B0604020202020204" charset="0"/>
              </a:rPr>
              <a:t>dolor</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sit</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amet</a:t>
            </a:r>
            <a:endParaRPr lang="pt-BR" sz="1200" dirty="0">
              <a:solidFill>
                <a:srgbClr val="434343"/>
              </a:solidFill>
              <a:latin typeface="Open Sans" panose="020B0604020202020204" charset="0"/>
              <a:ea typeface="Open Sans" panose="020B0604020202020204" charset="0"/>
              <a:cs typeface="Open Sans" panose="020B0604020202020204" charset="0"/>
            </a:endParaRPr>
          </a:p>
          <a:p>
            <a:r>
              <a:rPr lang="pt-BR" sz="1200" dirty="0" err="1">
                <a:solidFill>
                  <a:srgbClr val="434343"/>
                </a:solidFill>
                <a:latin typeface="Open Sans" panose="020B0604020202020204" charset="0"/>
                <a:ea typeface="Open Sans" panose="020B0604020202020204" charset="0"/>
                <a:cs typeface="Open Sans" panose="020B0604020202020204" charset="0"/>
              </a:rPr>
              <a:t>Lorem</a:t>
            </a:r>
            <a:r>
              <a:rPr lang="pt-BR" sz="1200" dirty="0">
                <a:solidFill>
                  <a:srgbClr val="434343"/>
                </a:solidFill>
                <a:latin typeface="Open Sans" panose="020B0604020202020204" charset="0"/>
                <a:ea typeface="Open Sans" panose="020B0604020202020204" charset="0"/>
                <a:cs typeface="Open Sans" panose="020B0604020202020204" charset="0"/>
              </a:rPr>
              <a:t> Ipsum </a:t>
            </a:r>
            <a:r>
              <a:rPr lang="pt-BR" sz="1200" dirty="0" err="1">
                <a:solidFill>
                  <a:srgbClr val="434343"/>
                </a:solidFill>
                <a:latin typeface="Open Sans" panose="020B0604020202020204" charset="0"/>
                <a:ea typeface="Open Sans" panose="020B0604020202020204" charset="0"/>
                <a:cs typeface="Open Sans" panose="020B0604020202020204" charset="0"/>
              </a:rPr>
              <a:t>dolor</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sit</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amet</a:t>
            </a:r>
            <a:endParaRPr lang="pt-BR" sz="1200" dirty="0">
              <a:solidFill>
                <a:srgbClr val="434343"/>
              </a:solidFill>
              <a:latin typeface="Open Sans" panose="020B0604020202020204" charset="0"/>
              <a:ea typeface="Open Sans" panose="020B0604020202020204" charset="0"/>
              <a:cs typeface="Open Sans" panose="020B0604020202020204" charset="0"/>
            </a:endParaRPr>
          </a:p>
          <a:p>
            <a:endParaRPr lang="pt-BR" sz="1200" dirty="0">
              <a:solidFill>
                <a:srgbClr val="434343"/>
              </a:solidFill>
              <a:latin typeface="Open Sans" panose="020B0604020202020204" charset="0"/>
              <a:ea typeface="Open Sans" panose="020B0604020202020204" charset="0"/>
              <a:cs typeface="Open Sans" panose="020B0604020202020204" charset="0"/>
            </a:endParaRPr>
          </a:p>
        </p:txBody>
      </p:sp>
      <p:sp>
        <p:nvSpPr>
          <p:cNvPr id="14" name="Retângulo 13">
            <a:extLst>
              <a:ext uri="{FF2B5EF4-FFF2-40B4-BE49-F238E27FC236}">
                <a16:creationId xmlns:a16="http://schemas.microsoft.com/office/drawing/2014/main" id="{90337105-6BAC-4A77-B359-BCD5496A4C18}"/>
              </a:ext>
            </a:extLst>
          </p:cNvPr>
          <p:cNvSpPr/>
          <p:nvPr/>
        </p:nvSpPr>
        <p:spPr>
          <a:xfrm>
            <a:off x="229840" y="1887477"/>
            <a:ext cx="1898401" cy="1200329"/>
          </a:xfrm>
          <a:prstGeom prst="rect">
            <a:avLst/>
          </a:prstGeom>
        </p:spPr>
        <p:txBody>
          <a:bodyPr wrap="square">
            <a:spAutoFit/>
          </a:bodyPr>
          <a:lstStyle/>
          <a:p>
            <a:r>
              <a:rPr lang="da-DK" dirty="0">
                <a:solidFill>
                  <a:schemeClr val="accent4"/>
                </a:solidFill>
              </a:rPr>
              <a:t>Modificar</a:t>
            </a:r>
          </a:p>
          <a:p>
            <a:r>
              <a:rPr lang="da-DK" dirty="0">
                <a:solidFill>
                  <a:schemeClr val="accent4"/>
                </a:solidFill>
              </a:rPr>
              <a:t> imagem </a:t>
            </a:r>
          </a:p>
          <a:p>
            <a:r>
              <a:rPr lang="da-DK" dirty="0">
                <a:solidFill>
                  <a:schemeClr val="accent4"/>
                </a:solidFill>
              </a:rPr>
              <a:t>a seu </a:t>
            </a:r>
          </a:p>
          <a:p>
            <a:r>
              <a:rPr lang="da-DK" dirty="0">
                <a:solidFill>
                  <a:schemeClr val="accent4"/>
                </a:solidFill>
              </a:rPr>
              <a:t>critério</a:t>
            </a:r>
            <a:endParaRPr lang="pt-BR" dirty="0">
              <a:solidFill>
                <a:schemeClr val="accent4"/>
              </a:solidFill>
            </a:endParaRPr>
          </a:p>
        </p:txBody>
      </p:sp>
    </p:spTree>
    <p:extLst>
      <p:ext uri="{BB962C8B-B14F-4D97-AF65-F5344CB8AC3E}">
        <p14:creationId xmlns:p14="http://schemas.microsoft.com/office/powerpoint/2010/main" val="33400414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E4FC6B1B-5797-4075-9743-B408E428F048}"/>
              </a:ext>
            </a:extLst>
          </p:cNvPr>
          <p:cNvSpPr/>
          <p:nvPr/>
        </p:nvSpPr>
        <p:spPr>
          <a:xfrm>
            <a:off x="950351" y="1303515"/>
            <a:ext cx="10071653" cy="1169551"/>
          </a:xfrm>
          <a:prstGeom prst="rect">
            <a:avLst/>
          </a:prstGeom>
        </p:spPr>
        <p:txBody>
          <a:bodyPr wrap="square">
            <a:spAutoFit/>
          </a:bodyPr>
          <a:lstStyle/>
          <a:p>
            <a:r>
              <a:rPr lang="da-DK" sz="1400" dirty="0">
                <a:solidFill>
                  <a:srgbClr val="434343"/>
                </a:solidFill>
                <a:latin typeface="Open Sans" panose="020B0604020202020204" charset="0"/>
              </a:rPr>
              <a:t>Lorem Ipsum dolor sit amet</a:t>
            </a:r>
          </a:p>
          <a:p>
            <a:r>
              <a:rPr lang="da-DK" sz="1400" dirty="0">
                <a:solidFill>
                  <a:srgbClr val="434343"/>
                </a:solidFill>
                <a:latin typeface="Open Sans" panose="020B0604020202020204" charset="0"/>
              </a:rPr>
              <a:t>Lorem Ipsum dolor sit amet</a:t>
            </a:r>
            <a:endParaRPr lang="en-US" sz="1400" dirty="0">
              <a:solidFill>
                <a:srgbClr val="434343"/>
              </a:solidFill>
              <a:latin typeface="Open Sans" panose="020B0604020202020204" charset="0"/>
            </a:endParaRPr>
          </a:p>
          <a:p>
            <a:r>
              <a:rPr lang="da-DK" sz="1400" dirty="0">
                <a:solidFill>
                  <a:srgbClr val="434343"/>
                </a:solidFill>
                <a:latin typeface="Open Sans" panose="020B0604020202020204" charset="0"/>
              </a:rPr>
              <a:t>Lorem Ipsum dolor sit amet</a:t>
            </a:r>
            <a:endParaRPr lang="en-US" sz="1400" dirty="0">
              <a:solidFill>
                <a:srgbClr val="434343"/>
              </a:solidFill>
              <a:latin typeface="Open Sans" panose="020B0604020202020204" charset="0"/>
            </a:endParaRPr>
          </a:p>
          <a:p>
            <a:endParaRPr lang="en-US" sz="1400" dirty="0">
              <a:solidFill>
                <a:srgbClr val="434343"/>
              </a:solidFill>
              <a:latin typeface="Open Sans" panose="020B0604020202020204" charset="0"/>
            </a:endParaRPr>
          </a:p>
          <a:p>
            <a:endParaRPr lang="pt-BR" sz="1400" dirty="0">
              <a:solidFill>
                <a:srgbClr val="434343"/>
              </a:solidFill>
              <a:latin typeface="Open Sans" panose="020B0604020202020204" charset="0"/>
              <a:ea typeface="Open Sans" panose="020B0604020202020204" charset="0"/>
              <a:cs typeface="Open Sans" panose="020B0604020202020204" charset="0"/>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0750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rPr>
              <a:pPr/>
              <a:t>47</a:t>
            </a:fld>
            <a:endParaRPr lang="pt-BR" dirty="0">
              <a:solidFill>
                <a:srgbClr val="6ADBD9"/>
              </a:solidFill>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6ADBD9"/>
              </a:solidFill>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sp>
        <p:nvSpPr>
          <p:cNvPr id="12" name="Espaço Reservado para Data 5">
            <a:extLst>
              <a:ext uri="{FF2B5EF4-FFF2-40B4-BE49-F238E27FC236}">
                <a16:creationId xmlns:a16="http://schemas.microsoft.com/office/drawing/2014/main"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9" name="Imagem 8"/>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464802" y="6393527"/>
            <a:ext cx="1705361" cy="327947"/>
          </a:xfrm>
          <a:prstGeom prst="rect">
            <a:avLst/>
          </a:prstGeom>
        </p:spPr>
      </p:pic>
      <p:sp>
        <p:nvSpPr>
          <p:cNvPr id="14" name="Title Placeholder 1">
            <a:extLst>
              <a:ext uri="{FF2B5EF4-FFF2-40B4-BE49-F238E27FC236}">
                <a16:creationId xmlns:a16="http://schemas.microsoft.com/office/drawing/2014/main" id="{C614DE7C-93DF-40BF-8B79-1508222539C0}"/>
              </a:ext>
            </a:extLst>
          </p:cNvPr>
          <p:cNvSpPr txBox="1">
            <a:spLocks/>
          </p:cNvSpPr>
          <p:nvPr/>
        </p:nvSpPr>
        <p:spPr>
          <a:xfrm>
            <a:off x="336984" y="20556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4.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Exploratória</a:t>
            </a:r>
            <a:r>
              <a:rPr lang="en-US" dirty="0">
                <a:solidFill>
                  <a:srgbClr val="434343"/>
                </a:solidFill>
                <a:latin typeface="Open Sans" panose="020B0604020202020204" charset="0"/>
                <a:ea typeface="Open Sans" panose="020B0604020202020204" charset="0"/>
                <a:cs typeface="Open Sans" panose="020B0604020202020204" charset="0"/>
              </a:rPr>
              <a:t> de Dados</a:t>
            </a: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spTree>
    <p:extLst>
      <p:ext uri="{BB962C8B-B14F-4D97-AF65-F5344CB8AC3E}">
        <p14:creationId xmlns:p14="http://schemas.microsoft.com/office/powerpoint/2010/main" val="41952778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Elipse 25">
            <a:extLst>
              <a:ext uri="{FF2B5EF4-FFF2-40B4-BE49-F238E27FC236}">
                <a16:creationId xmlns:a16="http://schemas.microsoft.com/office/drawing/2014/main" id="{6911C68C-4195-4FE0-8287-58A07025F15B}"/>
              </a:ext>
            </a:extLst>
          </p:cNvPr>
          <p:cNvSpPr/>
          <p:nvPr/>
        </p:nvSpPr>
        <p:spPr>
          <a:xfrm>
            <a:off x="6839723" y="2158400"/>
            <a:ext cx="976820" cy="964190"/>
          </a:xfrm>
          <a:prstGeom prst="ellipse">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latin typeface="Calibri" panose="020F050202020403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8" name="Elipse 17">
            <a:extLst>
              <a:ext uri="{FF2B5EF4-FFF2-40B4-BE49-F238E27FC236}">
                <a16:creationId xmlns:a16="http://schemas.microsoft.com/office/drawing/2014/main" id="{11253DD4-5026-4C31-9FAA-98089AB57DD7}"/>
              </a:ext>
            </a:extLst>
          </p:cNvPr>
          <p:cNvSpPr/>
          <p:nvPr/>
        </p:nvSpPr>
        <p:spPr>
          <a:xfrm>
            <a:off x="9113891" y="2158400"/>
            <a:ext cx="976820" cy="964190"/>
          </a:xfrm>
          <a:prstGeom prst="ellipse">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latin typeface="Calibri" panose="020F0502020204030204"/>
            </a:endParaRPr>
          </a:p>
        </p:txBody>
      </p:sp>
      <p:sp>
        <p:nvSpPr>
          <p:cNvPr id="16" name="Elipse 15">
            <a:extLst>
              <a:ext uri="{FF2B5EF4-FFF2-40B4-BE49-F238E27FC236}">
                <a16:creationId xmlns:a16="http://schemas.microsoft.com/office/drawing/2014/main" id="{47E40754-177D-49B0-9B93-35EBEC064736}"/>
              </a:ext>
            </a:extLst>
          </p:cNvPr>
          <p:cNvSpPr/>
          <p:nvPr/>
        </p:nvSpPr>
        <p:spPr>
          <a:xfrm>
            <a:off x="1910572" y="2158400"/>
            <a:ext cx="976820" cy="964190"/>
          </a:xfrm>
          <a:prstGeom prst="ellipse">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Elipse 22">
            <a:extLst>
              <a:ext uri="{FF2B5EF4-FFF2-40B4-BE49-F238E27FC236}">
                <a16:creationId xmlns:a16="http://schemas.microsoft.com/office/drawing/2014/main" id="{554744DD-1D95-418A-BC71-F01241831310}"/>
              </a:ext>
            </a:extLst>
          </p:cNvPr>
          <p:cNvSpPr/>
          <p:nvPr/>
        </p:nvSpPr>
        <p:spPr>
          <a:xfrm>
            <a:off x="4452597" y="2158400"/>
            <a:ext cx="976820" cy="964190"/>
          </a:xfrm>
          <a:prstGeom prst="ellipse">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latin typeface="Calibri" panose="020F0502020204030204"/>
            </a:endParaRPr>
          </a:p>
        </p:txBody>
      </p:sp>
      <p:sp>
        <p:nvSpPr>
          <p:cNvPr id="24" name="Retângulo 23">
            <a:extLst>
              <a:ext uri="{FF2B5EF4-FFF2-40B4-BE49-F238E27FC236}">
                <a16:creationId xmlns:a16="http://schemas.microsoft.com/office/drawing/2014/main" id="{C3822631-16E9-40E2-A6F2-94503BC34BB8}"/>
              </a:ext>
            </a:extLst>
          </p:cNvPr>
          <p:cNvSpPr/>
          <p:nvPr/>
        </p:nvSpPr>
        <p:spPr>
          <a:xfrm>
            <a:off x="6416460" y="3429000"/>
            <a:ext cx="1795881"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dolor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consectetur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adipiscing</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elit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endPar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Retângulo 24">
            <a:extLst>
              <a:ext uri="{FF2B5EF4-FFF2-40B4-BE49-F238E27FC236}">
                <a16:creationId xmlns:a16="http://schemas.microsoft.com/office/drawing/2014/main" id="{29D846F6-4EED-40C7-BB2D-8E3E89F1BD67}"/>
              </a:ext>
            </a:extLst>
          </p:cNvPr>
          <p:cNvSpPr/>
          <p:nvPr/>
        </p:nvSpPr>
        <p:spPr>
          <a:xfrm>
            <a:off x="3979661" y="3429000"/>
            <a:ext cx="1795881"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dolor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consectetur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adipiscing</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elit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endPar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Retângulo 28">
            <a:extLst>
              <a:ext uri="{FF2B5EF4-FFF2-40B4-BE49-F238E27FC236}">
                <a16:creationId xmlns:a16="http://schemas.microsoft.com/office/drawing/2014/main" id="{A7BC5D1A-FF90-4359-AE98-CFE00869AC1E}"/>
              </a:ext>
            </a:extLst>
          </p:cNvPr>
          <p:cNvSpPr/>
          <p:nvPr/>
        </p:nvSpPr>
        <p:spPr>
          <a:xfrm>
            <a:off x="8834482" y="3429000"/>
            <a:ext cx="1795881"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dolor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consectetur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adipiscing</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elit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endPar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Retângulo 29">
            <a:extLst>
              <a:ext uri="{FF2B5EF4-FFF2-40B4-BE49-F238E27FC236}">
                <a16:creationId xmlns:a16="http://schemas.microsoft.com/office/drawing/2014/main" id="{9270D58F-0379-42A2-9E2D-95EEE2F0D671}"/>
              </a:ext>
            </a:extLst>
          </p:cNvPr>
          <p:cNvSpPr/>
          <p:nvPr/>
        </p:nvSpPr>
        <p:spPr>
          <a:xfrm>
            <a:off x="1445131" y="3429000"/>
            <a:ext cx="1795881"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dolor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consectetur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adipiscing</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elit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endPar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sp>
        <p:nvSpPr>
          <p:cNvPr id="19" name="Title Placeholder 1">
            <a:extLst>
              <a:ext uri="{FF2B5EF4-FFF2-40B4-BE49-F238E27FC236}">
                <a16:creationId xmlns:a16="http://schemas.microsoft.com/office/drawing/2014/main" id="{C2205759-F682-4C77-9D69-5A066B8B384E}"/>
              </a:ext>
            </a:extLst>
          </p:cNvPr>
          <p:cNvSpPr txBox="1">
            <a:spLocks/>
          </p:cNvSpPr>
          <p:nvPr/>
        </p:nvSpPr>
        <p:spPr>
          <a:xfrm>
            <a:off x="176514" y="11293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5. </a:t>
            </a:r>
            <a:r>
              <a:rPr lang="en-US" dirty="0" err="1">
                <a:solidFill>
                  <a:srgbClr val="434343"/>
                </a:solidFill>
                <a:latin typeface="Open Sans" panose="020B0604020202020204" charset="0"/>
                <a:ea typeface="Open Sans" panose="020B0604020202020204" charset="0"/>
                <a:cs typeface="Open Sans" panose="020B0604020202020204" charset="0"/>
              </a:rPr>
              <a:t>Modelagem</a:t>
            </a:r>
            <a:r>
              <a:rPr lang="en-US" dirty="0">
                <a:solidFill>
                  <a:srgbClr val="434343"/>
                </a:solidFill>
                <a:latin typeface="Open Sans" panose="020B0604020202020204" charset="0"/>
                <a:ea typeface="Open Sans" panose="020B0604020202020204" charset="0"/>
                <a:cs typeface="Open Sans" panose="020B0604020202020204" charset="0"/>
              </a:rPr>
              <a:t> com </a:t>
            </a:r>
            <a:r>
              <a:rPr lang="en-US" dirty="0" err="1">
                <a:solidFill>
                  <a:srgbClr val="434343"/>
                </a:solidFill>
                <a:latin typeface="Open Sans" panose="020B0604020202020204" charset="0"/>
                <a:ea typeface="Open Sans" panose="020B0604020202020204" charset="0"/>
                <a:cs typeface="Open Sans" panose="020B0604020202020204" charset="0"/>
              </a:rPr>
              <a:t>Estatística</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Tradicional</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Tree>
    <p:extLst>
      <p:ext uri="{BB962C8B-B14F-4D97-AF65-F5344CB8AC3E}">
        <p14:creationId xmlns:p14="http://schemas.microsoft.com/office/powerpoint/2010/main" val="3368167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tângulo 17">
            <a:extLst>
              <a:ext uri="{FF2B5EF4-FFF2-40B4-BE49-F238E27FC236}">
                <a16:creationId xmlns:a16="http://schemas.microsoft.com/office/drawing/2014/main" id="{80529D9D-C2B2-470D-B367-E075AC891869}"/>
              </a:ext>
            </a:extLst>
          </p:cNvPr>
          <p:cNvSpPr/>
          <p:nvPr/>
        </p:nvSpPr>
        <p:spPr>
          <a:xfrm>
            <a:off x="1236352" y="3381263"/>
            <a:ext cx="1911176" cy="490649"/>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434343"/>
              </a:solidFill>
              <a:effectLst/>
              <a:uLnTx/>
              <a:uFillTx/>
              <a:latin typeface="Calibri" panose="020F0502020204030204"/>
              <a:ea typeface="+mn-ea"/>
              <a:cs typeface="+mn-cs"/>
            </a:endParaRPr>
          </a:p>
        </p:txBody>
      </p:sp>
      <p:sp>
        <p:nvSpPr>
          <p:cNvPr id="25" name="Retângulo 24">
            <a:extLst>
              <a:ext uri="{FF2B5EF4-FFF2-40B4-BE49-F238E27FC236}">
                <a16:creationId xmlns:a16="http://schemas.microsoft.com/office/drawing/2014/main" id="{DEE4FC51-EB35-43CE-BA26-9FEFF3857578}"/>
              </a:ext>
            </a:extLst>
          </p:cNvPr>
          <p:cNvSpPr/>
          <p:nvPr/>
        </p:nvSpPr>
        <p:spPr>
          <a:xfrm>
            <a:off x="6377924" y="3416312"/>
            <a:ext cx="1911176" cy="490649"/>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434343"/>
              </a:solidFill>
              <a:effectLst/>
              <a:uLnTx/>
              <a:uFillTx/>
              <a:latin typeface="Calibri" panose="020F0502020204030204"/>
              <a:ea typeface="+mn-ea"/>
              <a:cs typeface="+mn-cs"/>
            </a:endParaRPr>
          </a:p>
        </p:txBody>
      </p:sp>
      <p:sp>
        <p:nvSpPr>
          <p:cNvPr id="26" name="Retângulo 25">
            <a:extLst>
              <a:ext uri="{FF2B5EF4-FFF2-40B4-BE49-F238E27FC236}">
                <a16:creationId xmlns:a16="http://schemas.microsoft.com/office/drawing/2014/main" id="{1522C22C-650F-4D26-ACAC-398D866767E0}"/>
              </a:ext>
            </a:extLst>
          </p:cNvPr>
          <p:cNvSpPr/>
          <p:nvPr/>
        </p:nvSpPr>
        <p:spPr>
          <a:xfrm>
            <a:off x="8771661" y="3381263"/>
            <a:ext cx="1915357" cy="490649"/>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200" dirty="0" err="1">
                <a:solidFill>
                  <a:srgbClr val="434343"/>
                </a:solidFill>
                <a:latin typeface="Open Sans" panose="020B0604020202020204" charset="0"/>
                <a:ea typeface="Open Sans" panose="020B0604020202020204" charset="0"/>
                <a:cs typeface="Open Sans" panose="020B0604020202020204" charset="0"/>
              </a:rPr>
              <a:t>Lorem</a:t>
            </a:r>
            <a:r>
              <a:rPr lang="pt-BR" sz="1200" dirty="0">
                <a:solidFill>
                  <a:srgbClr val="434343"/>
                </a:solidFill>
                <a:latin typeface="Open Sans" panose="020B0604020202020204" charset="0"/>
                <a:ea typeface="Open Sans" panose="020B0604020202020204" charset="0"/>
                <a:cs typeface="Open Sans" panose="020B0604020202020204" charset="0"/>
              </a:rPr>
              <a:t> Ipsum </a:t>
            </a:r>
            <a:r>
              <a:rPr lang="pt-BR" sz="1200" dirty="0" err="1">
                <a:solidFill>
                  <a:srgbClr val="434343"/>
                </a:solidFill>
                <a:latin typeface="Open Sans" panose="020B0604020202020204" charset="0"/>
                <a:ea typeface="Open Sans" panose="020B0604020202020204" charset="0"/>
                <a:cs typeface="Open Sans" panose="020B0604020202020204" charset="0"/>
              </a:rPr>
              <a:t>dolor</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sit</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amet</a:t>
            </a:r>
            <a:endParaRPr lang="pt-BR" sz="1200" dirty="0">
              <a:solidFill>
                <a:srgbClr val="434343"/>
              </a:solidFill>
              <a:latin typeface="Open Sans" panose="020B0604020202020204" charset="0"/>
              <a:ea typeface="Open Sans" panose="020B0604020202020204" charset="0"/>
              <a:cs typeface="Open Sans" panose="020B060402020202020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200" b="1" i="0" u="none" strike="noStrike" kern="1200" cap="none" spc="0" normalizeH="0" baseline="0" noProof="0" dirty="0">
              <a:ln>
                <a:noFill/>
              </a:ln>
              <a:solidFill>
                <a:srgbClr val="434343"/>
              </a:solidFill>
              <a:effectLst/>
              <a:uLnTx/>
              <a:uFillTx/>
              <a:latin typeface="Open Sans"/>
              <a:ea typeface="Open Sans"/>
              <a:cs typeface="Open Sans"/>
            </a:endParaRPr>
          </a:p>
        </p:txBody>
      </p:sp>
      <p:sp>
        <p:nvSpPr>
          <p:cNvPr id="27" name="Retângulo 26">
            <a:extLst>
              <a:ext uri="{FF2B5EF4-FFF2-40B4-BE49-F238E27FC236}">
                <a16:creationId xmlns:a16="http://schemas.microsoft.com/office/drawing/2014/main" id="{034B9C18-4D27-48C9-AD86-079A8641A9F1}"/>
              </a:ext>
            </a:extLst>
          </p:cNvPr>
          <p:cNvSpPr/>
          <p:nvPr/>
        </p:nvSpPr>
        <p:spPr>
          <a:xfrm>
            <a:off x="3820635" y="3387290"/>
            <a:ext cx="1905000" cy="490649"/>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434343"/>
              </a:solidFill>
              <a:effectLst/>
              <a:uLnTx/>
              <a:uFillTx/>
              <a:latin typeface="Calibri" panose="020F0502020204030204"/>
              <a:ea typeface="+mn-ea"/>
              <a:cs typeface="+mn-cs"/>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36626" y="379620"/>
            <a:ext cx="394251"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42356" y="4734838"/>
            <a:ext cx="2628806" cy="2116755"/>
          </a:xfrm>
          <a:prstGeom prst="rect">
            <a:avLst/>
          </a:prstGeom>
          <a:noFill/>
          <a:ln>
            <a:noFill/>
          </a:ln>
        </p:spPr>
      </p:pic>
      <p:sp>
        <p:nvSpPr>
          <p:cNvPr id="3" name="Retângulo 2">
            <a:extLst>
              <a:ext uri="{FF2B5EF4-FFF2-40B4-BE49-F238E27FC236}">
                <a16:creationId xmlns:a16="http://schemas.microsoft.com/office/drawing/2014/main" id="{995EE773-0455-483E-A747-268B5DDC8DE5}"/>
              </a:ext>
            </a:extLst>
          </p:cNvPr>
          <p:cNvSpPr/>
          <p:nvPr/>
        </p:nvSpPr>
        <p:spPr>
          <a:xfrm>
            <a:off x="1346470" y="3395835"/>
            <a:ext cx="1675153" cy="430887"/>
          </a:xfrm>
          <a:prstGeom prst="rect">
            <a:avLst/>
          </a:prstGeom>
        </p:spPr>
        <p:txBody>
          <a:bodyPr wrap="square">
            <a:spAutoFit/>
          </a:bodyPr>
          <a:lstStyle/>
          <a:p>
            <a:r>
              <a:rPr lang="pt-BR" sz="1100" dirty="0" err="1">
                <a:solidFill>
                  <a:srgbClr val="434343"/>
                </a:solidFill>
                <a:latin typeface="Open Sans" panose="020B0604020202020204" charset="0"/>
                <a:ea typeface="Open Sans" panose="020B0604020202020204" charset="0"/>
                <a:cs typeface="Open Sans" panose="020B0604020202020204" charset="0"/>
              </a:rPr>
              <a:t>Lorem</a:t>
            </a:r>
            <a:r>
              <a:rPr lang="pt-BR" sz="1100" dirty="0">
                <a:solidFill>
                  <a:srgbClr val="434343"/>
                </a:solidFill>
                <a:latin typeface="Open Sans" panose="020B0604020202020204" charset="0"/>
                <a:ea typeface="Open Sans" panose="020B0604020202020204" charset="0"/>
                <a:cs typeface="Open Sans" panose="020B0604020202020204" charset="0"/>
              </a:rPr>
              <a:t> Ipsum </a:t>
            </a:r>
            <a:r>
              <a:rPr lang="pt-BR" sz="1100" dirty="0" err="1">
                <a:solidFill>
                  <a:srgbClr val="434343"/>
                </a:solidFill>
                <a:latin typeface="Open Sans" panose="020B0604020202020204" charset="0"/>
                <a:ea typeface="Open Sans" panose="020B0604020202020204" charset="0"/>
                <a:cs typeface="Open Sans" panose="020B0604020202020204" charset="0"/>
              </a:rPr>
              <a:t>dolor</a:t>
            </a:r>
            <a:r>
              <a:rPr lang="pt-BR" sz="1100" dirty="0">
                <a:solidFill>
                  <a:srgbClr val="434343"/>
                </a:solidFill>
                <a:latin typeface="Open Sans" panose="020B0604020202020204" charset="0"/>
                <a:ea typeface="Open Sans" panose="020B0604020202020204" charset="0"/>
                <a:cs typeface="Open Sans" panose="020B0604020202020204" charset="0"/>
              </a:rPr>
              <a:t> </a:t>
            </a:r>
            <a:r>
              <a:rPr lang="pt-BR" sz="1100" dirty="0" err="1">
                <a:solidFill>
                  <a:srgbClr val="434343"/>
                </a:solidFill>
                <a:latin typeface="Open Sans" panose="020B0604020202020204" charset="0"/>
                <a:ea typeface="Open Sans" panose="020B0604020202020204" charset="0"/>
                <a:cs typeface="Open Sans" panose="020B0604020202020204" charset="0"/>
              </a:rPr>
              <a:t>sit</a:t>
            </a:r>
            <a:r>
              <a:rPr lang="pt-BR" sz="1100" dirty="0">
                <a:solidFill>
                  <a:srgbClr val="434343"/>
                </a:solidFill>
                <a:latin typeface="Open Sans" panose="020B0604020202020204" charset="0"/>
                <a:ea typeface="Open Sans" panose="020B0604020202020204" charset="0"/>
                <a:cs typeface="Open Sans" panose="020B0604020202020204" charset="0"/>
              </a:rPr>
              <a:t> </a:t>
            </a:r>
            <a:r>
              <a:rPr lang="pt-BR" sz="1100" dirty="0" err="1">
                <a:solidFill>
                  <a:srgbClr val="434343"/>
                </a:solidFill>
                <a:latin typeface="Open Sans" panose="020B0604020202020204" charset="0"/>
                <a:ea typeface="Open Sans" panose="020B0604020202020204" charset="0"/>
                <a:cs typeface="Open Sans" panose="020B0604020202020204" charset="0"/>
              </a:rPr>
              <a:t>amet</a:t>
            </a:r>
            <a:endParaRPr lang="pt-BR" sz="1100" dirty="0">
              <a:solidFill>
                <a:srgbClr val="434343"/>
              </a:solidFill>
              <a:latin typeface="Open Sans" panose="020B0604020202020204" charset="0"/>
              <a:ea typeface="Open Sans" panose="020B0604020202020204" charset="0"/>
              <a:cs typeface="Open Sans" panose="020B0604020202020204" charset="0"/>
            </a:endParaRPr>
          </a:p>
        </p:txBody>
      </p:sp>
      <p:sp>
        <p:nvSpPr>
          <p:cNvPr id="4" name="Retângulo 3">
            <a:extLst>
              <a:ext uri="{FF2B5EF4-FFF2-40B4-BE49-F238E27FC236}">
                <a16:creationId xmlns:a16="http://schemas.microsoft.com/office/drawing/2014/main" id="{155EE506-D938-4167-87F3-80503D2410BB}"/>
              </a:ext>
            </a:extLst>
          </p:cNvPr>
          <p:cNvSpPr/>
          <p:nvPr/>
        </p:nvSpPr>
        <p:spPr>
          <a:xfrm>
            <a:off x="6436476" y="3530831"/>
            <a:ext cx="2108215" cy="261610"/>
          </a:xfrm>
          <a:prstGeom prst="rect">
            <a:avLst/>
          </a:prstGeom>
        </p:spPr>
        <p:txBody>
          <a:bodyPr wrap="square">
            <a:spAutoFit/>
          </a:bodyPr>
          <a:lstStyle/>
          <a:p>
            <a:r>
              <a:rPr lang="pt-BR" sz="1100" dirty="0" err="1">
                <a:solidFill>
                  <a:srgbClr val="434343"/>
                </a:solidFill>
                <a:latin typeface="Open Sans" panose="020B0604020202020204" charset="0"/>
                <a:ea typeface="Open Sans" panose="020B0604020202020204" charset="0"/>
                <a:cs typeface="Open Sans" panose="020B0604020202020204" charset="0"/>
              </a:rPr>
              <a:t>Lorem</a:t>
            </a:r>
            <a:r>
              <a:rPr lang="pt-BR" sz="1100" dirty="0">
                <a:solidFill>
                  <a:srgbClr val="434343"/>
                </a:solidFill>
                <a:latin typeface="Open Sans" panose="020B0604020202020204" charset="0"/>
                <a:ea typeface="Open Sans" panose="020B0604020202020204" charset="0"/>
                <a:cs typeface="Open Sans" panose="020B0604020202020204" charset="0"/>
              </a:rPr>
              <a:t> Ipsum </a:t>
            </a:r>
            <a:r>
              <a:rPr lang="pt-BR" sz="1100" dirty="0" err="1">
                <a:solidFill>
                  <a:srgbClr val="434343"/>
                </a:solidFill>
                <a:latin typeface="Open Sans" panose="020B0604020202020204" charset="0"/>
                <a:ea typeface="Open Sans" panose="020B0604020202020204" charset="0"/>
                <a:cs typeface="Open Sans" panose="020B0604020202020204" charset="0"/>
              </a:rPr>
              <a:t>dolor</a:t>
            </a:r>
            <a:r>
              <a:rPr lang="pt-BR" sz="1100" dirty="0">
                <a:solidFill>
                  <a:srgbClr val="434343"/>
                </a:solidFill>
                <a:latin typeface="Open Sans" panose="020B0604020202020204" charset="0"/>
                <a:ea typeface="Open Sans" panose="020B0604020202020204" charset="0"/>
                <a:cs typeface="Open Sans" panose="020B0604020202020204" charset="0"/>
              </a:rPr>
              <a:t> </a:t>
            </a:r>
            <a:r>
              <a:rPr lang="pt-BR" sz="1100" dirty="0" err="1">
                <a:solidFill>
                  <a:srgbClr val="434343"/>
                </a:solidFill>
                <a:latin typeface="Open Sans" panose="020B0604020202020204" charset="0"/>
                <a:ea typeface="Open Sans" panose="020B0604020202020204" charset="0"/>
                <a:cs typeface="Open Sans" panose="020B0604020202020204" charset="0"/>
              </a:rPr>
              <a:t>sit</a:t>
            </a:r>
            <a:r>
              <a:rPr lang="pt-BR" sz="1100" dirty="0">
                <a:solidFill>
                  <a:srgbClr val="434343"/>
                </a:solidFill>
                <a:latin typeface="Open Sans" panose="020B0604020202020204" charset="0"/>
                <a:ea typeface="Open Sans" panose="020B0604020202020204" charset="0"/>
                <a:cs typeface="Open Sans" panose="020B0604020202020204" charset="0"/>
              </a:rPr>
              <a:t> </a:t>
            </a:r>
            <a:r>
              <a:rPr lang="pt-BR" sz="1100" dirty="0" err="1">
                <a:solidFill>
                  <a:srgbClr val="434343"/>
                </a:solidFill>
                <a:latin typeface="Open Sans" panose="020B0604020202020204" charset="0"/>
                <a:ea typeface="Open Sans" panose="020B0604020202020204" charset="0"/>
                <a:cs typeface="Open Sans" panose="020B0604020202020204" charset="0"/>
              </a:rPr>
              <a:t>amet</a:t>
            </a:r>
            <a:endParaRPr lang="pt-BR" sz="1100" dirty="0">
              <a:solidFill>
                <a:srgbClr val="434343"/>
              </a:solidFill>
              <a:latin typeface="Open Sans" panose="020B0604020202020204" charset="0"/>
              <a:ea typeface="Open Sans" panose="020B0604020202020204" charset="0"/>
              <a:cs typeface="Open Sans" panose="020B0604020202020204" charset="0"/>
            </a:endParaRPr>
          </a:p>
        </p:txBody>
      </p:sp>
      <p:sp>
        <p:nvSpPr>
          <p:cNvPr id="19" name="Retângulo 18">
            <a:extLst>
              <a:ext uri="{FF2B5EF4-FFF2-40B4-BE49-F238E27FC236}">
                <a16:creationId xmlns:a16="http://schemas.microsoft.com/office/drawing/2014/main" id="{F68F43C2-5EE6-42C9-91EB-DB1F2CD2D30F}"/>
              </a:ext>
            </a:extLst>
          </p:cNvPr>
          <p:cNvSpPr/>
          <p:nvPr/>
        </p:nvSpPr>
        <p:spPr>
          <a:xfrm>
            <a:off x="6436476" y="3995562"/>
            <a:ext cx="1795881"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dolor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consectetur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adipiscing</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elit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endPar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Retângulo 21">
            <a:extLst>
              <a:ext uri="{FF2B5EF4-FFF2-40B4-BE49-F238E27FC236}">
                <a16:creationId xmlns:a16="http://schemas.microsoft.com/office/drawing/2014/main" id="{BE6BABD7-9620-49D0-A1C0-D1F414E006F2}"/>
              </a:ext>
            </a:extLst>
          </p:cNvPr>
          <p:cNvSpPr/>
          <p:nvPr/>
        </p:nvSpPr>
        <p:spPr>
          <a:xfrm>
            <a:off x="3568004" y="3856396"/>
            <a:ext cx="2108215" cy="4308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1" i="0" u="none" strike="noStrike" kern="1200" cap="none" spc="0" normalizeH="0" baseline="0" noProof="0" dirty="0">
                <a:ln>
                  <a:noFill/>
                </a:ln>
                <a:solidFill>
                  <a:prstClr val="white"/>
                </a:solidFill>
                <a:effectLst/>
                <a:uLnTx/>
                <a:uFillTx/>
                <a:latin typeface="Open Sans"/>
                <a:ea typeface="Open Sans"/>
                <a:cs typeface="Open Sans"/>
              </a:rPr>
              <a:t>Prof. </a:t>
            </a:r>
            <a:r>
              <a:rPr kumimoji="0" lang="pt-BR" sz="1100" b="1" i="0" u="none" strike="noStrike" kern="1200" cap="none" spc="0" normalizeH="0" baseline="0" noProof="0" dirty="0" err="1">
                <a:ln>
                  <a:noFill/>
                </a:ln>
                <a:solidFill>
                  <a:prstClr val="white"/>
                </a:solidFill>
                <a:effectLst/>
                <a:uLnTx/>
                <a:uFillTx/>
                <a:latin typeface="Open Sans"/>
                <a:ea typeface="Open Sans"/>
                <a:cs typeface="Open Sans"/>
              </a:rPr>
              <a:t>MsC</a:t>
            </a:r>
            <a:r>
              <a:rPr kumimoji="0" lang="pt-BR" sz="1100" b="1" i="0" u="none" strike="noStrike" kern="1200" cap="none" spc="0" normalizeH="0" baseline="0" noProof="0" dirty="0">
                <a:ln>
                  <a:noFill/>
                </a:ln>
                <a:solidFill>
                  <a:prstClr val="white"/>
                </a:solidFill>
                <a:effectLst/>
                <a:uLnTx/>
                <a:uFillTx/>
                <a:latin typeface="Open Sans"/>
                <a:ea typeface="Open Sans"/>
                <a:cs typeface="Open Sans"/>
              </a:rPr>
              <a:t>. Samuel Otero Schmidt</a:t>
            </a:r>
          </a:p>
        </p:txBody>
      </p:sp>
      <p:sp>
        <p:nvSpPr>
          <p:cNvPr id="23" name="Retângulo 22">
            <a:extLst>
              <a:ext uri="{FF2B5EF4-FFF2-40B4-BE49-F238E27FC236}">
                <a16:creationId xmlns:a16="http://schemas.microsoft.com/office/drawing/2014/main" id="{7576B5B0-8A50-4EF1-BF06-9BE3CF94EFFA}"/>
              </a:ext>
            </a:extLst>
          </p:cNvPr>
          <p:cNvSpPr/>
          <p:nvPr/>
        </p:nvSpPr>
        <p:spPr>
          <a:xfrm>
            <a:off x="3820635" y="4024569"/>
            <a:ext cx="1795881"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dolor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consectetur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adipiscing</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elit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endPar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Retângulo 29">
            <a:extLst>
              <a:ext uri="{FF2B5EF4-FFF2-40B4-BE49-F238E27FC236}">
                <a16:creationId xmlns:a16="http://schemas.microsoft.com/office/drawing/2014/main" id="{1BA77924-BCDF-4861-81E7-9DF1EF5C3AD2}"/>
              </a:ext>
            </a:extLst>
          </p:cNvPr>
          <p:cNvSpPr/>
          <p:nvPr/>
        </p:nvSpPr>
        <p:spPr>
          <a:xfrm>
            <a:off x="3998649" y="3417170"/>
            <a:ext cx="1675153" cy="430887"/>
          </a:xfrm>
          <a:prstGeom prst="rect">
            <a:avLst/>
          </a:prstGeom>
        </p:spPr>
        <p:txBody>
          <a:bodyPr wrap="square">
            <a:spAutoFit/>
          </a:bodyPr>
          <a:lstStyle/>
          <a:p>
            <a:r>
              <a:rPr lang="pt-BR" sz="1100" dirty="0" err="1">
                <a:solidFill>
                  <a:srgbClr val="434343"/>
                </a:solidFill>
                <a:latin typeface="Open Sans" panose="020B0604020202020204" charset="0"/>
                <a:ea typeface="Open Sans" panose="020B0604020202020204" charset="0"/>
                <a:cs typeface="Open Sans" panose="020B0604020202020204" charset="0"/>
              </a:rPr>
              <a:t>Lorem</a:t>
            </a:r>
            <a:r>
              <a:rPr lang="pt-BR" sz="1100" dirty="0">
                <a:solidFill>
                  <a:srgbClr val="434343"/>
                </a:solidFill>
                <a:latin typeface="Open Sans" panose="020B0604020202020204" charset="0"/>
                <a:ea typeface="Open Sans" panose="020B0604020202020204" charset="0"/>
                <a:cs typeface="Open Sans" panose="020B0604020202020204" charset="0"/>
              </a:rPr>
              <a:t> Ipsum </a:t>
            </a:r>
            <a:r>
              <a:rPr lang="pt-BR" sz="1100" dirty="0" err="1">
                <a:solidFill>
                  <a:srgbClr val="434343"/>
                </a:solidFill>
                <a:latin typeface="Open Sans" panose="020B0604020202020204" charset="0"/>
                <a:ea typeface="Open Sans" panose="020B0604020202020204" charset="0"/>
                <a:cs typeface="Open Sans" panose="020B0604020202020204" charset="0"/>
              </a:rPr>
              <a:t>dolor</a:t>
            </a:r>
            <a:r>
              <a:rPr lang="pt-BR" sz="1100" dirty="0">
                <a:solidFill>
                  <a:srgbClr val="434343"/>
                </a:solidFill>
                <a:latin typeface="Open Sans" panose="020B0604020202020204" charset="0"/>
                <a:ea typeface="Open Sans" panose="020B0604020202020204" charset="0"/>
                <a:cs typeface="Open Sans" panose="020B0604020202020204" charset="0"/>
              </a:rPr>
              <a:t> </a:t>
            </a:r>
            <a:r>
              <a:rPr lang="pt-BR" sz="1100" dirty="0" err="1">
                <a:solidFill>
                  <a:srgbClr val="434343"/>
                </a:solidFill>
                <a:latin typeface="Open Sans" panose="020B0604020202020204" charset="0"/>
                <a:ea typeface="Open Sans" panose="020B0604020202020204" charset="0"/>
                <a:cs typeface="Open Sans" panose="020B0604020202020204" charset="0"/>
              </a:rPr>
              <a:t>sit</a:t>
            </a:r>
            <a:r>
              <a:rPr lang="pt-BR" sz="1100" dirty="0">
                <a:solidFill>
                  <a:srgbClr val="434343"/>
                </a:solidFill>
                <a:latin typeface="Open Sans" panose="020B0604020202020204" charset="0"/>
                <a:ea typeface="Open Sans" panose="020B0604020202020204" charset="0"/>
                <a:cs typeface="Open Sans" panose="020B0604020202020204" charset="0"/>
              </a:rPr>
              <a:t> </a:t>
            </a:r>
            <a:r>
              <a:rPr lang="pt-BR" sz="1100" dirty="0" err="1">
                <a:solidFill>
                  <a:srgbClr val="434343"/>
                </a:solidFill>
                <a:latin typeface="Open Sans" panose="020B0604020202020204" charset="0"/>
                <a:ea typeface="Open Sans" panose="020B0604020202020204" charset="0"/>
                <a:cs typeface="Open Sans" panose="020B0604020202020204" charset="0"/>
              </a:rPr>
              <a:t>amet</a:t>
            </a:r>
            <a:endParaRPr lang="pt-BR" sz="1100" dirty="0">
              <a:solidFill>
                <a:srgbClr val="434343"/>
              </a:solidFill>
              <a:latin typeface="Open Sans" panose="020B0604020202020204" charset="0"/>
              <a:ea typeface="Open Sans" panose="020B0604020202020204" charset="0"/>
              <a:cs typeface="Open Sans" panose="020B0604020202020204" charset="0"/>
            </a:endParaRPr>
          </a:p>
        </p:txBody>
      </p:sp>
      <p:sp>
        <p:nvSpPr>
          <p:cNvPr id="31" name="Retângulo 30">
            <a:extLst>
              <a:ext uri="{FF2B5EF4-FFF2-40B4-BE49-F238E27FC236}">
                <a16:creationId xmlns:a16="http://schemas.microsoft.com/office/drawing/2014/main" id="{DF51D50A-ADB5-4F3E-845A-F104EA5A4904}"/>
              </a:ext>
            </a:extLst>
          </p:cNvPr>
          <p:cNvSpPr/>
          <p:nvPr/>
        </p:nvSpPr>
        <p:spPr>
          <a:xfrm>
            <a:off x="8891137" y="3918784"/>
            <a:ext cx="1795881"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dolor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consectetur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adipiscing</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elit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endPar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Retângulo 23">
            <a:extLst>
              <a:ext uri="{FF2B5EF4-FFF2-40B4-BE49-F238E27FC236}">
                <a16:creationId xmlns:a16="http://schemas.microsoft.com/office/drawing/2014/main" id="{37487528-20F5-410D-85B2-E9CC1D7AC3BF}"/>
              </a:ext>
            </a:extLst>
          </p:cNvPr>
          <p:cNvSpPr/>
          <p:nvPr/>
        </p:nvSpPr>
        <p:spPr>
          <a:xfrm>
            <a:off x="1286105" y="3988677"/>
            <a:ext cx="1795881"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dolor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consectetur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adipiscing</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elit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endPar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Title Placeholder 1">
            <a:extLst>
              <a:ext uri="{FF2B5EF4-FFF2-40B4-BE49-F238E27FC236}">
                <a16:creationId xmlns:a16="http://schemas.microsoft.com/office/drawing/2014/main" id="{94313B15-93B5-4F1A-8A33-0173F60A5B94}"/>
              </a:ext>
            </a:extLst>
          </p:cNvPr>
          <p:cNvSpPr txBox="1">
            <a:spLocks/>
          </p:cNvSpPr>
          <p:nvPr/>
        </p:nvSpPr>
        <p:spPr>
          <a:xfrm>
            <a:off x="176514" y="11293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6. </a:t>
            </a:r>
            <a:r>
              <a:rPr lang="en-US" dirty="0" err="1">
                <a:solidFill>
                  <a:srgbClr val="434343"/>
                </a:solidFill>
                <a:latin typeface="Open Sans" panose="020B0604020202020204" charset="0"/>
                <a:ea typeface="Open Sans" panose="020B0604020202020204" charset="0"/>
                <a:cs typeface="Open Sans" panose="020B0604020202020204" charset="0"/>
              </a:rPr>
              <a:t>Modelagem</a:t>
            </a:r>
            <a:r>
              <a:rPr lang="en-US" dirty="0">
                <a:solidFill>
                  <a:srgbClr val="434343"/>
                </a:solidFill>
                <a:latin typeface="Open Sans" panose="020B0604020202020204" charset="0"/>
                <a:ea typeface="Open Sans" panose="020B0604020202020204" charset="0"/>
                <a:cs typeface="Open Sans" panose="020B0604020202020204" charset="0"/>
              </a:rPr>
              <a:t> com </a:t>
            </a:r>
            <a:r>
              <a:rPr lang="en-US" dirty="0" err="1">
                <a:solidFill>
                  <a:srgbClr val="434343"/>
                </a:solidFill>
                <a:latin typeface="Open Sans" panose="020B0604020202020204" charset="0"/>
                <a:ea typeface="Open Sans" panose="020B0604020202020204" charset="0"/>
                <a:cs typeface="Open Sans" panose="020B0604020202020204" charset="0"/>
              </a:rPr>
              <a:t>Inteligência</a:t>
            </a:r>
            <a:r>
              <a:rPr lang="en-US" dirty="0">
                <a:solidFill>
                  <a:srgbClr val="434343"/>
                </a:solidFill>
                <a:latin typeface="Open Sans" panose="020B0604020202020204" charset="0"/>
                <a:ea typeface="Open Sans" panose="020B0604020202020204" charset="0"/>
                <a:cs typeface="Open Sans" panose="020B0604020202020204" charset="0"/>
              </a:rPr>
              <a:t> Artificial</a:t>
            </a: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pic>
        <p:nvPicPr>
          <p:cNvPr id="29" name="Picture 2">
            <a:extLst>
              <a:ext uri="{FF2B5EF4-FFF2-40B4-BE49-F238E27FC236}">
                <a16:creationId xmlns:a16="http://schemas.microsoft.com/office/drawing/2014/main" id="{DABB8D09-C571-4524-B44E-ABA5A25428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67" r="16667"/>
          <a:stretch/>
        </p:blipFill>
        <p:spPr bwMode="auto">
          <a:xfrm>
            <a:off x="1236349" y="1476264"/>
            <a:ext cx="1904999" cy="190499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id="{B0155670-6D61-4186-AA66-FAC9D798A3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667" r="16667"/>
          <a:stretch/>
        </p:blipFill>
        <p:spPr bwMode="auto">
          <a:xfrm>
            <a:off x="3820634" y="1486814"/>
            <a:ext cx="1904999" cy="190499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a:extLst>
              <a:ext uri="{FF2B5EF4-FFF2-40B4-BE49-F238E27FC236}">
                <a16:creationId xmlns:a16="http://schemas.microsoft.com/office/drawing/2014/main" id="{31F2E406-C6AE-4EAD-B3EC-B17A403C184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667" r="16667"/>
          <a:stretch/>
        </p:blipFill>
        <p:spPr bwMode="auto">
          <a:xfrm>
            <a:off x="6375507" y="1511311"/>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07851F93-7F9C-4F64-A9E0-F8E014BBE68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864" r="17864"/>
          <a:stretch/>
        </p:blipFill>
        <p:spPr bwMode="auto">
          <a:xfrm>
            <a:off x="8771661" y="1476263"/>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35" name="Retângulo 34">
            <a:extLst>
              <a:ext uri="{FF2B5EF4-FFF2-40B4-BE49-F238E27FC236}">
                <a16:creationId xmlns:a16="http://schemas.microsoft.com/office/drawing/2014/main" id="{0A3164BC-495D-4F66-A865-E1879C684E85}"/>
              </a:ext>
            </a:extLst>
          </p:cNvPr>
          <p:cNvSpPr/>
          <p:nvPr/>
        </p:nvSpPr>
        <p:spPr>
          <a:xfrm>
            <a:off x="8911875" y="1604206"/>
            <a:ext cx="1898401" cy="1200329"/>
          </a:xfrm>
          <a:prstGeom prst="rect">
            <a:avLst/>
          </a:prstGeom>
        </p:spPr>
        <p:txBody>
          <a:bodyPr wrap="square">
            <a:spAutoFit/>
          </a:bodyPr>
          <a:lstStyle/>
          <a:p>
            <a:r>
              <a:rPr lang="da-DK" dirty="0">
                <a:solidFill>
                  <a:schemeClr val="accent4"/>
                </a:solidFill>
              </a:rPr>
              <a:t>Modificar</a:t>
            </a:r>
          </a:p>
          <a:p>
            <a:r>
              <a:rPr lang="da-DK" dirty="0">
                <a:solidFill>
                  <a:schemeClr val="accent4"/>
                </a:solidFill>
              </a:rPr>
              <a:t> imagem </a:t>
            </a:r>
          </a:p>
          <a:p>
            <a:r>
              <a:rPr lang="da-DK" dirty="0">
                <a:solidFill>
                  <a:schemeClr val="accent4"/>
                </a:solidFill>
              </a:rPr>
              <a:t>a seu </a:t>
            </a:r>
          </a:p>
          <a:p>
            <a:r>
              <a:rPr lang="da-DK" dirty="0">
                <a:solidFill>
                  <a:schemeClr val="accent4"/>
                </a:solidFill>
              </a:rPr>
              <a:t>critério</a:t>
            </a:r>
            <a:endParaRPr lang="pt-BR" dirty="0">
              <a:solidFill>
                <a:schemeClr val="accent4"/>
              </a:solidFill>
            </a:endParaRPr>
          </a:p>
        </p:txBody>
      </p:sp>
      <p:sp>
        <p:nvSpPr>
          <p:cNvPr id="36" name="Retângulo 35">
            <a:extLst>
              <a:ext uri="{FF2B5EF4-FFF2-40B4-BE49-F238E27FC236}">
                <a16:creationId xmlns:a16="http://schemas.microsoft.com/office/drawing/2014/main" id="{618A1F95-AD05-43E4-A0EE-BDB4DEC0609A}"/>
              </a:ext>
            </a:extLst>
          </p:cNvPr>
          <p:cNvSpPr/>
          <p:nvPr/>
        </p:nvSpPr>
        <p:spPr>
          <a:xfrm>
            <a:off x="1386495" y="1727623"/>
            <a:ext cx="1898401" cy="1200329"/>
          </a:xfrm>
          <a:prstGeom prst="rect">
            <a:avLst/>
          </a:prstGeom>
        </p:spPr>
        <p:txBody>
          <a:bodyPr wrap="square">
            <a:spAutoFit/>
          </a:bodyPr>
          <a:lstStyle/>
          <a:p>
            <a:r>
              <a:rPr lang="da-DK" dirty="0">
                <a:solidFill>
                  <a:schemeClr val="accent4"/>
                </a:solidFill>
              </a:rPr>
              <a:t>Modificar</a:t>
            </a:r>
          </a:p>
          <a:p>
            <a:r>
              <a:rPr lang="da-DK" dirty="0">
                <a:solidFill>
                  <a:schemeClr val="accent4"/>
                </a:solidFill>
              </a:rPr>
              <a:t> imagem </a:t>
            </a:r>
          </a:p>
          <a:p>
            <a:r>
              <a:rPr lang="da-DK" dirty="0">
                <a:solidFill>
                  <a:schemeClr val="accent4"/>
                </a:solidFill>
              </a:rPr>
              <a:t>a seu </a:t>
            </a:r>
          </a:p>
          <a:p>
            <a:r>
              <a:rPr lang="da-DK" dirty="0">
                <a:solidFill>
                  <a:schemeClr val="accent4"/>
                </a:solidFill>
              </a:rPr>
              <a:t>critério</a:t>
            </a:r>
            <a:endParaRPr lang="pt-BR" dirty="0">
              <a:solidFill>
                <a:schemeClr val="accent4"/>
              </a:solidFill>
            </a:endParaRPr>
          </a:p>
        </p:txBody>
      </p:sp>
      <p:sp>
        <p:nvSpPr>
          <p:cNvPr id="37" name="Retângulo 36">
            <a:extLst>
              <a:ext uri="{FF2B5EF4-FFF2-40B4-BE49-F238E27FC236}">
                <a16:creationId xmlns:a16="http://schemas.microsoft.com/office/drawing/2014/main" id="{327A6629-0A86-4FBA-BD41-63E678C6C7E5}"/>
              </a:ext>
            </a:extLst>
          </p:cNvPr>
          <p:cNvSpPr/>
          <p:nvPr/>
        </p:nvSpPr>
        <p:spPr>
          <a:xfrm>
            <a:off x="3915745" y="1694906"/>
            <a:ext cx="1898401" cy="1200329"/>
          </a:xfrm>
          <a:prstGeom prst="rect">
            <a:avLst/>
          </a:prstGeom>
        </p:spPr>
        <p:txBody>
          <a:bodyPr wrap="square">
            <a:spAutoFit/>
          </a:bodyPr>
          <a:lstStyle/>
          <a:p>
            <a:r>
              <a:rPr lang="da-DK" dirty="0">
                <a:solidFill>
                  <a:schemeClr val="accent4"/>
                </a:solidFill>
              </a:rPr>
              <a:t>Modificar</a:t>
            </a:r>
          </a:p>
          <a:p>
            <a:r>
              <a:rPr lang="da-DK" dirty="0">
                <a:solidFill>
                  <a:schemeClr val="accent4"/>
                </a:solidFill>
              </a:rPr>
              <a:t> imagem </a:t>
            </a:r>
          </a:p>
          <a:p>
            <a:r>
              <a:rPr lang="da-DK" dirty="0">
                <a:solidFill>
                  <a:schemeClr val="accent4"/>
                </a:solidFill>
              </a:rPr>
              <a:t>a seu </a:t>
            </a:r>
          </a:p>
          <a:p>
            <a:r>
              <a:rPr lang="da-DK" dirty="0">
                <a:solidFill>
                  <a:schemeClr val="accent4"/>
                </a:solidFill>
              </a:rPr>
              <a:t>critério</a:t>
            </a:r>
            <a:endParaRPr lang="pt-BR" dirty="0">
              <a:solidFill>
                <a:schemeClr val="accent4"/>
              </a:solidFill>
            </a:endParaRPr>
          </a:p>
        </p:txBody>
      </p:sp>
      <p:sp>
        <p:nvSpPr>
          <p:cNvPr id="38" name="Retângulo 37">
            <a:extLst>
              <a:ext uri="{FF2B5EF4-FFF2-40B4-BE49-F238E27FC236}">
                <a16:creationId xmlns:a16="http://schemas.microsoft.com/office/drawing/2014/main" id="{D837E32D-4C60-4B4A-A969-499CB63F319B}"/>
              </a:ext>
            </a:extLst>
          </p:cNvPr>
          <p:cNvSpPr/>
          <p:nvPr/>
        </p:nvSpPr>
        <p:spPr>
          <a:xfrm>
            <a:off x="6627683" y="1709207"/>
            <a:ext cx="1898401" cy="1200329"/>
          </a:xfrm>
          <a:prstGeom prst="rect">
            <a:avLst/>
          </a:prstGeom>
        </p:spPr>
        <p:txBody>
          <a:bodyPr wrap="square">
            <a:spAutoFit/>
          </a:bodyPr>
          <a:lstStyle/>
          <a:p>
            <a:r>
              <a:rPr lang="da-DK" dirty="0">
                <a:solidFill>
                  <a:schemeClr val="accent4"/>
                </a:solidFill>
              </a:rPr>
              <a:t>Modificar</a:t>
            </a:r>
          </a:p>
          <a:p>
            <a:r>
              <a:rPr lang="da-DK" dirty="0">
                <a:solidFill>
                  <a:schemeClr val="accent4"/>
                </a:solidFill>
              </a:rPr>
              <a:t> imagem </a:t>
            </a:r>
          </a:p>
          <a:p>
            <a:r>
              <a:rPr lang="da-DK" dirty="0">
                <a:solidFill>
                  <a:schemeClr val="accent4"/>
                </a:solidFill>
              </a:rPr>
              <a:t>a seu </a:t>
            </a:r>
          </a:p>
          <a:p>
            <a:r>
              <a:rPr lang="da-DK" dirty="0">
                <a:solidFill>
                  <a:schemeClr val="accent4"/>
                </a:solidFill>
              </a:rPr>
              <a:t>critério</a:t>
            </a:r>
            <a:endParaRPr lang="pt-BR" dirty="0">
              <a:solidFill>
                <a:schemeClr val="accent4"/>
              </a:solidFill>
            </a:endParaRPr>
          </a:p>
        </p:txBody>
      </p:sp>
      <p:sp>
        <p:nvSpPr>
          <p:cNvPr id="39" name="Espaço Reservado para Data 5">
            <a:extLst>
              <a:ext uri="{FF2B5EF4-FFF2-40B4-BE49-F238E27FC236}">
                <a16:creationId xmlns:a16="http://schemas.microsoft.com/office/drawing/2014/main" id="{C1E841B8-D406-4346-9E52-DD6915A8EC83}"/>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41" name="Imagem 40">
            <a:extLst>
              <a:ext uri="{FF2B5EF4-FFF2-40B4-BE49-F238E27FC236}">
                <a16:creationId xmlns:a16="http://schemas.microsoft.com/office/drawing/2014/main" id="{040C0386-6B58-4A3B-93CC-92EB9FF85DF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Tree>
    <p:extLst>
      <p:ext uri="{BB962C8B-B14F-4D97-AF65-F5344CB8AC3E}">
        <p14:creationId xmlns:p14="http://schemas.microsoft.com/office/powerpoint/2010/main" val="4217240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tângulo 19">
            <a:extLst>
              <a:ext uri="{FF2B5EF4-FFF2-40B4-BE49-F238E27FC236}">
                <a16:creationId xmlns:a16="http://schemas.microsoft.com/office/drawing/2014/main" id="{6D45B0D0-148A-4296-B01A-AD8E94068B2E}"/>
              </a:ext>
            </a:extLst>
          </p:cNvPr>
          <p:cNvSpPr/>
          <p:nvPr/>
        </p:nvSpPr>
        <p:spPr>
          <a:xfrm>
            <a:off x="3702969" y="1062161"/>
            <a:ext cx="7200000" cy="5262979"/>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pt-BR" sz="1400" dirty="0">
                <a:solidFill>
                  <a:srgbClr val="434343"/>
                </a:solidFill>
                <a:latin typeface="Open Sans" panose="020B0604020202020204" charset="0"/>
                <a:ea typeface="Open Sans" panose="020B0604020202020204" charset="0"/>
                <a:cs typeface="Open Sans" panose="020B0604020202020204" charset="0"/>
              </a:rPr>
              <a:t>O trabalho consiste em dois objetivos principais, eles são:</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Identificar o que não pode faltar na triagem de um paciente com suspeita de SRAG, como sintomas, morbidades, entre outros;</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lang="pt-BR" sz="1400" dirty="0">
                <a:solidFill>
                  <a:srgbClr val="434343"/>
                </a:solidFill>
                <a:latin typeface="Open Sans" panose="020B0604020202020204" charset="0"/>
                <a:ea typeface="Open Sans" panose="020B0604020202020204" charset="0"/>
                <a:cs typeface="Open Sans" panose="020B0604020202020204" charset="0"/>
              </a:rPr>
              <a:t>Entender como a COVID-19 impactou nos diagnósticos, número de casos, principais sintomas e óbitos da SRAG no Brasil e </a:t>
            </a:r>
            <a:r>
              <a:rPr lang="pt-BR" sz="1400" b="1" dirty="0">
                <a:solidFill>
                  <a:srgbClr val="434343"/>
                </a:solidFill>
                <a:latin typeface="Open Sans" panose="020B0604020202020204" charset="0"/>
                <a:ea typeface="Open Sans" panose="020B0604020202020204" charset="0"/>
                <a:cs typeface="Open Sans" panose="020B0604020202020204" charset="0"/>
              </a:rPr>
              <a:t>identificar a probabilidade de óbito e seus principais fatores de influência;</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lang="pt-BR" sz="1400" dirty="0">
                <a:solidFill>
                  <a:srgbClr val="434343"/>
                </a:solidFill>
                <a:latin typeface="Open Sans" panose="020B0604020202020204" charset="0"/>
                <a:ea typeface="Open Sans" panose="020B0604020202020204" charset="0"/>
                <a:cs typeface="Open Sans" panose="020B0604020202020204" charset="0"/>
              </a:rPr>
              <a:t>Entender a evolução de um paciente que dá entrada em uma unidade do SUS com SRAG.</a:t>
            </a:r>
          </a:p>
          <a:p>
            <a:pPr marR="0" lvl="0" algn="just" defTabSz="914400" rtl="0" eaLnBrk="1" fontAlgn="auto" latinLnBrk="0" hangingPunct="1">
              <a:lnSpc>
                <a:spcPct val="100000"/>
              </a:lnSpc>
              <a:spcBef>
                <a:spcPts val="0"/>
              </a:spcBef>
              <a:spcAft>
                <a:spcPts val="0"/>
              </a:spcAft>
              <a:buClrTx/>
              <a:buSzTx/>
              <a:tabLst/>
              <a:defRPr/>
            </a:pPr>
            <a:endParaRPr lang="pt-BR" sz="1400" dirty="0">
              <a:solidFill>
                <a:srgbClr val="434343"/>
              </a:solidFill>
              <a:latin typeface="Open Sans" panose="020B0604020202020204" charset="0"/>
              <a:ea typeface="Open Sans" panose="020B0604020202020204" charset="0"/>
              <a:cs typeface="Open Sans" panose="020B0604020202020204" charset="0"/>
            </a:endParaRPr>
          </a:p>
          <a:p>
            <a:pPr marR="0" lvl="0" algn="just" defTabSz="914400" rtl="0" eaLnBrk="1" fontAlgn="auto" latinLnBrk="0" hangingPunct="1">
              <a:lnSpc>
                <a:spcPct val="100000"/>
              </a:lnSpc>
              <a:spcBef>
                <a:spcPts val="0"/>
              </a:spcBef>
              <a:spcAft>
                <a:spcPts val="0"/>
              </a:spcAft>
              <a:buClrTx/>
              <a:buSzTx/>
              <a:tabLst/>
              <a:defRPr/>
            </a:pPr>
            <a:r>
              <a:rPr lang="pt-BR" sz="1400" dirty="0">
                <a:solidFill>
                  <a:srgbClr val="434343"/>
                </a:solidFill>
                <a:latin typeface="Open Sans" panose="020B0604020202020204" charset="0"/>
                <a:ea typeface="Open Sans" panose="020B0604020202020204" charset="0"/>
                <a:cs typeface="Open Sans" panose="020B0604020202020204" charset="0"/>
              </a:rPr>
              <a:t>As análises serão realizadas utilizando bases históricas sobre a doença que podem ser encontradas no OpendataSUS, sendo correspondentes aos anos de 2020 e 2021.</a:t>
            </a:r>
          </a:p>
          <a:p>
            <a:pPr marR="0" lvl="0" algn="just" defTabSz="914400" rtl="0" eaLnBrk="1" fontAlgn="auto" latinLnBrk="0" hangingPunct="1">
              <a:lnSpc>
                <a:spcPct val="100000"/>
              </a:lnSpc>
              <a:spcBef>
                <a:spcPts val="0"/>
              </a:spcBef>
              <a:spcAft>
                <a:spcPts val="0"/>
              </a:spcAft>
              <a:buClrTx/>
              <a:buSzTx/>
              <a:tabLst/>
              <a:defRPr/>
            </a:pPr>
            <a:endParaRPr lang="pt-BR" sz="1400" dirty="0">
              <a:solidFill>
                <a:srgbClr val="434343"/>
              </a:solidFill>
              <a:latin typeface="Open Sans" panose="020B0604020202020204" charset="0"/>
              <a:ea typeface="Open Sans" panose="020B0604020202020204" charset="0"/>
              <a:cs typeface="Open Sans" panose="020B0604020202020204" charset="0"/>
            </a:endParaRPr>
          </a:p>
          <a:p>
            <a:pPr marR="0" lvl="0" algn="just" defTabSz="914400" rtl="0" eaLnBrk="1" fontAlgn="auto" latinLnBrk="0" hangingPunct="1">
              <a:lnSpc>
                <a:spcPct val="100000"/>
              </a:lnSpc>
              <a:spcBef>
                <a:spcPts val="0"/>
              </a:spcBef>
              <a:spcAft>
                <a:spcPts val="0"/>
              </a:spcAft>
              <a:buClrTx/>
              <a:buSzTx/>
              <a:tabLst/>
              <a:defRPr/>
            </a:pPr>
            <a:r>
              <a:rPr lang="pt-BR" sz="1400" dirty="0">
                <a:solidFill>
                  <a:srgbClr val="434343"/>
                </a:solidFill>
                <a:latin typeface="Open Sans" panose="020B0604020202020204" charset="0"/>
                <a:ea typeface="Open Sans" panose="020B0604020202020204" charset="0"/>
                <a:cs typeface="Open Sans" panose="020B0604020202020204" charset="0"/>
              </a:rPr>
              <a:t>A predição será realizada utilizando </a:t>
            </a:r>
            <a:r>
              <a:rPr lang="pt-BR" sz="1400" b="1" dirty="0">
                <a:solidFill>
                  <a:srgbClr val="434343"/>
                </a:solidFill>
                <a:latin typeface="Open Sans" panose="020B0604020202020204" charset="0"/>
                <a:ea typeface="Open Sans" panose="020B0604020202020204" charset="0"/>
                <a:cs typeface="Open Sans" panose="020B0604020202020204" charset="0"/>
              </a:rPr>
              <a:t>modelos estatísticos</a:t>
            </a:r>
            <a:r>
              <a:rPr lang="pt-BR" sz="1400" dirty="0">
                <a:solidFill>
                  <a:srgbClr val="434343"/>
                </a:solidFill>
                <a:latin typeface="Open Sans" panose="020B0604020202020204" charset="0"/>
                <a:ea typeface="Open Sans" panose="020B0604020202020204" charset="0"/>
                <a:cs typeface="Open Sans" panose="020B0604020202020204" charset="0"/>
              </a:rPr>
              <a:t> e </a:t>
            </a:r>
            <a:r>
              <a:rPr lang="pt-BR" sz="1400" b="1" dirty="0">
                <a:solidFill>
                  <a:srgbClr val="434343"/>
                </a:solidFill>
                <a:latin typeface="Open Sans" panose="020B0604020202020204" charset="0"/>
                <a:ea typeface="Open Sans" panose="020B0604020202020204" charset="0"/>
                <a:cs typeface="Open Sans" panose="020B0604020202020204" charset="0"/>
              </a:rPr>
              <a:t>algoritmos de Inteligência Artificial</a:t>
            </a:r>
            <a:r>
              <a:rPr lang="pt-BR" sz="1400" dirty="0">
                <a:solidFill>
                  <a:srgbClr val="434343"/>
                </a:solidFill>
                <a:latin typeface="Open Sans" panose="020B0604020202020204" charset="0"/>
                <a:ea typeface="Open Sans" panose="020B0604020202020204" charset="0"/>
                <a:cs typeface="Open Sans" panose="020B0604020202020204" charset="0"/>
              </a:rPr>
              <a:t> que identificarão as principais características que precisam ser procuradas nos pacientes no momento na triagem para direcionar melhor o tratamento, além de mostrar a trilha do paciente que pode vir a óbito. O modelo também pode ser utilizado ao longo do atendimento do paciente de modo a entender sua probabilidade de sobrevivência e direcionar melhor o tratamento para salvar sua vida.</a:t>
            </a:r>
          </a:p>
          <a:p>
            <a:pPr marR="0" lvl="0" algn="just" defTabSz="914400" rtl="0" eaLnBrk="1" fontAlgn="auto" latinLnBrk="0" hangingPunct="1">
              <a:lnSpc>
                <a:spcPct val="100000"/>
              </a:lnSpc>
              <a:spcBef>
                <a:spcPts val="0"/>
              </a:spcBef>
              <a:spcAft>
                <a:spcPts val="0"/>
              </a:spcAft>
              <a:buClrTx/>
              <a:buSzTx/>
              <a:tabLst/>
              <a:defRPr/>
            </a:pPr>
            <a:endParaRPr lang="pt-BR" sz="1400" dirty="0">
              <a:solidFill>
                <a:srgbClr val="434343"/>
              </a:solidFill>
              <a:latin typeface="Open Sans" panose="020B0604020202020204" charset="0"/>
              <a:ea typeface="Open Sans" panose="020B0604020202020204" charset="0"/>
              <a:cs typeface="Open Sans" panose="020B0604020202020204" charset="0"/>
            </a:endParaRPr>
          </a:p>
          <a:p>
            <a:pPr marR="0" lvl="0" algn="just" defTabSz="914400" rtl="0" eaLnBrk="1" fontAlgn="auto" latinLnBrk="0" hangingPunct="1">
              <a:lnSpc>
                <a:spcPct val="100000"/>
              </a:lnSpc>
              <a:spcBef>
                <a:spcPts val="0"/>
              </a:spcBef>
              <a:spcAft>
                <a:spcPts val="0"/>
              </a:spcAft>
              <a:buClrTx/>
              <a:buSzTx/>
              <a:tabLst/>
              <a:defRPr/>
            </a:pPr>
            <a:r>
              <a:rPr lang="pt-BR" sz="1400" dirty="0">
                <a:solidFill>
                  <a:srgbClr val="434343"/>
                </a:solidFill>
                <a:latin typeface="Open Sans" panose="020B0604020202020204" charset="0"/>
                <a:ea typeface="Open Sans" panose="020B0604020202020204" charset="0"/>
                <a:cs typeface="Open Sans" panose="020B0604020202020204" charset="0"/>
              </a:rPr>
              <a:t>Desta forma, as clinicas e hospitais privados e o sistema de saúde poderão se preparar melhor para atender os pacientes e prover os melhores cuidados individualmente para cada um. Além disso, será possível entender melhor como a COVID-19 funciona.</a:t>
            </a:r>
          </a:p>
        </p:txBody>
      </p:sp>
      <p:pic>
        <p:nvPicPr>
          <p:cNvPr id="2" name="Imagem 1">
            <a:extLst>
              <a:ext uri="{FF2B5EF4-FFF2-40B4-BE49-F238E27FC236}">
                <a16:creationId xmlns:a16="http://schemas.microsoft.com/office/drawing/2014/main" id="{FBEBD006-ED8D-4EF6-A9EE-6E2BC69195A2}"/>
              </a:ext>
            </a:extLst>
          </p:cNvPr>
          <p:cNvPicPr>
            <a:picLocks noChangeAspect="1"/>
          </p:cNvPicPr>
          <p:nvPr/>
        </p:nvPicPr>
        <p:blipFill rotWithShape="1">
          <a:blip r:embed="rId2"/>
          <a:srcRect l="34058" t="1939" r="37411" b="458"/>
          <a:stretch/>
        </p:blipFill>
        <p:spPr>
          <a:xfrm>
            <a:off x="-4114" y="0"/>
            <a:ext cx="3236022" cy="6858000"/>
          </a:xfrm>
          <a:prstGeom prst="rect">
            <a:avLst/>
          </a:prstGeom>
        </p:spPr>
      </p:pic>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rPr>
              <a:pPr/>
              <a:t>5</a:t>
            </a:fld>
            <a:endParaRPr lang="pt-BR" dirty="0">
              <a:solidFill>
                <a:srgbClr val="6ADBD9"/>
              </a:solidFill>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6ADBD9"/>
              </a:solidFill>
            </a:endParaRPr>
          </a:p>
        </p:txBody>
      </p:sp>
      <p:sp>
        <p:nvSpPr>
          <p:cNvPr id="16" name="Title Placeholder 1">
            <a:extLst>
              <a:ext uri="{FF2B5EF4-FFF2-40B4-BE49-F238E27FC236}">
                <a16:creationId xmlns:a16="http://schemas.microsoft.com/office/drawing/2014/main" id="{FE5B923B-7615-4D2B-8B10-CCD77CD5B3B9}"/>
              </a:ext>
            </a:extLst>
          </p:cNvPr>
          <p:cNvSpPr txBox="1">
            <a:spLocks/>
          </p:cNvSpPr>
          <p:nvPr/>
        </p:nvSpPr>
        <p:spPr>
          <a:xfrm>
            <a:off x="3231909" y="190138"/>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1. </a:t>
            </a:r>
            <a:r>
              <a:rPr lang="en-US" dirty="0" err="1">
                <a:solidFill>
                  <a:srgbClr val="434343"/>
                </a:solidFill>
                <a:latin typeface="Open Sans" panose="020B0604020202020204" charset="0"/>
                <a:ea typeface="Open Sans" panose="020B0604020202020204" charset="0"/>
                <a:cs typeface="Open Sans" panose="020B0604020202020204" charset="0"/>
              </a:rPr>
              <a:t>Objetivo</a:t>
            </a:r>
            <a:r>
              <a:rPr lang="en-US" dirty="0">
                <a:solidFill>
                  <a:srgbClr val="434343"/>
                </a:solidFill>
                <a:latin typeface="Open Sans" panose="020B0604020202020204" charset="0"/>
                <a:ea typeface="Open Sans" panose="020B0604020202020204" charset="0"/>
                <a:cs typeface="Open Sans" panose="020B0604020202020204" charset="0"/>
              </a:rPr>
              <a:t> do </a:t>
            </a:r>
            <a:r>
              <a:rPr lang="en-US" dirty="0" err="1">
                <a:solidFill>
                  <a:srgbClr val="434343"/>
                </a:solidFill>
                <a:latin typeface="Open Sans" panose="020B0604020202020204" charset="0"/>
                <a:ea typeface="Open Sans" panose="020B0604020202020204" charset="0"/>
                <a:cs typeface="Open Sans" panose="020B0604020202020204" charset="0"/>
              </a:rPr>
              <a:t>Trabalho</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                  </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pic>
        <p:nvPicPr>
          <p:cNvPr id="15" name="Imagem 14"/>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Tree>
    <p:extLst>
      <p:ext uri="{BB962C8B-B14F-4D97-AF65-F5344CB8AC3E}">
        <p14:creationId xmlns:p14="http://schemas.microsoft.com/office/powerpoint/2010/main" val="5292168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36626" y="379620"/>
            <a:ext cx="40750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3" name="Picture 2">
            <a:extLst>
              <a:ext uri="{FF2B5EF4-FFF2-40B4-BE49-F238E27FC236}">
                <a16:creationId xmlns:a16="http://schemas.microsoft.com/office/drawing/2014/main" id="{F01F6833-3C91-41F0-9F9E-CA686E7A8B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7" r="16667"/>
          <a:stretch/>
        </p:blipFill>
        <p:spPr bwMode="auto">
          <a:xfrm>
            <a:off x="1112289" y="2012162"/>
            <a:ext cx="1193968" cy="1193968"/>
          </a:xfrm>
          <a:prstGeom prst="ellipse">
            <a:avLst/>
          </a:prstGeom>
          <a:noFill/>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D6AA3C43-0CC8-4627-ABF8-2953BB649C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67" r="16667"/>
          <a:stretch/>
        </p:blipFill>
        <p:spPr bwMode="auto">
          <a:xfrm>
            <a:off x="2817738" y="2012162"/>
            <a:ext cx="1193968" cy="1193968"/>
          </a:xfrm>
          <a:prstGeom prst="ellipse">
            <a:avLst/>
          </a:prstGeom>
          <a:noFill/>
          <a:extLst>
            <a:ext uri="{909E8E84-426E-40DD-AFC4-6F175D3DCCD1}">
              <a14:hiddenFill xmlns:a14="http://schemas.microsoft.com/office/drawing/2010/main">
                <a:solidFill>
                  <a:srgbClr val="FFFFFF"/>
                </a:solidFill>
              </a14:hiddenFill>
            </a:ext>
          </a:extLst>
        </p:spPr>
      </p:pic>
      <p:pic>
        <p:nvPicPr>
          <p:cNvPr id="29" name="Picture 6">
            <a:extLst>
              <a:ext uri="{FF2B5EF4-FFF2-40B4-BE49-F238E27FC236}">
                <a16:creationId xmlns:a16="http://schemas.microsoft.com/office/drawing/2014/main" id="{1F6E4F74-8FD1-4194-83A9-4E5F820BF35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667" r="16667"/>
          <a:stretch/>
        </p:blipFill>
        <p:spPr bwMode="auto">
          <a:xfrm>
            <a:off x="4523187" y="2012162"/>
            <a:ext cx="1193968" cy="1193968"/>
          </a:xfrm>
          <a:prstGeom prst="ellipse">
            <a:avLst/>
          </a:prstGeom>
          <a:noFill/>
          <a:extLst>
            <a:ext uri="{909E8E84-426E-40DD-AFC4-6F175D3DCCD1}">
              <a14:hiddenFill xmlns:a14="http://schemas.microsoft.com/office/drawing/2010/main">
                <a:solidFill>
                  <a:srgbClr val="FFFFFF"/>
                </a:solidFill>
              </a14:hiddenFill>
            </a:ext>
          </a:extLst>
        </p:spPr>
      </p:pic>
      <p:pic>
        <p:nvPicPr>
          <p:cNvPr id="30" name="Picture 8">
            <a:extLst>
              <a:ext uri="{FF2B5EF4-FFF2-40B4-BE49-F238E27FC236}">
                <a16:creationId xmlns:a16="http://schemas.microsoft.com/office/drawing/2014/main" id="{DD33AF2F-B934-4576-9B29-F847AC1863C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864" r="17864"/>
          <a:stretch/>
        </p:blipFill>
        <p:spPr bwMode="auto">
          <a:xfrm>
            <a:off x="6228636" y="2012162"/>
            <a:ext cx="1145228" cy="1145228"/>
          </a:xfrm>
          <a:prstGeom prst="ellipse">
            <a:avLst/>
          </a:prstGeom>
          <a:noFill/>
          <a:extLst>
            <a:ext uri="{909E8E84-426E-40DD-AFC4-6F175D3DCCD1}">
              <a14:hiddenFill xmlns:a14="http://schemas.microsoft.com/office/drawing/2010/main">
                <a:solidFill>
                  <a:srgbClr val="FFFFFF"/>
                </a:solidFill>
              </a14:hiddenFill>
            </a:ext>
          </a:extLst>
        </p:spPr>
      </p:pic>
      <p:pic>
        <p:nvPicPr>
          <p:cNvPr id="31" name="Picture 10">
            <a:extLst>
              <a:ext uri="{FF2B5EF4-FFF2-40B4-BE49-F238E27FC236}">
                <a16:creationId xmlns:a16="http://schemas.microsoft.com/office/drawing/2014/main" id="{7BD96F06-827C-4BF4-9768-45CAB51C98F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167" r="17167"/>
          <a:stretch/>
        </p:blipFill>
        <p:spPr bwMode="auto">
          <a:xfrm>
            <a:off x="7885345" y="2012162"/>
            <a:ext cx="1145228" cy="1145228"/>
          </a:xfrm>
          <a:prstGeom prst="ellipse">
            <a:avLst/>
          </a:prstGeom>
          <a:noFill/>
          <a:extLst>
            <a:ext uri="{909E8E84-426E-40DD-AFC4-6F175D3DCCD1}">
              <a14:hiddenFill xmlns:a14="http://schemas.microsoft.com/office/drawing/2010/main">
                <a:solidFill>
                  <a:srgbClr val="FFFFFF"/>
                </a:solidFill>
              </a14:hiddenFill>
            </a:ext>
          </a:extLst>
        </p:spPr>
      </p:pic>
      <p:pic>
        <p:nvPicPr>
          <p:cNvPr id="32" name="Picture 12">
            <a:extLst>
              <a:ext uri="{FF2B5EF4-FFF2-40B4-BE49-F238E27FC236}">
                <a16:creationId xmlns:a16="http://schemas.microsoft.com/office/drawing/2014/main" id="{5923F3F2-C5E0-4F83-8247-E5FEC524018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842" r="16842"/>
          <a:stretch/>
        </p:blipFill>
        <p:spPr bwMode="auto">
          <a:xfrm>
            <a:off x="9542052" y="2012162"/>
            <a:ext cx="1193967" cy="1193967"/>
          </a:xfrm>
          <a:prstGeom prst="ellipse">
            <a:avLst/>
          </a:prstGeom>
          <a:noFill/>
          <a:extLst>
            <a:ext uri="{909E8E84-426E-40DD-AFC4-6F175D3DCCD1}">
              <a14:hiddenFill xmlns:a14="http://schemas.microsoft.com/office/drawing/2010/main">
                <a:solidFill>
                  <a:srgbClr val="FFFFFF"/>
                </a:solidFill>
              </a14:hiddenFill>
            </a:ext>
          </a:extLst>
        </p:spPr>
      </p:pic>
      <p:sp>
        <p:nvSpPr>
          <p:cNvPr id="33" name="Retângulo 32">
            <a:extLst>
              <a:ext uri="{FF2B5EF4-FFF2-40B4-BE49-F238E27FC236}">
                <a16:creationId xmlns:a16="http://schemas.microsoft.com/office/drawing/2014/main" id="{6F92A324-1FED-4C41-B094-93CDC5EBE105}"/>
              </a:ext>
            </a:extLst>
          </p:cNvPr>
          <p:cNvSpPr/>
          <p:nvPr/>
        </p:nvSpPr>
        <p:spPr>
          <a:xfrm>
            <a:off x="979313" y="3447749"/>
            <a:ext cx="1384632" cy="461665"/>
          </a:xfrm>
          <a:prstGeom prst="rect">
            <a:avLst/>
          </a:prstGeom>
        </p:spPr>
        <p:txBody>
          <a:bodyPr wrap="square">
            <a:spAutoFit/>
          </a:bodyPr>
          <a:lstStyle/>
          <a:p>
            <a:pPr algn="ctr"/>
            <a:r>
              <a:rPr lang="da-DK" sz="1200" b="1" dirty="0">
                <a:solidFill>
                  <a:srgbClr val="434343"/>
                </a:solidFill>
                <a:latin typeface="Open Sans"/>
                <a:ea typeface="Open Sans"/>
                <a:cs typeface="Open Sans"/>
              </a:rPr>
              <a:t>Lorem Ipsum dolor sit amet</a:t>
            </a:r>
          </a:p>
        </p:txBody>
      </p:sp>
      <p:sp>
        <p:nvSpPr>
          <p:cNvPr id="34" name="Retângulo 33">
            <a:extLst>
              <a:ext uri="{FF2B5EF4-FFF2-40B4-BE49-F238E27FC236}">
                <a16:creationId xmlns:a16="http://schemas.microsoft.com/office/drawing/2014/main" id="{5F198F49-0BAC-468C-9FDC-30BE5E3620B8}"/>
              </a:ext>
            </a:extLst>
          </p:cNvPr>
          <p:cNvSpPr/>
          <p:nvPr/>
        </p:nvSpPr>
        <p:spPr>
          <a:xfrm>
            <a:off x="2888140" y="3447749"/>
            <a:ext cx="1200970" cy="461665"/>
          </a:xfrm>
          <a:prstGeom prst="rect">
            <a:avLst/>
          </a:prstGeom>
        </p:spPr>
        <p:txBody>
          <a:bodyPr wrap="square">
            <a:spAutoFit/>
          </a:bodyPr>
          <a:lstStyle/>
          <a:p>
            <a:pPr algn="ctr"/>
            <a:r>
              <a:rPr lang="da-DK" sz="1200" b="1" dirty="0">
                <a:solidFill>
                  <a:srgbClr val="434343"/>
                </a:solidFill>
                <a:latin typeface="Open Sans"/>
                <a:ea typeface="Open Sans"/>
                <a:cs typeface="Open Sans"/>
              </a:rPr>
              <a:t>Lorem Ipsum dolor sit amet</a:t>
            </a:r>
          </a:p>
        </p:txBody>
      </p:sp>
      <p:sp>
        <p:nvSpPr>
          <p:cNvPr id="35" name="Retângulo 34">
            <a:extLst>
              <a:ext uri="{FF2B5EF4-FFF2-40B4-BE49-F238E27FC236}">
                <a16:creationId xmlns:a16="http://schemas.microsoft.com/office/drawing/2014/main" id="{EEF21033-7FDF-443E-8FA4-72D18A104AD6}"/>
              </a:ext>
            </a:extLst>
          </p:cNvPr>
          <p:cNvSpPr/>
          <p:nvPr/>
        </p:nvSpPr>
        <p:spPr>
          <a:xfrm>
            <a:off x="4433452" y="3447749"/>
            <a:ext cx="1379602" cy="461665"/>
          </a:xfrm>
          <a:prstGeom prst="rect">
            <a:avLst/>
          </a:prstGeom>
        </p:spPr>
        <p:txBody>
          <a:bodyPr wrap="square">
            <a:spAutoFit/>
          </a:bodyPr>
          <a:lstStyle/>
          <a:p>
            <a:pPr algn="ctr"/>
            <a:r>
              <a:rPr lang="da-DK" sz="1200" b="1" dirty="0">
                <a:solidFill>
                  <a:srgbClr val="434343"/>
                </a:solidFill>
                <a:latin typeface="Open Sans"/>
                <a:ea typeface="Open Sans"/>
                <a:cs typeface="Open Sans"/>
              </a:rPr>
              <a:t>Lorem Ipsum dolor sit amet</a:t>
            </a:r>
          </a:p>
        </p:txBody>
      </p:sp>
      <p:sp>
        <p:nvSpPr>
          <p:cNvPr id="36" name="Retângulo 35">
            <a:extLst>
              <a:ext uri="{FF2B5EF4-FFF2-40B4-BE49-F238E27FC236}">
                <a16:creationId xmlns:a16="http://schemas.microsoft.com/office/drawing/2014/main" id="{B6BBDA90-89CA-491C-AE79-EDA730055695}"/>
              </a:ext>
            </a:extLst>
          </p:cNvPr>
          <p:cNvSpPr/>
          <p:nvPr/>
        </p:nvSpPr>
        <p:spPr>
          <a:xfrm>
            <a:off x="6063974" y="3447749"/>
            <a:ext cx="1529522" cy="461665"/>
          </a:xfrm>
          <a:prstGeom prst="rect">
            <a:avLst/>
          </a:prstGeom>
        </p:spPr>
        <p:txBody>
          <a:bodyPr wrap="square">
            <a:spAutoFit/>
          </a:bodyPr>
          <a:lstStyle/>
          <a:p>
            <a:pPr algn="ctr"/>
            <a:r>
              <a:rPr lang="da-DK" sz="1200" b="1" dirty="0">
                <a:solidFill>
                  <a:srgbClr val="434343"/>
                </a:solidFill>
                <a:latin typeface="Open Sans"/>
                <a:ea typeface="Open Sans"/>
                <a:cs typeface="Open Sans"/>
              </a:rPr>
              <a:t>Lorem Ipsum dolor sit amet</a:t>
            </a:r>
          </a:p>
        </p:txBody>
      </p:sp>
      <p:sp>
        <p:nvSpPr>
          <p:cNvPr id="37" name="Retângulo 36">
            <a:extLst>
              <a:ext uri="{FF2B5EF4-FFF2-40B4-BE49-F238E27FC236}">
                <a16:creationId xmlns:a16="http://schemas.microsoft.com/office/drawing/2014/main" id="{52C7E3D9-8F86-4AA9-8545-C3137C707978}"/>
              </a:ext>
            </a:extLst>
          </p:cNvPr>
          <p:cNvSpPr/>
          <p:nvPr/>
        </p:nvSpPr>
        <p:spPr>
          <a:xfrm>
            <a:off x="7686468" y="3447749"/>
            <a:ext cx="1516328" cy="461665"/>
          </a:xfrm>
          <a:prstGeom prst="rect">
            <a:avLst/>
          </a:prstGeom>
        </p:spPr>
        <p:txBody>
          <a:bodyPr wrap="square">
            <a:spAutoFit/>
          </a:bodyPr>
          <a:lstStyle/>
          <a:p>
            <a:pPr algn="ctr"/>
            <a:r>
              <a:rPr lang="da-DK" sz="1200" b="1" dirty="0">
                <a:solidFill>
                  <a:srgbClr val="434343"/>
                </a:solidFill>
                <a:latin typeface="Open Sans"/>
                <a:ea typeface="Open Sans"/>
                <a:cs typeface="Open Sans"/>
              </a:rPr>
              <a:t>Lorem Ipsum dolor sit amet</a:t>
            </a:r>
          </a:p>
        </p:txBody>
      </p:sp>
      <p:sp>
        <p:nvSpPr>
          <p:cNvPr id="38" name="Retângulo 37">
            <a:extLst>
              <a:ext uri="{FF2B5EF4-FFF2-40B4-BE49-F238E27FC236}">
                <a16:creationId xmlns:a16="http://schemas.microsoft.com/office/drawing/2014/main" id="{8F071FAA-C6AF-49E8-B7CE-8F9F9119F3B3}"/>
              </a:ext>
            </a:extLst>
          </p:cNvPr>
          <p:cNvSpPr/>
          <p:nvPr/>
        </p:nvSpPr>
        <p:spPr>
          <a:xfrm>
            <a:off x="9380871" y="3447749"/>
            <a:ext cx="1516328" cy="461665"/>
          </a:xfrm>
          <a:prstGeom prst="rect">
            <a:avLst/>
          </a:prstGeom>
        </p:spPr>
        <p:txBody>
          <a:bodyPr wrap="square">
            <a:spAutoFit/>
          </a:bodyPr>
          <a:lstStyle/>
          <a:p>
            <a:pPr algn="ctr"/>
            <a:r>
              <a:rPr lang="da-DK" sz="1200" b="1" dirty="0">
                <a:solidFill>
                  <a:srgbClr val="434343"/>
                </a:solidFill>
                <a:latin typeface="Open Sans"/>
                <a:ea typeface="Open Sans"/>
                <a:cs typeface="Open Sans"/>
              </a:rPr>
              <a:t>Lorem Ipsum dolor sit amet</a:t>
            </a:r>
          </a:p>
        </p:txBody>
      </p:sp>
      <p:sp>
        <p:nvSpPr>
          <p:cNvPr id="49" name="Retângulo 48">
            <a:extLst>
              <a:ext uri="{FF2B5EF4-FFF2-40B4-BE49-F238E27FC236}">
                <a16:creationId xmlns:a16="http://schemas.microsoft.com/office/drawing/2014/main" id="{B6D3B172-8CB6-4C0E-BB05-EDCE8137308F}"/>
              </a:ext>
            </a:extLst>
          </p:cNvPr>
          <p:cNvSpPr/>
          <p:nvPr/>
        </p:nvSpPr>
        <p:spPr>
          <a:xfrm>
            <a:off x="0" y="4266923"/>
            <a:ext cx="9030573" cy="172816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7" name="Google Shape;62;p13">
            <a:extLst>
              <a:ext uri="{FF2B5EF4-FFF2-40B4-BE49-F238E27FC236}">
                <a16:creationId xmlns:a16="http://schemas.microsoft.com/office/drawing/2014/main" id="{1FF7D9D5-53C7-40A4-BDCA-36A0BD0C9EDE}"/>
              </a:ext>
            </a:extLst>
          </p:cNvPr>
          <p:cNvPicPr preferRelativeResize="0"/>
          <p:nvPr/>
        </p:nvPicPr>
        <p:blipFill>
          <a:blip r:embed="rId8">
            <a:alphaModFix/>
          </a:blip>
          <a:stretch>
            <a:fillRect/>
          </a:stretch>
        </p:blipFill>
        <p:spPr>
          <a:xfrm flipH="1">
            <a:off x="9568068" y="4744922"/>
            <a:ext cx="2628806" cy="2116755"/>
          </a:xfrm>
          <a:prstGeom prst="rect">
            <a:avLst/>
          </a:prstGeom>
          <a:noFill/>
          <a:ln>
            <a:noFill/>
          </a:ln>
        </p:spPr>
      </p:pic>
      <p:sp>
        <p:nvSpPr>
          <p:cNvPr id="22" name="Retângulo 21">
            <a:extLst>
              <a:ext uri="{FF2B5EF4-FFF2-40B4-BE49-F238E27FC236}">
                <a16:creationId xmlns:a16="http://schemas.microsoft.com/office/drawing/2014/main" id="{9F3EB6A6-8D89-40F9-A39E-0793CC5F4E90}"/>
              </a:ext>
            </a:extLst>
          </p:cNvPr>
          <p:cNvSpPr/>
          <p:nvPr/>
        </p:nvSpPr>
        <p:spPr>
          <a:xfrm>
            <a:off x="500113" y="4418304"/>
            <a:ext cx="5728523" cy="1384995"/>
          </a:xfrm>
          <a:prstGeom prst="rect">
            <a:avLst/>
          </a:prstGeom>
        </p:spPr>
        <p:txBody>
          <a:bodyPr wrap="square">
            <a:spAutoFit/>
          </a:bodyPr>
          <a:lstStyle/>
          <a:p>
            <a:endParaRPr lang="pt-BR" sz="1200" dirty="0">
              <a:solidFill>
                <a:srgbClr val="434343"/>
              </a:solidFill>
              <a:latin typeface="Open Sans" panose="020B0604020202020204" charset="0"/>
              <a:ea typeface="Open Sans" panose="020B0604020202020204" charset="0"/>
              <a:cs typeface="Open Sans" panose="020B0604020202020204" charset="0"/>
            </a:endParaRPr>
          </a:p>
          <a:p>
            <a:r>
              <a:rPr lang="pt-BR" sz="1200" b="1" dirty="0" err="1">
                <a:solidFill>
                  <a:srgbClr val="434343"/>
                </a:solidFill>
                <a:latin typeface="Open Sans" panose="020B0604020202020204" charset="0"/>
                <a:ea typeface="Open Sans" panose="020B0604020202020204" charset="0"/>
                <a:cs typeface="Open Sans" panose="020B0604020202020204" charset="0"/>
              </a:rPr>
              <a:t>Lorem</a:t>
            </a:r>
            <a:r>
              <a:rPr lang="pt-BR" sz="1200" b="1" dirty="0">
                <a:solidFill>
                  <a:srgbClr val="434343"/>
                </a:solidFill>
                <a:latin typeface="Open Sans" panose="020B0604020202020204" charset="0"/>
                <a:ea typeface="Open Sans" panose="020B0604020202020204" charset="0"/>
                <a:cs typeface="Open Sans" panose="020B0604020202020204" charset="0"/>
              </a:rPr>
              <a:t> Ipsum </a:t>
            </a:r>
            <a:r>
              <a:rPr lang="pt-BR" sz="1200" b="1" dirty="0" err="1">
                <a:solidFill>
                  <a:srgbClr val="434343"/>
                </a:solidFill>
                <a:latin typeface="Open Sans" panose="020B0604020202020204" charset="0"/>
                <a:ea typeface="Open Sans" panose="020B0604020202020204" charset="0"/>
                <a:cs typeface="Open Sans" panose="020B0604020202020204" charset="0"/>
              </a:rPr>
              <a:t>dolor</a:t>
            </a:r>
            <a:r>
              <a:rPr lang="pt-BR" sz="1200" b="1" dirty="0">
                <a:solidFill>
                  <a:srgbClr val="434343"/>
                </a:solidFill>
                <a:latin typeface="Open Sans" panose="020B0604020202020204" charset="0"/>
                <a:ea typeface="Open Sans" panose="020B0604020202020204" charset="0"/>
                <a:cs typeface="Open Sans" panose="020B0604020202020204" charset="0"/>
              </a:rPr>
              <a:t> </a:t>
            </a:r>
            <a:r>
              <a:rPr lang="pt-BR" sz="1200" b="1" dirty="0" err="1">
                <a:solidFill>
                  <a:srgbClr val="434343"/>
                </a:solidFill>
                <a:latin typeface="Open Sans" panose="020B0604020202020204" charset="0"/>
                <a:ea typeface="Open Sans" panose="020B0604020202020204" charset="0"/>
                <a:cs typeface="Open Sans" panose="020B0604020202020204" charset="0"/>
              </a:rPr>
              <a:t>sit</a:t>
            </a:r>
            <a:r>
              <a:rPr lang="pt-BR" sz="1200" b="1" dirty="0">
                <a:solidFill>
                  <a:srgbClr val="434343"/>
                </a:solidFill>
                <a:latin typeface="Open Sans" panose="020B0604020202020204" charset="0"/>
                <a:ea typeface="Open Sans" panose="020B0604020202020204" charset="0"/>
                <a:cs typeface="Open Sans" panose="020B0604020202020204" charset="0"/>
              </a:rPr>
              <a:t> </a:t>
            </a:r>
            <a:r>
              <a:rPr lang="pt-BR" sz="1200" b="1" dirty="0" err="1">
                <a:solidFill>
                  <a:srgbClr val="434343"/>
                </a:solidFill>
                <a:latin typeface="Open Sans" panose="020B0604020202020204" charset="0"/>
                <a:ea typeface="Open Sans" panose="020B0604020202020204" charset="0"/>
                <a:cs typeface="Open Sans" panose="020B0604020202020204" charset="0"/>
              </a:rPr>
              <a:t>amet</a:t>
            </a:r>
            <a:endParaRPr lang="pt-BR" sz="1200" b="1" dirty="0">
              <a:solidFill>
                <a:srgbClr val="434343"/>
              </a:solidFill>
              <a:latin typeface="Open Sans" panose="020B0604020202020204" charset="0"/>
              <a:ea typeface="Open Sans" panose="020B0604020202020204" charset="0"/>
              <a:cs typeface="Open Sans" panose="020B0604020202020204" charset="0"/>
            </a:endParaRPr>
          </a:p>
          <a:p>
            <a:endParaRPr lang="pt-BR" sz="1200" dirty="0">
              <a:solidFill>
                <a:srgbClr val="434343"/>
              </a:solidFill>
              <a:latin typeface="Open Sans" panose="020B0604020202020204" charset="0"/>
              <a:ea typeface="Open Sans" panose="020B0604020202020204" charset="0"/>
              <a:cs typeface="Open Sans" panose="020B0604020202020204" charset="0"/>
            </a:endParaRPr>
          </a:p>
          <a:p>
            <a:r>
              <a:rPr lang="pt-BR" sz="1200" dirty="0" err="1">
                <a:solidFill>
                  <a:srgbClr val="434343"/>
                </a:solidFill>
                <a:latin typeface="Open Sans" panose="020B0604020202020204" charset="0"/>
                <a:ea typeface="Open Sans" panose="020B0604020202020204" charset="0"/>
                <a:cs typeface="Open Sans" panose="020B0604020202020204" charset="0"/>
              </a:rPr>
              <a:t>Lorem</a:t>
            </a:r>
            <a:r>
              <a:rPr lang="pt-BR" sz="1200" dirty="0">
                <a:solidFill>
                  <a:srgbClr val="434343"/>
                </a:solidFill>
                <a:latin typeface="Open Sans" panose="020B0604020202020204" charset="0"/>
                <a:ea typeface="Open Sans" panose="020B0604020202020204" charset="0"/>
                <a:cs typeface="Open Sans" panose="020B0604020202020204" charset="0"/>
              </a:rPr>
              <a:t> Ipsum </a:t>
            </a:r>
            <a:r>
              <a:rPr lang="pt-BR" sz="1200" dirty="0" err="1">
                <a:solidFill>
                  <a:srgbClr val="434343"/>
                </a:solidFill>
                <a:latin typeface="Open Sans" panose="020B0604020202020204" charset="0"/>
                <a:ea typeface="Open Sans" panose="020B0604020202020204" charset="0"/>
                <a:cs typeface="Open Sans" panose="020B0604020202020204" charset="0"/>
              </a:rPr>
              <a:t>dolor</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sit</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amet</a:t>
            </a:r>
            <a:endParaRPr lang="pt-BR" sz="1200" dirty="0">
              <a:solidFill>
                <a:srgbClr val="434343"/>
              </a:solidFill>
              <a:latin typeface="Open Sans" panose="020B0604020202020204" charset="0"/>
              <a:ea typeface="Open Sans" panose="020B0604020202020204" charset="0"/>
              <a:cs typeface="Open Sans" panose="020B0604020202020204" charset="0"/>
            </a:endParaRPr>
          </a:p>
          <a:p>
            <a:r>
              <a:rPr lang="pt-BR" sz="1200" dirty="0" err="1">
                <a:solidFill>
                  <a:srgbClr val="434343"/>
                </a:solidFill>
                <a:latin typeface="Open Sans" panose="020B0604020202020204" charset="0"/>
                <a:ea typeface="Open Sans" panose="020B0604020202020204" charset="0"/>
                <a:cs typeface="Open Sans" panose="020B0604020202020204" charset="0"/>
              </a:rPr>
              <a:t>Lorem</a:t>
            </a:r>
            <a:r>
              <a:rPr lang="pt-BR" sz="1200" dirty="0">
                <a:solidFill>
                  <a:srgbClr val="434343"/>
                </a:solidFill>
                <a:latin typeface="Open Sans" panose="020B0604020202020204" charset="0"/>
                <a:ea typeface="Open Sans" panose="020B0604020202020204" charset="0"/>
                <a:cs typeface="Open Sans" panose="020B0604020202020204" charset="0"/>
              </a:rPr>
              <a:t> Ipsum </a:t>
            </a:r>
            <a:r>
              <a:rPr lang="pt-BR" sz="1200" dirty="0" err="1">
                <a:solidFill>
                  <a:srgbClr val="434343"/>
                </a:solidFill>
                <a:latin typeface="Open Sans" panose="020B0604020202020204" charset="0"/>
                <a:ea typeface="Open Sans" panose="020B0604020202020204" charset="0"/>
                <a:cs typeface="Open Sans" panose="020B0604020202020204" charset="0"/>
              </a:rPr>
              <a:t>dolor</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sit</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amet</a:t>
            </a:r>
            <a:endParaRPr lang="pt-BR" sz="1200" dirty="0">
              <a:solidFill>
                <a:srgbClr val="434343"/>
              </a:solidFill>
              <a:latin typeface="Open Sans" panose="020B0604020202020204" charset="0"/>
              <a:ea typeface="Open Sans" panose="020B0604020202020204" charset="0"/>
              <a:cs typeface="Open Sans" panose="020B0604020202020204" charset="0"/>
            </a:endParaRPr>
          </a:p>
          <a:p>
            <a:r>
              <a:rPr lang="pt-BR" sz="1200" dirty="0" err="1">
                <a:solidFill>
                  <a:srgbClr val="434343"/>
                </a:solidFill>
                <a:latin typeface="Open Sans" panose="020B0604020202020204" charset="0"/>
                <a:ea typeface="Open Sans" panose="020B0604020202020204" charset="0"/>
                <a:cs typeface="Open Sans" panose="020B0604020202020204" charset="0"/>
              </a:rPr>
              <a:t>Lorem</a:t>
            </a:r>
            <a:r>
              <a:rPr lang="pt-BR" sz="1200" dirty="0">
                <a:solidFill>
                  <a:srgbClr val="434343"/>
                </a:solidFill>
                <a:latin typeface="Open Sans" panose="020B0604020202020204" charset="0"/>
                <a:ea typeface="Open Sans" panose="020B0604020202020204" charset="0"/>
                <a:cs typeface="Open Sans" panose="020B0604020202020204" charset="0"/>
              </a:rPr>
              <a:t> Ipsum </a:t>
            </a:r>
            <a:r>
              <a:rPr lang="pt-BR" sz="1200" dirty="0" err="1">
                <a:solidFill>
                  <a:srgbClr val="434343"/>
                </a:solidFill>
                <a:latin typeface="Open Sans" panose="020B0604020202020204" charset="0"/>
                <a:ea typeface="Open Sans" panose="020B0604020202020204" charset="0"/>
                <a:cs typeface="Open Sans" panose="020B0604020202020204" charset="0"/>
              </a:rPr>
              <a:t>dolor</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sit</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amet</a:t>
            </a:r>
            <a:endParaRPr lang="pt-BR" sz="1200" dirty="0">
              <a:solidFill>
                <a:srgbClr val="434343"/>
              </a:solidFill>
              <a:latin typeface="Open Sans" panose="020B0604020202020204" charset="0"/>
              <a:ea typeface="Open Sans" panose="020B0604020202020204" charset="0"/>
              <a:cs typeface="Open Sans" panose="020B0604020202020204" charset="0"/>
            </a:endParaRPr>
          </a:p>
          <a:p>
            <a:endParaRPr lang="pt-BR" sz="1200" dirty="0">
              <a:solidFill>
                <a:srgbClr val="434343"/>
              </a:solidFill>
              <a:latin typeface="Open Sans" panose="020B0604020202020204" charset="0"/>
              <a:ea typeface="Open Sans" panose="020B0604020202020204" charset="0"/>
              <a:cs typeface="Open Sans" panose="020B0604020202020204" charset="0"/>
            </a:endParaRPr>
          </a:p>
        </p:txBody>
      </p:sp>
      <p:sp>
        <p:nvSpPr>
          <p:cNvPr id="24" name="Espaço Reservado para Data 5">
            <a:extLst>
              <a:ext uri="{FF2B5EF4-FFF2-40B4-BE49-F238E27FC236}">
                <a16:creationId xmlns:a16="http://schemas.microsoft.com/office/drawing/2014/main" id="{10753C83-1273-45B3-BEE2-32ECD6B58A72}"/>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sp>
        <p:nvSpPr>
          <p:cNvPr id="26" name="Title Placeholder 1">
            <a:extLst>
              <a:ext uri="{FF2B5EF4-FFF2-40B4-BE49-F238E27FC236}">
                <a16:creationId xmlns:a16="http://schemas.microsoft.com/office/drawing/2014/main" id="{94313B15-93B5-4F1A-8A33-0173F60A5B94}"/>
              </a:ext>
            </a:extLst>
          </p:cNvPr>
          <p:cNvSpPr txBox="1">
            <a:spLocks/>
          </p:cNvSpPr>
          <p:nvPr/>
        </p:nvSpPr>
        <p:spPr>
          <a:xfrm>
            <a:off x="209147" y="136526"/>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6. </a:t>
            </a:r>
            <a:r>
              <a:rPr lang="en-US" dirty="0" err="1">
                <a:solidFill>
                  <a:srgbClr val="434343"/>
                </a:solidFill>
                <a:latin typeface="Open Sans" panose="020B0604020202020204" charset="0"/>
                <a:ea typeface="Open Sans" panose="020B0604020202020204" charset="0"/>
                <a:cs typeface="Open Sans" panose="020B0604020202020204" charset="0"/>
              </a:rPr>
              <a:t>Modelagem</a:t>
            </a:r>
            <a:r>
              <a:rPr lang="en-US" dirty="0">
                <a:solidFill>
                  <a:srgbClr val="434343"/>
                </a:solidFill>
                <a:latin typeface="Open Sans" panose="020B0604020202020204" charset="0"/>
                <a:ea typeface="Open Sans" panose="020B0604020202020204" charset="0"/>
                <a:cs typeface="Open Sans" panose="020B0604020202020204" charset="0"/>
              </a:rPr>
              <a:t> com </a:t>
            </a:r>
            <a:r>
              <a:rPr lang="en-US" dirty="0" err="1">
                <a:solidFill>
                  <a:srgbClr val="434343"/>
                </a:solidFill>
                <a:latin typeface="Open Sans" panose="020B0604020202020204" charset="0"/>
                <a:ea typeface="Open Sans" panose="020B0604020202020204" charset="0"/>
                <a:cs typeface="Open Sans" panose="020B0604020202020204" charset="0"/>
              </a:rPr>
              <a:t>Inteligência</a:t>
            </a:r>
            <a:r>
              <a:rPr lang="en-US" dirty="0">
                <a:solidFill>
                  <a:srgbClr val="434343"/>
                </a:solidFill>
                <a:latin typeface="Open Sans" panose="020B0604020202020204" charset="0"/>
                <a:ea typeface="Open Sans" panose="020B0604020202020204" charset="0"/>
                <a:cs typeface="Open Sans" panose="020B0604020202020204" charset="0"/>
              </a:rPr>
              <a:t> Artificial</a:t>
            </a:r>
          </a:p>
          <a:p>
            <a:r>
              <a:rPr lang="en-US" sz="1100" dirty="0">
                <a:solidFill>
                  <a:srgbClr val="434343"/>
                </a:solidFill>
                <a:latin typeface="Open Sans" panose="020B0604020202020204" charset="0"/>
                <a:ea typeface="Open Sans" panose="020B0604020202020204" charset="0"/>
                <a:cs typeface="Open Sans" panose="020B0604020202020204" charset="0"/>
              </a:rPr>
              <a:t> </a:t>
            </a:r>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pic>
        <p:nvPicPr>
          <p:cNvPr id="27" name="Imagem 26">
            <a:extLst>
              <a:ext uri="{FF2B5EF4-FFF2-40B4-BE49-F238E27FC236}">
                <a16:creationId xmlns:a16="http://schemas.microsoft.com/office/drawing/2014/main" id="{831EED59-5ECE-4439-AD05-FCBFADA19434}"/>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Tree>
    <p:extLst>
      <p:ext uri="{BB962C8B-B14F-4D97-AF65-F5344CB8AC3E}">
        <p14:creationId xmlns:p14="http://schemas.microsoft.com/office/powerpoint/2010/main" val="7256636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9" name="Agrupar 18">
            <a:extLst>
              <a:ext uri="{FF2B5EF4-FFF2-40B4-BE49-F238E27FC236}">
                <a16:creationId xmlns:a16="http://schemas.microsoft.com/office/drawing/2014/main" id="{8B837F93-C462-408E-8643-F14573DC8CE7}"/>
              </a:ext>
            </a:extLst>
          </p:cNvPr>
          <p:cNvGrpSpPr/>
          <p:nvPr/>
        </p:nvGrpSpPr>
        <p:grpSpPr>
          <a:xfrm>
            <a:off x="3187802" y="1055566"/>
            <a:ext cx="9004198" cy="5824488"/>
            <a:chOff x="8497038" y="155404"/>
            <a:chExt cx="2827606" cy="2308431"/>
          </a:xfrm>
        </p:grpSpPr>
        <p:sp>
          <p:nvSpPr>
            <p:cNvPr id="20" name="Retângulo 19">
              <a:extLst>
                <a:ext uri="{FF2B5EF4-FFF2-40B4-BE49-F238E27FC236}">
                  <a16:creationId xmlns:a16="http://schemas.microsoft.com/office/drawing/2014/main" id="{12AEDCB7-2B13-47AD-82EC-5B648589F3EF}"/>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 name="Google Shape;62;p13">
              <a:extLst>
                <a:ext uri="{FF2B5EF4-FFF2-40B4-BE49-F238E27FC236}">
                  <a16:creationId xmlns:a16="http://schemas.microsoft.com/office/drawing/2014/main" id="{F77B6785-914F-45D8-ABB1-BCCCA3BB44E9}"/>
                </a:ext>
              </a:extLst>
            </p:cNvPr>
            <p:cNvPicPr preferRelativeResize="0"/>
            <p:nvPr/>
          </p:nvPicPr>
          <p:blipFill>
            <a:blip r:embed="rId2">
              <a:alphaModFix/>
            </a:blip>
            <a:stretch>
              <a:fillRect/>
            </a:stretch>
          </p:blipFill>
          <p:spPr>
            <a:xfrm flipH="1">
              <a:off x="10350828" y="1454539"/>
              <a:ext cx="953088" cy="966492"/>
            </a:xfrm>
            <a:prstGeom prst="rect">
              <a:avLst/>
            </a:prstGeom>
            <a:noFill/>
            <a:ln>
              <a:noFill/>
            </a:ln>
          </p:spPr>
        </p:pic>
      </p:grpSp>
      <p:sp>
        <p:nvSpPr>
          <p:cNvPr id="15" name="Retângulo 14">
            <a:extLst>
              <a:ext uri="{FF2B5EF4-FFF2-40B4-BE49-F238E27FC236}">
                <a16:creationId xmlns:a16="http://schemas.microsoft.com/office/drawing/2014/main" id="{01889420-FBF2-43E7-9F01-E246A4065D00}"/>
              </a:ext>
            </a:extLst>
          </p:cNvPr>
          <p:cNvSpPr/>
          <p:nvPr/>
        </p:nvSpPr>
        <p:spPr>
          <a:xfrm>
            <a:off x="3327604" y="1136990"/>
            <a:ext cx="6096000" cy="738664"/>
          </a:xfrm>
          <a:prstGeom prst="rect">
            <a:avLst/>
          </a:prstGeom>
        </p:spPr>
        <p:txBody>
          <a:bodyPr>
            <a:spAutoFit/>
          </a:bodyPr>
          <a:lstStyle/>
          <a:p>
            <a:r>
              <a:rPr lang="pt-BR" sz="1400" b="1" dirty="0" err="1">
                <a:solidFill>
                  <a:srgbClr val="434343"/>
                </a:solidFill>
                <a:latin typeface="Open Sans" panose="020B0604020202020204" charset="0"/>
                <a:ea typeface="Open Sans" panose="020B0604020202020204" charset="0"/>
                <a:cs typeface="Open Sans" panose="020B0604020202020204" charset="0"/>
              </a:rPr>
              <a:t>Lorem</a:t>
            </a:r>
            <a:r>
              <a:rPr lang="pt-BR" sz="1400" b="1" dirty="0">
                <a:solidFill>
                  <a:srgbClr val="434343"/>
                </a:solidFill>
                <a:latin typeface="Open Sans" panose="020B0604020202020204" charset="0"/>
                <a:ea typeface="Open Sans" panose="020B0604020202020204" charset="0"/>
                <a:cs typeface="Open Sans" panose="020B0604020202020204" charset="0"/>
              </a:rPr>
              <a:t> Ipsum </a:t>
            </a:r>
            <a:r>
              <a:rPr lang="pt-BR" sz="1400" b="1" dirty="0" err="1">
                <a:solidFill>
                  <a:srgbClr val="434343"/>
                </a:solidFill>
                <a:latin typeface="Open Sans" panose="020B0604020202020204" charset="0"/>
                <a:ea typeface="Open Sans" panose="020B0604020202020204" charset="0"/>
                <a:cs typeface="Open Sans" panose="020B0604020202020204" charset="0"/>
              </a:rPr>
              <a:t>dolor</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b="1" dirty="0" err="1">
                <a:solidFill>
                  <a:srgbClr val="434343"/>
                </a:solidFill>
                <a:latin typeface="Open Sans" panose="020B0604020202020204" charset="0"/>
                <a:ea typeface="Open Sans" panose="020B0604020202020204" charset="0"/>
                <a:cs typeface="Open Sans" panose="020B0604020202020204" charset="0"/>
              </a:rPr>
              <a:t>sit</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b="1" dirty="0" err="1">
                <a:solidFill>
                  <a:srgbClr val="434343"/>
                </a:solidFill>
                <a:latin typeface="Open Sans" panose="020B0604020202020204" charset="0"/>
                <a:ea typeface="Open Sans" panose="020B0604020202020204" charset="0"/>
                <a:cs typeface="Open Sans" panose="020B0604020202020204" charset="0"/>
              </a:rPr>
              <a:t>amet</a:t>
            </a:r>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dirty="0">
              <a:solidFill>
                <a:srgbClr val="434343"/>
              </a:solidFill>
              <a:latin typeface="Open Sans" panose="020B0604020202020204" charset="0"/>
              <a:ea typeface="Open Sans" panose="020B0604020202020204" charset="0"/>
              <a:cs typeface="Open Sans" panose="020B0604020202020204" charset="0"/>
            </a:endParaRPr>
          </a:p>
          <a:p>
            <a:r>
              <a:rPr lang="pt-BR" sz="1400" dirty="0" err="1">
                <a:solidFill>
                  <a:srgbClr val="434343"/>
                </a:solidFill>
                <a:latin typeface="Open Sans" panose="020B0604020202020204" charset="0"/>
                <a:ea typeface="Open Sans" panose="020B0604020202020204" charset="0"/>
                <a:cs typeface="Open Sans" panose="020B0604020202020204" charset="0"/>
              </a:rPr>
              <a:t>Lorem</a:t>
            </a:r>
            <a:r>
              <a:rPr lang="pt-BR" sz="1400" dirty="0">
                <a:solidFill>
                  <a:srgbClr val="434343"/>
                </a:solidFill>
                <a:latin typeface="Open Sans" panose="020B0604020202020204" charset="0"/>
                <a:ea typeface="Open Sans" panose="020B0604020202020204" charset="0"/>
                <a:cs typeface="Open Sans" panose="020B0604020202020204" charset="0"/>
              </a:rPr>
              <a:t> Ipsum </a:t>
            </a:r>
            <a:r>
              <a:rPr lang="pt-BR" sz="1400" dirty="0" err="1">
                <a:solidFill>
                  <a:srgbClr val="434343"/>
                </a:solidFill>
                <a:latin typeface="Open Sans" panose="020B0604020202020204" charset="0"/>
                <a:ea typeface="Open Sans" panose="020B0604020202020204" charset="0"/>
                <a:cs typeface="Open Sans" panose="020B0604020202020204" charset="0"/>
              </a:rPr>
              <a:t>dolor</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sit</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amet</a:t>
            </a:r>
            <a:endParaRPr lang="pt-BR" sz="1400" dirty="0">
              <a:solidFill>
                <a:srgbClr val="434343"/>
              </a:solidFill>
              <a:latin typeface="Open Sans" panose="020B0604020202020204" charset="0"/>
              <a:ea typeface="Open Sans" panose="020B0604020202020204" charset="0"/>
              <a:cs typeface="Open Sans" panose="020B0604020202020204" charset="0"/>
            </a:endParaRPr>
          </a:p>
        </p:txBody>
      </p:sp>
      <p:sp>
        <p:nvSpPr>
          <p:cNvPr id="16" name="Retângulo 15">
            <a:extLst>
              <a:ext uri="{FF2B5EF4-FFF2-40B4-BE49-F238E27FC236}">
                <a16:creationId xmlns:a16="http://schemas.microsoft.com/office/drawing/2014/main" id="{EA2630E6-FF32-494A-9E96-811FF10C5161}"/>
              </a:ext>
            </a:extLst>
          </p:cNvPr>
          <p:cNvSpPr/>
          <p:nvPr/>
        </p:nvSpPr>
        <p:spPr>
          <a:xfrm>
            <a:off x="1322404" y="5081124"/>
            <a:ext cx="1898401" cy="646331"/>
          </a:xfrm>
          <a:prstGeom prst="rect">
            <a:avLst/>
          </a:prstGeom>
        </p:spPr>
        <p:txBody>
          <a:bodyPr wrap="square">
            <a:spAutoFit/>
          </a:bodyPr>
          <a:lstStyle/>
          <a:p>
            <a:pPr algn="r"/>
            <a:r>
              <a:rPr lang="da-DK" dirty="0">
                <a:solidFill>
                  <a:schemeClr val="accent4"/>
                </a:solidFill>
              </a:rPr>
              <a:t>Modificar imagem a seu critério</a:t>
            </a:r>
            <a:endParaRPr lang="pt-BR" dirty="0">
              <a:solidFill>
                <a:schemeClr val="accent4"/>
              </a:solidFill>
            </a:endParaRPr>
          </a:p>
        </p:txBody>
      </p:sp>
      <p:sp>
        <p:nvSpPr>
          <p:cNvPr id="18" name="Title Placeholder 1">
            <a:extLst>
              <a:ext uri="{FF2B5EF4-FFF2-40B4-BE49-F238E27FC236}">
                <a16:creationId xmlns:a16="http://schemas.microsoft.com/office/drawing/2014/main" id="{0FE8E15D-5701-495F-ACD2-0BBC1077CF9B}"/>
              </a:ext>
            </a:extLst>
          </p:cNvPr>
          <p:cNvSpPr txBox="1">
            <a:spLocks/>
          </p:cNvSpPr>
          <p:nvPr/>
        </p:nvSpPr>
        <p:spPr>
          <a:xfrm>
            <a:off x="176514" y="11293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7. </a:t>
            </a:r>
            <a:r>
              <a:rPr lang="en-US" dirty="0" err="1">
                <a:solidFill>
                  <a:srgbClr val="434343"/>
                </a:solidFill>
                <a:latin typeface="Open Sans" panose="020B0604020202020204" charset="0"/>
                <a:ea typeface="Open Sans" panose="020B0604020202020204" charset="0"/>
                <a:cs typeface="Open Sans" panose="020B0604020202020204" charset="0"/>
              </a:rPr>
              <a:t>Conclusões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sp>
        <p:nvSpPr>
          <p:cNvPr id="24" name="Espaço Reservado para Número de Slide 4">
            <a:extLst>
              <a:ext uri="{FF2B5EF4-FFF2-40B4-BE49-F238E27FC236}">
                <a16:creationId xmlns:a16="http://schemas.microsoft.com/office/drawing/2014/main" id="{8B93178B-BFB3-4C74-BFDB-49E4611F12FB}"/>
              </a:ext>
            </a:extLst>
          </p:cNvPr>
          <p:cNvSpPr txBox="1">
            <a:spLocks/>
          </p:cNvSpPr>
          <p:nvPr/>
        </p:nvSpPr>
        <p:spPr>
          <a:xfrm>
            <a:off x="11396870" y="379620"/>
            <a:ext cx="43400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25" name="Pentágono 24">
            <a:extLst>
              <a:ext uri="{FF2B5EF4-FFF2-40B4-BE49-F238E27FC236}">
                <a16:creationId xmlns:a16="http://schemas.microsoft.com/office/drawing/2014/main" id="{7A7FDD02-C2F4-41E4-B3B7-4171B233EB8E}"/>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50" name="Picture 2" descr="Selective Focus Photography of Work Hard Dream Big Texts on Clear Glass Wall">
            <a:extLst>
              <a:ext uri="{FF2B5EF4-FFF2-40B4-BE49-F238E27FC236}">
                <a16:creationId xmlns:a16="http://schemas.microsoft.com/office/drawing/2014/main" id="{504465B4-5D44-4026-92F9-EC150D9A65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1"/>
          <a:stretch/>
        </p:blipFill>
        <p:spPr bwMode="auto">
          <a:xfrm>
            <a:off x="1" y="1055566"/>
            <a:ext cx="3187802" cy="5888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7069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314" name="Picture 2" descr="writing word pen sign key commitment business binding brand contract lock law lawyer legal document locked secure bond deal paperwork signature finance agreement promise obligation terms negotiation guarantee binding contract contractual committed obligate watertight contract">
            <a:extLst>
              <a:ext uri="{FF2B5EF4-FFF2-40B4-BE49-F238E27FC236}">
                <a16:creationId xmlns:a16="http://schemas.microsoft.com/office/drawing/2014/main" id="{9A8004E9-7059-4CFF-A99B-276C892422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070" t="1487" r="25895" b="-1487"/>
          <a:stretch/>
        </p:blipFill>
        <p:spPr bwMode="auto">
          <a:xfrm>
            <a:off x="0" y="1055566"/>
            <a:ext cx="3187802" cy="5915077"/>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Agrupar 18">
            <a:extLst>
              <a:ext uri="{FF2B5EF4-FFF2-40B4-BE49-F238E27FC236}">
                <a16:creationId xmlns:a16="http://schemas.microsoft.com/office/drawing/2014/main" id="{8B837F93-C462-408E-8643-F14573DC8CE7}"/>
              </a:ext>
            </a:extLst>
          </p:cNvPr>
          <p:cNvGrpSpPr/>
          <p:nvPr/>
        </p:nvGrpSpPr>
        <p:grpSpPr>
          <a:xfrm>
            <a:off x="3187802" y="1055566"/>
            <a:ext cx="9004198" cy="5824488"/>
            <a:chOff x="8497038" y="155404"/>
            <a:chExt cx="2827606" cy="2308431"/>
          </a:xfrm>
        </p:grpSpPr>
        <p:sp>
          <p:nvSpPr>
            <p:cNvPr id="20" name="Retângulo 19">
              <a:extLst>
                <a:ext uri="{FF2B5EF4-FFF2-40B4-BE49-F238E27FC236}">
                  <a16:creationId xmlns:a16="http://schemas.microsoft.com/office/drawing/2014/main" id="{12AEDCB7-2B13-47AD-82EC-5B648589F3EF}"/>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 name="Google Shape;62;p13">
              <a:extLst>
                <a:ext uri="{FF2B5EF4-FFF2-40B4-BE49-F238E27FC236}">
                  <a16:creationId xmlns:a16="http://schemas.microsoft.com/office/drawing/2014/main" id="{F77B6785-914F-45D8-ABB1-BCCCA3BB44E9}"/>
                </a:ext>
              </a:extLst>
            </p:cNvPr>
            <p:cNvPicPr preferRelativeResize="0"/>
            <p:nvPr/>
          </p:nvPicPr>
          <p:blipFill>
            <a:blip r:embed="rId3">
              <a:alphaModFix/>
            </a:blip>
            <a:stretch>
              <a:fillRect/>
            </a:stretch>
          </p:blipFill>
          <p:spPr>
            <a:xfrm flipH="1">
              <a:off x="10350828" y="1454539"/>
              <a:ext cx="953088" cy="966492"/>
            </a:xfrm>
            <a:prstGeom prst="rect">
              <a:avLst/>
            </a:prstGeom>
            <a:noFill/>
            <a:ln>
              <a:noFill/>
            </a:ln>
          </p:spPr>
        </p:pic>
      </p:grpSp>
      <p:sp>
        <p:nvSpPr>
          <p:cNvPr id="15" name="Retângulo 14">
            <a:extLst>
              <a:ext uri="{FF2B5EF4-FFF2-40B4-BE49-F238E27FC236}">
                <a16:creationId xmlns:a16="http://schemas.microsoft.com/office/drawing/2014/main" id="{01889420-FBF2-43E7-9F01-E246A4065D00}"/>
              </a:ext>
            </a:extLst>
          </p:cNvPr>
          <p:cNvSpPr/>
          <p:nvPr/>
        </p:nvSpPr>
        <p:spPr>
          <a:xfrm>
            <a:off x="3327604" y="1136990"/>
            <a:ext cx="6096000" cy="738664"/>
          </a:xfrm>
          <a:prstGeom prst="rect">
            <a:avLst/>
          </a:prstGeom>
        </p:spPr>
        <p:txBody>
          <a:bodyPr>
            <a:spAutoFit/>
          </a:bodyPr>
          <a:lstStyle/>
          <a:p>
            <a:r>
              <a:rPr lang="pt-BR" sz="1400" b="1" dirty="0" err="1">
                <a:solidFill>
                  <a:srgbClr val="434343"/>
                </a:solidFill>
                <a:latin typeface="Open Sans" panose="020B0604020202020204" charset="0"/>
                <a:ea typeface="Open Sans" panose="020B0604020202020204" charset="0"/>
                <a:cs typeface="Open Sans" panose="020B0604020202020204" charset="0"/>
              </a:rPr>
              <a:t>Lorem</a:t>
            </a:r>
            <a:r>
              <a:rPr lang="pt-BR" sz="1400" b="1" dirty="0">
                <a:solidFill>
                  <a:srgbClr val="434343"/>
                </a:solidFill>
                <a:latin typeface="Open Sans" panose="020B0604020202020204" charset="0"/>
                <a:ea typeface="Open Sans" panose="020B0604020202020204" charset="0"/>
                <a:cs typeface="Open Sans" panose="020B0604020202020204" charset="0"/>
              </a:rPr>
              <a:t> Ipsum </a:t>
            </a:r>
            <a:r>
              <a:rPr lang="pt-BR" sz="1400" b="1" dirty="0" err="1">
                <a:solidFill>
                  <a:srgbClr val="434343"/>
                </a:solidFill>
                <a:latin typeface="Open Sans" panose="020B0604020202020204" charset="0"/>
                <a:ea typeface="Open Sans" panose="020B0604020202020204" charset="0"/>
                <a:cs typeface="Open Sans" panose="020B0604020202020204" charset="0"/>
              </a:rPr>
              <a:t>dolor</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b="1" dirty="0" err="1">
                <a:solidFill>
                  <a:srgbClr val="434343"/>
                </a:solidFill>
                <a:latin typeface="Open Sans" panose="020B0604020202020204" charset="0"/>
                <a:ea typeface="Open Sans" panose="020B0604020202020204" charset="0"/>
                <a:cs typeface="Open Sans" panose="020B0604020202020204" charset="0"/>
              </a:rPr>
              <a:t>sit</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b="1" dirty="0" err="1">
                <a:solidFill>
                  <a:srgbClr val="434343"/>
                </a:solidFill>
                <a:latin typeface="Open Sans" panose="020B0604020202020204" charset="0"/>
                <a:ea typeface="Open Sans" panose="020B0604020202020204" charset="0"/>
                <a:cs typeface="Open Sans" panose="020B0604020202020204" charset="0"/>
              </a:rPr>
              <a:t>amet</a:t>
            </a:r>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dirty="0">
              <a:solidFill>
                <a:srgbClr val="434343"/>
              </a:solidFill>
              <a:latin typeface="Open Sans" panose="020B0604020202020204" charset="0"/>
              <a:ea typeface="Open Sans" panose="020B0604020202020204" charset="0"/>
              <a:cs typeface="Open Sans" panose="020B0604020202020204" charset="0"/>
            </a:endParaRPr>
          </a:p>
          <a:p>
            <a:r>
              <a:rPr lang="pt-BR" sz="1400" dirty="0" err="1">
                <a:solidFill>
                  <a:srgbClr val="434343"/>
                </a:solidFill>
                <a:latin typeface="Open Sans" panose="020B0604020202020204" charset="0"/>
                <a:ea typeface="Open Sans" panose="020B0604020202020204" charset="0"/>
                <a:cs typeface="Open Sans" panose="020B0604020202020204" charset="0"/>
              </a:rPr>
              <a:t>Lorem</a:t>
            </a:r>
            <a:r>
              <a:rPr lang="pt-BR" sz="1400" dirty="0">
                <a:solidFill>
                  <a:srgbClr val="434343"/>
                </a:solidFill>
                <a:latin typeface="Open Sans" panose="020B0604020202020204" charset="0"/>
                <a:ea typeface="Open Sans" panose="020B0604020202020204" charset="0"/>
                <a:cs typeface="Open Sans" panose="020B0604020202020204" charset="0"/>
              </a:rPr>
              <a:t> Ipsum </a:t>
            </a:r>
            <a:r>
              <a:rPr lang="pt-BR" sz="1400" dirty="0" err="1">
                <a:solidFill>
                  <a:srgbClr val="434343"/>
                </a:solidFill>
                <a:latin typeface="Open Sans" panose="020B0604020202020204" charset="0"/>
                <a:ea typeface="Open Sans" panose="020B0604020202020204" charset="0"/>
                <a:cs typeface="Open Sans" panose="020B0604020202020204" charset="0"/>
              </a:rPr>
              <a:t>dolor</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sit</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amet</a:t>
            </a:r>
            <a:endParaRPr lang="pt-BR" sz="1400" dirty="0">
              <a:solidFill>
                <a:srgbClr val="434343"/>
              </a:solidFill>
              <a:latin typeface="Open Sans" panose="020B0604020202020204" charset="0"/>
              <a:ea typeface="Open Sans" panose="020B0604020202020204" charset="0"/>
              <a:cs typeface="Open Sans" panose="020B0604020202020204" charset="0"/>
            </a:endParaRPr>
          </a:p>
        </p:txBody>
      </p:sp>
      <p:sp>
        <p:nvSpPr>
          <p:cNvPr id="16" name="Retângulo 15">
            <a:extLst>
              <a:ext uri="{FF2B5EF4-FFF2-40B4-BE49-F238E27FC236}">
                <a16:creationId xmlns:a16="http://schemas.microsoft.com/office/drawing/2014/main" id="{EA2630E6-FF32-494A-9E96-811FF10C5161}"/>
              </a:ext>
            </a:extLst>
          </p:cNvPr>
          <p:cNvSpPr/>
          <p:nvPr/>
        </p:nvSpPr>
        <p:spPr>
          <a:xfrm>
            <a:off x="1322404" y="5081124"/>
            <a:ext cx="1898401" cy="646331"/>
          </a:xfrm>
          <a:prstGeom prst="rect">
            <a:avLst/>
          </a:prstGeom>
        </p:spPr>
        <p:txBody>
          <a:bodyPr wrap="square">
            <a:spAutoFit/>
          </a:bodyPr>
          <a:lstStyle/>
          <a:p>
            <a:pPr algn="r"/>
            <a:r>
              <a:rPr lang="da-DK" dirty="0">
                <a:solidFill>
                  <a:schemeClr val="accent4"/>
                </a:solidFill>
              </a:rPr>
              <a:t>Modificar imagem a seu critério</a:t>
            </a:r>
            <a:endParaRPr lang="pt-BR" dirty="0">
              <a:solidFill>
                <a:schemeClr val="accent4"/>
              </a:solidFill>
            </a:endParaRPr>
          </a:p>
        </p:txBody>
      </p:sp>
      <p:sp>
        <p:nvSpPr>
          <p:cNvPr id="18" name="Title Placeholder 1">
            <a:extLst>
              <a:ext uri="{FF2B5EF4-FFF2-40B4-BE49-F238E27FC236}">
                <a16:creationId xmlns:a16="http://schemas.microsoft.com/office/drawing/2014/main" id="{0FE8E15D-5701-495F-ACD2-0BBC1077CF9B}"/>
              </a:ext>
            </a:extLst>
          </p:cNvPr>
          <p:cNvSpPr txBox="1">
            <a:spLocks/>
          </p:cNvSpPr>
          <p:nvPr/>
        </p:nvSpPr>
        <p:spPr>
          <a:xfrm>
            <a:off x="176514" y="11293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8. </a:t>
            </a:r>
            <a:r>
              <a:rPr lang="en-US" dirty="0" err="1">
                <a:solidFill>
                  <a:srgbClr val="434343"/>
                </a:solidFill>
                <a:latin typeface="Open Sans" panose="020B0604020202020204" charset="0"/>
                <a:ea typeface="Open Sans" panose="020B0604020202020204" charset="0"/>
                <a:cs typeface="Open Sans" panose="020B0604020202020204" charset="0"/>
              </a:rPr>
              <a:t>Sugestões</a:t>
            </a:r>
            <a:r>
              <a:rPr lang="en-US" dirty="0">
                <a:solidFill>
                  <a:srgbClr val="434343"/>
                </a:solidFill>
                <a:latin typeface="Open Sans" panose="020B0604020202020204" charset="0"/>
                <a:ea typeface="Open Sans" panose="020B0604020202020204" charset="0"/>
                <a:cs typeface="Open Sans" panose="020B0604020202020204" charset="0"/>
              </a:rPr>
              <a:t> para </a:t>
            </a:r>
            <a:r>
              <a:rPr lang="en-US" dirty="0" err="1">
                <a:solidFill>
                  <a:srgbClr val="434343"/>
                </a:solidFill>
                <a:latin typeface="Open Sans" panose="020B0604020202020204" charset="0"/>
                <a:ea typeface="Open Sans" panose="020B0604020202020204" charset="0"/>
                <a:cs typeface="Open Sans" panose="020B0604020202020204" charset="0"/>
              </a:rPr>
              <a:t>Trabalhos</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Futuros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sp>
        <p:nvSpPr>
          <p:cNvPr id="24" name="Espaço Reservado para Número de Slide 4">
            <a:extLst>
              <a:ext uri="{FF2B5EF4-FFF2-40B4-BE49-F238E27FC236}">
                <a16:creationId xmlns:a16="http://schemas.microsoft.com/office/drawing/2014/main" id="{8B93178B-BFB3-4C74-BFDB-49E4611F12FB}"/>
              </a:ext>
            </a:extLst>
          </p:cNvPr>
          <p:cNvSpPr txBox="1">
            <a:spLocks/>
          </p:cNvSpPr>
          <p:nvPr/>
        </p:nvSpPr>
        <p:spPr>
          <a:xfrm>
            <a:off x="11396870" y="379620"/>
            <a:ext cx="43400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25" name="Pentágono 24">
            <a:extLst>
              <a:ext uri="{FF2B5EF4-FFF2-40B4-BE49-F238E27FC236}">
                <a16:creationId xmlns:a16="http://schemas.microsoft.com/office/drawing/2014/main" id="{7A7FDD02-C2F4-41E4-B3B7-4171B233EB8E}"/>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1402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Retângulo 23">
            <a:extLst>
              <a:ext uri="{FF2B5EF4-FFF2-40B4-BE49-F238E27FC236}">
                <a16:creationId xmlns:a16="http://schemas.microsoft.com/office/drawing/2014/main" id="{DEFDFCE5-3B29-4634-9240-F8C512E3C8F6}"/>
              </a:ext>
            </a:extLst>
          </p:cNvPr>
          <p:cNvSpPr/>
          <p:nvPr/>
        </p:nvSpPr>
        <p:spPr>
          <a:xfrm>
            <a:off x="6096001" y="3540607"/>
            <a:ext cx="4522350" cy="723644"/>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tângulo 21">
            <a:extLst>
              <a:ext uri="{FF2B5EF4-FFF2-40B4-BE49-F238E27FC236}">
                <a16:creationId xmlns:a16="http://schemas.microsoft.com/office/drawing/2014/main" id="{5AF558BC-6808-4951-99A9-CAA303CBC10B}"/>
              </a:ext>
            </a:extLst>
          </p:cNvPr>
          <p:cNvSpPr/>
          <p:nvPr/>
        </p:nvSpPr>
        <p:spPr>
          <a:xfrm>
            <a:off x="1474350" y="3533023"/>
            <a:ext cx="4522350" cy="731228"/>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Espaço Reservado para Data 5">
            <a:extLst>
              <a:ext uri="{FF2B5EF4-FFF2-40B4-BE49-F238E27FC236}">
                <a16:creationId xmlns:a16="http://schemas.microsoft.com/office/drawing/2014/main" id="{3BC5DF4B-E00C-4704-BEC5-973E46B4124D}"/>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10122"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sp>
        <p:nvSpPr>
          <p:cNvPr id="10" name="Título 1">
            <a:extLst>
              <a:ext uri="{FF2B5EF4-FFF2-40B4-BE49-F238E27FC236}">
                <a16:creationId xmlns:a16="http://schemas.microsoft.com/office/drawing/2014/main" id="{8761E965-FD2F-4E9F-9467-77D7F57D6C5F}"/>
              </a:ext>
            </a:extLst>
          </p:cNvPr>
          <p:cNvSpPr txBox="1">
            <a:spLocks/>
          </p:cNvSpPr>
          <p:nvPr/>
        </p:nvSpPr>
        <p:spPr>
          <a:xfrm>
            <a:off x="928383" y="3429000"/>
            <a:ext cx="7197726" cy="24214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pt-BR" sz="3200" b="1" i="0" u="none" strike="noStrike" kern="1200" cap="none" spc="0" normalizeH="0" baseline="0" noProof="0" dirty="0">
              <a:ln>
                <a:noFill/>
              </a:ln>
              <a:solidFill>
                <a:srgbClr val="434343"/>
              </a:solidFill>
              <a:effectLst/>
              <a:uLnTx/>
              <a:uFillTx/>
              <a:latin typeface="Open Sans" panose="020B0604020202020204" charset="0"/>
              <a:ea typeface="+mj-ea"/>
              <a:cs typeface="+mj-cs"/>
            </a:endParaRPr>
          </a:p>
        </p:txBody>
      </p:sp>
      <p:pic>
        <p:nvPicPr>
          <p:cNvPr id="13" name="Google Shape;82;p15">
            <a:extLst>
              <a:ext uri="{FF2B5EF4-FFF2-40B4-BE49-F238E27FC236}">
                <a16:creationId xmlns:a16="http://schemas.microsoft.com/office/drawing/2014/main" id="{29A2A177-1827-47DE-BAA9-99C975936C9F}"/>
              </a:ext>
            </a:extLst>
          </p:cNvPr>
          <p:cNvPicPr preferRelativeResize="0"/>
          <p:nvPr/>
        </p:nvPicPr>
        <p:blipFill rotWithShape="1">
          <a:blip r:embed="rId3">
            <a:alphaModFix/>
          </a:blip>
          <a:srcRect r="6629"/>
          <a:stretch/>
        </p:blipFill>
        <p:spPr>
          <a:xfrm>
            <a:off x="1474350" y="1429892"/>
            <a:ext cx="4522350" cy="2103175"/>
          </a:xfrm>
          <a:prstGeom prst="rect">
            <a:avLst/>
          </a:prstGeom>
          <a:noFill/>
          <a:ln>
            <a:noFill/>
          </a:ln>
        </p:spPr>
      </p:pic>
      <p:pic>
        <p:nvPicPr>
          <p:cNvPr id="14" name="Google Shape;84;p15">
            <a:extLst>
              <a:ext uri="{FF2B5EF4-FFF2-40B4-BE49-F238E27FC236}">
                <a16:creationId xmlns:a16="http://schemas.microsoft.com/office/drawing/2014/main" id="{07519A7F-61A3-4188-9BE9-3B0C5CAD1772}"/>
              </a:ext>
            </a:extLst>
          </p:cNvPr>
          <p:cNvPicPr preferRelativeResize="0"/>
          <p:nvPr/>
        </p:nvPicPr>
        <p:blipFill rotWithShape="1">
          <a:blip r:embed="rId4">
            <a:alphaModFix/>
          </a:blip>
          <a:srcRect t="18365" r="11174" b="25728"/>
          <a:stretch/>
        </p:blipFill>
        <p:spPr>
          <a:xfrm>
            <a:off x="6096000" y="1437430"/>
            <a:ext cx="4522351" cy="2103176"/>
          </a:xfrm>
          <a:prstGeom prst="rect">
            <a:avLst/>
          </a:prstGeom>
          <a:noFill/>
          <a:ln>
            <a:noFill/>
          </a:ln>
        </p:spPr>
      </p:pic>
      <p:sp>
        <p:nvSpPr>
          <p:cNvPr id="21" name="Title Placeholder 1">
            <a:extLst>
              <a:ext uri="{FF2B5EF4-FFF2-40B4-BE49-F238E27FC236}">
                <a16:creationId xmlns:a16="http://schemas.microsoft.com/office/drawing/2014/main" id="{034EBB3F-DFCE-447C-A128-F2EA1B9E7301}"/>
              </a:ext>
            </a:extLst>
          </p:cNvPr>
          <p:cNvSpPr txBox="1">
            <a:spLocks/>
          </p:cNvSpPr>
          <p:nvPr/>
        </p:nvSpPr>
        <p:spPr>
          <a:xfrm>
            <a:off x="1474349" y="3485948"/>
            <a:ext cx="2596166" cy="82542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2000" dirty="0" err="1">
                <a:solidFill>
                  <a:srgbClr val="434343"/>
                </a:solidFill>
                <a:latin typeface="Open Sans" panose="020B0604020202020204" charset="0"/>
                <a:ea typeface="Open Sans" panose="020B0604020202020204" charset="0"/>
                <a:cs typeface="Open Sans" panose="020B0604020202020204" charset="0"/>
              </a:rPr>
              <a:t>Lorem</a:t>
            </a:r>
            <a:r>
              <a:rPr lang="pt-BR" sz="2000" dirty="0">
                <a:solidFill>
                  <a:srgbClr val="434343"/>
                </a:solidFill>
                <a:latin typeface="Open Sans" panose="020B0604020202020204" charset="0"/>
                <a:ea typeface="Open Sans" panose="020B0604020202020204" charset="0"/>
                <a:cs typeface="Open Sans" panose="020B0604020202020204" charset="0"/>
              </a:rPr>
              <a:t> Ipsum</a:t>
            </a:r>
          </a:p>
        </p:txBody>
      </p:sp>
      <p:pic>
        <p:nvPicPr>
          <p:cNvPr id="16" name="Imagem 15">
            <a:extLst>
              <a:ext uri="{FF2B5EF4-FFF2-40B4-BE49-F238E27FC236}">
                <a16:creationId xmlns:a16="http://schemas.microsoft.com/office/drawing/2014/main" id="{C94DEC31-217C-4839-A851-D651F6BF5C2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7" name="Title Placeholder 1">
            <a:extLst>
              <a:ext uri="{FF2B5EF4-FFF2-40B4-BE49-F238E27FC236}">
                <a16:creationId xmlns:a16="http://schemas.microsoft.com/office/drawing/2014/main" id="{8A6746DD-7332-4238-8D09-3ED785A2535F}"/>
              </a:ext>
            </a:extLst>
          </p:cNvPr>
          <p:cNvSpPr txBox="1">
            <a:spLocks/>
          </p:cNvSpPr>
          <p:nvPr/>
        </p:nvSpPr>
        <p:spPr>
          <a:xfrm>
            <a:off x="362944" y="152773"/>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1. Lorem Ipsum</a:t>
            </a: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sp>
        <p:nvSpPr>
          <p:cNvPr id="19" name="Title Placeholder 1">
            <a:extLst>
              <a:ext uri="{FF2B5EF4-FFF2-40B4-BE49-F238E27FC236}">
                <a16:creationId xmlns:a16="http://schemas.microsoft.com/office/drawing/2014/main" id="{7A32171A-3E1E-45AC-8726-095F17B41995}"/>
              </a:ext>
            </a:extLst>
          </p:cNvPr>
          <p:cNvSpPr txBox="1">
            <a:spLocks/>
          </p:cNvSpPr>
          <p:nvPr/>
        </p:nvSpPr>
        <p:spPr>
          <a:xfrm>
            <a:off x="6195302" y="3443738"/>
            <a:ext cx="2596166" cy="82542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2000" dirty="0" err="1">
                <a:solidFill>
                  <a:srgbClr val="434343"/>
                </a:solidFill>
                <a:latin typeface="Open Sans" panose="020B0604020202020204" charset="0"/>
                <a:ea typeface="Open Sans" panose="020B0604020202020204" charset="0"/>
                <a:cs typeface="Open Sans" panose="020B0604020202020204" charset="0"/>
              </a:rPr>
              <a:t>Lorem</a:t>
            </a:r>
            <a:r>
              <a:rPr lang="pt-BR" sz="2000" dirty="0">
                <a:solidFill>
                  <a:srgbClr val="434343"/>
                </a:solidFill>
                <a:latin typeface="Open Sans" panose="020B0604020202020204" charset="0"/>
                <a:ea typeface="Open Sans" panose="020B0604020202020204" charset="0"/>
                <a:cs typeface="Open Sans" panose="020B0604020202020204" charset="0"/>
              </a:rPr>
              <a:t> Ipsum</a:t>
            </a:r>
          </a:p>
        </p:txBody>
      </p:sp>
    </p:spTree>
    <p:extLst>
      <p:ext uri="{BB962C8B-B14F-4D97-AF65-F5344CB8AC3E}">
        <p14:creationId xmlns:p14="http://schemas.microsoft.com/office/powerpoint/2010/main" val="22490398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4" name="Conector reto 33">
            <a:extLst>
              <a:ext uri="{FF2B5EF4-FFF2-40B4-BE49-F238E27FC236}">
                <a16:creationId xmlns:a16="http://schemas.microsoft.com/office/drawing/2014/main" id="{0DE9C042-FFE0-4CC5-97BF-5E8AFBA6F7CC}"/>
              </a:ext>
            </a:extLst>
          </p:cNvPr>
          <p:cNvCxnSpPr>
            <a:cxnSpLocks/>
          </p:cNvCxnSpPr>
          <p:nvPr/>
        </p:nvCxnSpPr>
        <p:spPr>
          <a:xfrm>
            <a:off x="1842052" y="3143619"/>
            <a:ext cx="10349948" cy="0"/>
          </a:xfrm>
          <a:prstGeom prst="line">
            <a:avLst/>
          </a:prstGeom>
          <a:ln>
            <a:solidFill>
              <a:srgbClr val="434343"/>
            </a:solidFill>
          </a:ln>
        </p:spPr>
        <p:style>
          <a:lnRef idx="1">
            <a:schemeClr val="accent1"/>
          </a:lnRef>
          <a:fillRef idx="0">
            <a:schemeClr val="accent1"/>
          </a:fillRef>
          <a:effectRef idx="0">
            <a:schemeClr val="accent1"/>
          </a:effectRef>
          <a:fontRef idx="minor">
            <a:schemeClr val="tx1"/>
          </a:fontRef>
        </p:style>
      </p:cxnSp>
      <p:pic>
        <p:nvPicPr>
          <p:cNvPr id="37" name="Picture 2">
            <a:extLst>
              <a:ext uri="{FF2B5EF4-FFF2-40B4-BE49-F238E27FC236}">
                <a16:creationId xmlns:a16="http://schemas.microsoft.com/office/drawing/2014/main" id="{57D551E3-9023-40AF-B353-740DD304278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3499" y="2080691"/>
            <a:ext cx="577104" cy="577104"/>
          </a:xfrm>
          <a:prstGeom prst="ellipse">
            <a:avLst/>
          </a:prstGeom>
          <a:solidFill>
            <a:schemeClr val="bg1"/>
          </a:solidFill>
          <a:ln w="19050">
            <a:solidFill>
              <a:srgbClr val="6ADBD9"/>
            </a:solidFill>
          </a:ln>
        </p:spPr>
      </p:pic>
      <p:pic>
        <p:nvPicPr>
          <p:cNvPr id="38" name="Picture 6">
            <a:extLst>
              <a:ext uri="{FF2B5EF4-FFF2-40B4-BE49-F238E27FC236}">
                <a16:creationId xmlns:a16="http://schemas.microsoft.com/office/drawing/2014/main" id="{0A704C00-3C85-4BA1-B4BF-162F56B8E4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1391" y="2080691"/>
            <a:ext cx="577104" cy="577104"/>
          </a:xfrm>
          <a:prstGeom prst="ellipse">
            <a:avLst/>
          </a:prstGeom>
          <a:solidFill>
            <a:schemeClr val="bg1"/>
          </a:solidFill>
          <a:ln w="19050">
            <a:solidFill>
              <a:srgbClr val="6ADBD9"/>
            </a:solidFill>
          </a:ln>
        </p:spPr>
      </p:pic>
      <p:pic>
        <p:nvPicPr>
          <p:cNvPr id="39" name="Picture 10">
            <a:extLst>
              <a:ext uri="{FF2B5EF4-FFF2-40B4-BE49-F238E27FC236}">
                <a16:creationId xmlns:a16="http://schemas.microsoft.com/office/drawing/2014/main" id="{5BFFFBA5-1F12-4EAB-B33E-570828171BC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7724703" y="2080691"/>
            <a:ext cx="570130" cy="570130"/>
          </a:xfrm>
          <a:prstGeom prst="ellipse">
            <a:avLst/>
          </a:prstGeom>
          <a:solidFill>
            <a:schemeClr val="bg1"/>
          </a:solidFill>
          <a:ln w="19050">
            <a:solidFill>
              <a:srgbClr val="6ADBD9"/>
            </a:solidFill>
          </a:ln>
        </p:spPr>
      </p:pic>
      <p:sp>
        <p:nvSpPr>
          <p:cNvPr id="44" name="Elipse 43">
            <a:extLst>
              <a:ext uri="{FF2B5EF4-FFF2-40B4-BE49-F238E27FC236}">
                <a16:creationId xmlns:a16="http://schemas.microsoft.com/office/drawing/2014/main" id="{57B9BF9B-8F8A-4561-8319-8A90A220C786}"/>
              </a:ext>
            </a:extLst>
          </p:cNvPr>
          <p:cNvSpPr/>
          <p:nvPr/>
        </p:nvSpPr>
        <p:spPr>
          <a:xfrm>
            <a:off x="1769195" y="3070732"/>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Open Sans" panose="020B0604020202020204" charset="0"/>
              <a:ea typeface="Open Sans" panose="020B0604020202020204" charset="0"/>
              <a:cs typeface="Open Sans" panose="020B0604020202020204" charset="0"/>
            </a:endParaRPr>
          </a:p>
        </p:txBody>
      </p:sp>
      <p:sp>
        <p:nvSpPr>
          <p:cNvPr id="45" name="Elipse 44">
            <a:extLst>
              <a:ext uri="{FF2B5EF4-FFF2-40B4-BE49-F238E27FC236}">
                <a16:creationId xmlns:a16="http://schemas.microsoft.com/office/drawing/2014/main" id="{6502607C-1692-47B5-98FF-2E413E7DDD53}"/>
              </a:ext>
            </a:extLst>
          </p:cNvPr>
          <p:cNvSpPr/>
          <p:nvPr/>
        </p:nvSpPr>
        <p:spPr>
          <a:xfrm>
            <a:off x="4887087" y="3070732"/>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Open Sans" panose="020B0604020202020204" charset="0"/>
              <a:ea typeface="Open Sans" panose="020B0604020202020204" charset="0"/>
              <a:cs typeface="Open Sans" panose="020B0604020202020204" charset="0"/>
            </a:endParaRPr>
          </a:p>
        </p:txBody>
      </p:sp>
      <p:sp>
        <p:nvSpPr>
          <p:cNvPr id="47" name="Elipse 46">
            <a:extLst>
              <a:ext uri="{FF2B5EF4-FFF2-40B4-BE49-F238E27FC236}">
                <a16:creationId xmlns:a16="http://schemas.microsoft.com/office/drawing/2014/main" id="{3256DFEC-3611-424D-A9A4-3AD7E5042049}"/>
              </a:ext>
            </a:extLst>
          </p:cNvPr>
          <p:cNvSpPr/>
          <p:nvPr/>
        </p:nvSpPr>
        <p:spPr>
          <a:xfrm>
            <a:off x="7936912" y="3070732"/>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Open Sans" panose="020B0604020202020204" charset="0"/>
              <a:ea typeface="Open Sans" panose="020B0604020202020204" charset="0"/>
              <a:cs typeface="Open Sans" panose="020B0604020202020204" charset="0"/>
            </a:endParaRPr>
          </a:p>
        </p:txBody>
      </p:sp>
      <p:sp>
        <p:nvSpPr>
          <p:cNvPr id="48" name="Retângulo 47">
            <a:extLst>
              <a:ext uri="{FF2B5EF4-FFF2-40B4-BE49-F238E27FC236}">
                <a16:creationId xmlns:a16="http://schemas.microsoft.com/office/drawing/2014/main" id="{7E566C2D-9728-4C8A-9B6B-F79E3645D65F}"/>
              </a:ext>
            </a:extLst>
          </p:cNvPr>
          <p:cNvSpPr/>
          <p:nvPr/>
        </p:nvSpPr>
        <p:spPr>
          <a:xfrm>
            <a:off x="1425912" y="2711451"/>
            <a:ext cx="83227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Passo 1</a:t>
            </a:r>
            <a:endParaRPr kumimoji="0" lang="pt-BR" sz="14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9" name="Retângulo 48">
            <a:extLst>
              <a:ext uri="{FF2B5EF4-FFF2-40B4-BE49-F238E27FC236}">
                <a16:creationId xmlns:a16="http://schemas.microsoft.com/office/drawing/2014/main" id="{F3763FBB-EF21-40DD-84CB-D308CEA0AEC7}"/>
              </a:ext>
            </a:extLst>
          </p:cNvPr>
          <p:cNvSpPr/>
          <p:nvPr/>
        </p:nvSpPr>
        <p:spPr>
          <a:xfrm>
            <a:off x="4543804" y="2711451"/>
            <a:ext cx="83227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Passo 2</a:t>
            </a:r>
            <a:endParaRPr kumimoji="0" lang="pt-BR" sz="14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50" name="Retângulo 49">
            <a:extLst>
              <a:ext uri="{FF2B5EF4-FFF2-40B4-BE49-F238E27FC236}">
                <a16:creationId xmlns:a16="http://schemas.microsoft.com/office/drawing/2014/main" id="{A247CF09-A5BF-4D20-80D3-FA2938DB344B}"/>
              </a:ext>
            </a:extLst>
          </p:cNvPr>
          <p:cNvSpPr/>
          <p:nvPr/>
        </p:nvSpPr>
        <p:spPr>
          <a:xfrm>
            <a:off x="7593629" y="2711451"/>
            <a:ext cx="83227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Passo 3</a:t>
            </a:r>
            <a:endParaRPr kumimoji="0" lang="pt-BR" sz="14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30" name="Title Placeholder 1">
            <a:extLst>
              <a:ext uri="{FF2B5EF4-FFF2-40B4-BE49-F238E27FC236}">
                <a16:creationId xmlns:a16="http://schemas.microsoft.com/office/drawing/2014/main" id="{86C30F8E-D1C8-4705-ABBF-6E1A65973901}"/>
              </a:ext>
            </a:extLst>
          </p:cNvPr>
          <p:cNvSpPr txBox="1">
            <a:spLocks/>
          </p:cNvSpPr>
          <p:nvPr/>
        </p:nvSpPr>
        <p:spPr>
          <a:xfrm>
            <a:off x="8521749" y="6024348"/>
            <a:ext cx="3350961" cy="55471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pt-BR" sz="1200" b="0" i="0" u="none" strike="noStrike" kern="1200" cap="none" spc="0" normalizeH="0" baseline="0" noProof="0" dirty="0">
                <a:ln>
                  <a:noFill/>
                </a:ln>
                <a:solidFill>
                  <a:prstClr val="white"/>
                </a:solidFill>
                <a:effectLst/>
                <a:uLnTx/>
                <a:uFillTx/>
                <a:latin typeface="Open Sans" panose="020B0604020202020204" charset="0"/>
                <a:ea typeface="Open Sans" panose="020B0604020202020204" charset="0"/>
                <a:cs typeface="Open Sans" panose="020B0604020202020204" charset="0"/>
              </a:rPr>
              <a:t>Para maiores dúvidas ou informações:</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pt-BR" sz="1200" b="0" i="0" u="none" strike="noStrike" kern="1200" cap="none" spc="0" normalizeH="0" baseline="0" noProof="0" dirty="0">
                <a:ln>
                  <a:noFill/>
                </a:ln>
                <a:solidFill>
                  <a:prstClr val="white"/>
                </a:solidFill>
                <a:effectLst/>
                <a:uLnTx/>
                <a:uFillTx/>
                <a:latin typeface="Open Sans" panose="020B0604020202020204" charset="0"/>
                <a:ea typeface="Open Sans" panose="020B0604020202020204" charset="0"/>
                <a:cs typeface="Open Sans" panose="020B0604020202020204" charset="0"/>
                <a:hlinkClick r:id="rId5">
                  <a:extLst>
                    <a:ext uri="{A12FA001-AC4F-418D-AE19-62706E023703}">
                      <ahyp:hlinkClr xmlns:ahyp="http://schemas.microsoft.com/office/drawing/2018/hyperlinkcolor" val="tx"/>
                    </a:ext>
                  </a:extLst>
                </a:hlinkClick>
              </a:rPr>
              <a:t>labdatabusiness@fia.com.br </a:t>
            </a:r>
            <a:br>
              <a:rPr kumimoji="0" lang="pt-BR" sz="1200" b="0" i="0" u="none" strike="noStrike" kern="1200" cap="none" spc="0" normalizeH="0" baseline="0" noProof="0" dirty="0">
                <a:ln>
                  <a:noFill/>
                </a:ln>
                <a:solidFill>
                  <a:prstClr val="white"/>
                </a:solidFill>
                <a:effectLst/>
                <a:uLnTx/>
                <a:uFillTx/>
                <a:latin typeface="Open Sans" panose="020B0604020202020204" charset="0"/>
                <a:ea typeface="Open Sans" panose="020B0604020202020204" charset="0"/>
                <a:cs typeface="Open Sans" panose="020B0604020202020204" charset="0"/>
              </a:rPr>
            </a:br>
            <a:endParaRPr kumimoji="0" lang="pt-BR" sz="1200" b="0" i="0" u="none" strike="noStrike" kern="1200" cap="none" spc="0" normalizeH="0" baseline="0" noProof="0" dirty="0">
              <a:ln>
                <a:noFill/>
              </a:ln>
              <a:solidFill>
                <a:prstClr val="white"/>
              </a:solidFill>
              <a:effectLst/>
              <a:uLnTx/>
              <a:uFillTx/>
              <a:latin typeface="Open Sans" panose="020B0604020202020204" charset="0"/>
              <a:ea typeface="Open Sans" panose="020B0604020202020204" charset="0"/>
              <a:cs typeface="Open Sans" panose="020B0604020202020204" charset="0"/>
            </a:endParaRPr>
          </a:p>
        </p:txBody>
      </p:sp>
      <p:sp>
        <p:nvSpPr>
          <p:cNvPr id="26" name="Title Placeholder 1">
            <a:extLst>
              <a:ext uri="{FF2B5EF4-FFF2-40B4-BE49-F238E27FC236}">
                <a16:creationId xmlns:a16="http://schemas.microsoft.com/office/drawing/2014/main" id="{F6F54ADB-5B37-413A-A3C8-7B261D9A6BCC}"/>
              </a:ext>
            </a:extLst>
          </p:cNvPr>
          <p:cNvSpPr txBox="1">
            <a:spLocks/>
          </p:cNvSpPr>
          <p:nvPr/>
        </p:nvSpPr>
        <p:spPr>
          <a:xfrm>
            <a:off x="362944" y="152773"/>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1. Lorem Ipsum</a:t>
            </a: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sp>
        <p:nvSpPr>
          <p:cNvPr id="27" name="Retângulo 26">
            <a:extLst>
              <a:ext uri="{FF2B5EF4-FFF2-40B4-BE49-F238E27FC236}">
                <a16:creationId xmlns:a16="http://schemas.microsoft.com/office/drawing/2014/main" id="{8C6F0918-B251-44CB-AD86-91E841AC2051}"/>
              </a:ext>
            </a:extLst>
          </p:cNvPr>
          <p:cNvSpPr/>
          <p:nvPr/>
        </p:nvSpPr>
        <p:spPr>
          <a:xfrm>
            <a:off x="861391" y="1104017"/>
            <a:ext cx="10071653" cy="738664"/>
          </a:xfrm>
          <a:prstGeom prst="rect">
            <a:avLst/>
          </a:prstGeom>
        </p:spPr>
        <p:txBody>
          <a:bodyPr wrap="square">
            <a:spAutoFit/>
          </a:bodyPr>
          <a:lstStyle/>
          <a:p>
            <a:r>
              <a:rPr lang="da-DK" sz="1400" dirty="0">
                <a:solidFill>
                  <a:srgbClr val="434343"/>
                </a:solidFill>
                <a:latin typeface="Open Sans" panose="020B0604020202020204" charset="0"/>
              </a:rPr>
              <a:t>Lorem Ipsum dolor sit amet</a:t>
            </a:r>
          </a:p>
          <a:p>
            <a:endParaRPr lang="en-US" sz="1400" dirty="0">
              <a:solidFill>
                <a:srgbClr val="434343"/>
              </a:solidFill>
              <a:latin typeface="Open Sans" panose="020B0604020202020204" charset="0"/>
            </a:endParaRPr>
          </a:p>
          <a:p>
            <a:endParaRPr lang="pt-BR" sz="1400" dirty="0">
              <a:solidFill>
                <a:srgbClr val="434343"/>
              </a:solidFill>
              <a:latin typeface="Open Sans" panose="020B0604020202020204" charset="0"/>
              <a:ea typeface="Open Sans" panose="020B0604020202020204" charset="0"/>
              <a:cs typeface="Open Sans" panose="020B0604020202020204" charset="0"/>
            </a:endParaRPr>
          </a:p>
        </p:txBody>
      </p:sp>
      <p:sp>
        <p:nvSpPr>
          <p:cNvPr id="28" name="Google Shape;115;p18">
            <a:extLst>
              <a:ext uri="{FF2B5EF4-FFF2-40B4-BE49-F238E27FC236}">
                <a16:creationId xmlns:a16="http://schemas.microsoft.com/office/drawing/2014/main" id="{E8FDD054-3BAA-4A3C-9F17-56EAED3A53C5}"/>
              </a:ext>
            </a:extLst>
          </p:cNvPr>
          <p:cNvSpPr txBox="1"/>
          <p:nvPr/>
        </p:nvSpPr>
        <p:spPr>
          <a:xfrm>
            <a:off x="1376311" y="3586837"/>
            <a:ext cx="176376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Lorem Ipsum dolor sit </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0" lvl="0" indent="0" rtl="0">
              <a:spcBef>
                <a:spcPts val="0"/>
              </a:spcBef>
              <a:spcAft>
                <a:spcPts val="0"/>
              </a:spcAft>
              <a:buNone/>
            </a:pPr>
            <a:r>
              <a:rPr lang="en" sz="1200" dirty="0">
                <a:solidFill>
                  <a:srgbClr val="434343"/>
                </a:solidFill>
                <a:latin typeface="Open Sans"/>
                <a:ea typeface="Open Sans"/>
                <a:cs typeface="Open Sans"/>
                <a:sym typeface="Open Sans"/>
              </a:rPr>
              <a:t>dolor sit amet, consectetur adipiscing elit. Nulla sit amet accumsan nisi, sit amet condimentum nunc. Nulla sit amet accumsan nisi,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29" name="Google Shape;115;p18">
            <a:extLst>
              <a:ext uri="{FF2B5EF4-FFF2-40B4-BE49-F238E27FC236}">
                <a16:creationId xmlns:a16="http://schemas.microsoft.com/office/drawing/2014/main" id="{CBB58164-5805-4763-A3B1-73C5AB957CC7}"/>
              </a:ext>
            </a:extLst>
          </p:cNvPr>
          <p:cNvSpPr txBox="1"/>
          <p:nvPr/>
        </p:nvSpPr>
        <p:spPr>
          <a:xfrm>
            <a:off x="4182166" y="3586837"/>
            <a:ext cx="176376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Lorem Ipsum dolor sit </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0" lvl="0" indent="0" rtl="0">
              <a:spcBef>
                <a:spcPts val="0"/>
              </a:spcBef>
              <a:spcAft>
                <a:spcPts val="0"/>
              </a:spcAft>
              <a:buNone/>
            </a:pPr>
            <a:r>
              <a:rPr lang="en" sz="1200" dirty="0">
                <a:solidFill>
                  <a:srgbClr val="434343"/>
                </a:solidFill>
                <a:latin typeface="Open Sans"/>
                <a:ea typeface="Open Sans"/>
                <a:cs typeface="Open Sans"/>
                <a:sym typeface="Open Sans"/>
              </a:rPr>
              <a:t>dolor sit amet, consectetur adipiscing elit. Nulla sit amet accumsan nisi, sit amet condimentum nunc. Nulla sit amet accumsan nisi,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35" name="Google Shape;115;p18">
            <a:extLst>
              <a:ext uri="{FF2B5EF4-FFF2-40B4-BE49-F238E27FC236}">
                <a16:creationId xmlns:a16="http://schemas.microsoft.com/office/drawing/2014/main" id="{496F5523-1BE1-454B-BF10-7897CB582790}"/>
              </a:ext>
            </a:extLst>
          </p:cNvPr>
          <p:cNvSpPr txBox="1"/>
          <p:nvPr/>
        </p:nvSpPr>
        <p:spPr>
          <a:xfrm>
            <a:off x="7200744" y="3586837"/>
            <a:ext cx="176376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Lorem Ipsum dolor sit </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0" lvl="0" indent="0" rtl="0">
              <a:spcBef>
                <a:spcPts val="0"/>
              </a:spcBef>
              <a:spcAft>
                <a:spcPts val="0"/>
              </a:spcAft>
              <a:buNone/>
            </a:pPr>
            <a:r>
              <a:rPr lang="en" sz="1200" dirty="0">
                <a:solidFill>
                  <a:srgbClr val="434343"/>
                </a:solidFill>
                <a:latin typeface="Open Sans"/>
                <a:ea typeface="Open Sans"/>
                <a:cs typeface="Open Sans"/>
                <a:sym typeface="Open Sans"/>
              </a:rPr>
              <a:t>dolor sit amet, consectetur adipiscing elit. Nulla sit amet accumsan nisi, sit amet condimentum nunc. Nulla sit amet accumsan nisi,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36" name="Espaço Reservado para Número de Slide 4">
            <a:extLst>
              <a:ext uri="{FF2B5EF4-FFF2-40B4-BE49-F238E27FC236}">
                <a16:creationId xmlns:a16="http://schemas.microsoft.com/office/drawing/2014/main" id="{6B555479-A12E-451B-8D07-D5BD28D4102B}"/>
              </a:ext>
            </a:extLst>
          </p:cNvPr>
          <p:cNvSpPr txBox="1">
            <a:spLocks/>
          </p:cNvSpPr>
          <p:nvPr/>
        </p:nvSpPr>
        <p:spPr>
          <a:xfrm>
            <a:off x="11522766" y="359743"/>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0" name="Pentágono 39">
            <a:extLst>
              <a:ext uri="{FF2B5EF4-FFF2-40B4-BE49-F238E27FC236}">
                <a16:creationId xmlns:a16="http://schemas.microsoft.com/office/drawing/2014/main" id="{769A4973-4F5C-409E-956B-E75AE3980173}"/>
              </a:ext>
            </a:extLst>
          </p:cNvPr>
          <p:cNvSpPr/>
          <p:nvPr/>
        </p:nvSpPr>
        <p:spPr>
          <a:xfrm>
            <a:off x="11628783" y="399500"/>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41" name="Google Shape;62;p13">
            <a:extLst>
              <a:ext uri="{FF2B5EF4-FFF2-40B4-BE49-F238E27FC236}">
                <a16:creationId xmlns:a16="http://schemas.microsoft.com/office/drawing/2014/main" id="{4B633E65-A4D0-47D0-93A4-318575B3F112}"/>
              </a:ext>
            </a:extLst>
          </p:cNvPr>
          <p:cNvPicPr preferRelativeResize="0"/>
          <p:nvPr/>
        </p:nvPicPr>
        <p:blipFill>
          <a:blip r:embed="rId6">
            <a:alphaModFix/>
          </a:blip>
          <a:stretch>
            <a:fillRect/>
          </a:stretch>
        </p:blipFill>
        <p:spPr>
          <a:xfrm flipH="1">
            <a:off x="9568068" y="4744922"/>
            <a:ext cx="2628806" cy="2116755"/>
          </a:xfrm>
          <a:prstGeom prst="rect">
            <a:avLst/>
          </a:prstGeom>
          <a:noFill/>
          <a:ln>
            <a:noFill/>
          </a:ln>
        </p:spPr>
      </p:pic>
      <p:sp>
        <p:nvSpPr>
          <p:cNvPr id="42" name="Espaço Reservado para Data 5">
            <a:extLst>
              <a:ext uri="{FF2B5EF4-FFF2-40B4-BE49-F238E27FC236}">
                <a16:creationId xmlns:a16="http://schemas.microsoft.com/office/drawing/2014/main" id="{70B71BB5-5BDF-4F37-A7B0-49F312A8461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2" name="Imagem 21"/>
          <p:cNvPicPr>
            <a:picLocks noChangeAspect="1"/>
          </p:cNvPicPr>
          <p:nvPr/>
        </p:nvPicPr>
        <p:blipFill rotWithShape="1">
          <a:blip r:embed="rId7"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Tree>
    <p:extLst>
      <p:ext uri="{BB962C8B-B14F-4D97-AF65-F5344CB8AC3E}">
        <p14:creationId xmlns:p14="http://schemas.microsoft.com/office/powerpoint/2010/main" val="10275631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31" name="Title Placeholder 1">
            <a:extLst>
              <a:ext uri="{FF2B5EF4-FFF2-40B4-BE49-F238E27FC236}">
                <a16:creationId xmlns:a16="http://schemas.microsoft.com/office/drawing/2014/main" id="{93F8BF1D-7665-4BE3-A579-65C8A59FDD6A}"/>
              </a:ext>
            </a:extLst>
          </p:cNvPr>
          <p:cNvSpPr txBox="1">
            <a:spLocks/>
          </p:cNvSpPr>
          <p:nvPr/>
        </p:nvSpPr>
        <p:spPr>
          <a:xfrm>
            <a:off x="477985" y="314551"/>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1. Lorem Ipsum</a:t>
            </a: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graphicFrame>
        <p:nvGraphicFramePr>
          <p:cNvPr id="15" name="Diagrama 14">
            <a:extLst>
              <a:ext uri="{FF2B5EF4-FFF2-40B4-BE49-F238E27FC236}">
                <a16:creationId xmlns:a16="http://schemas.microsoft.com/office/drawing/2014/main" id="{A8FE3183-ED20-4421-A5F9-D77C1662390D}"/>
              </a:ext>
            </a:extLst>
          </p:cNvPr>
          <p:cNvGraphicFramePr/>
          <p:nvPr>
            <p:extLst>
              <p:ext uri="{D42A27DB-BD31-4B8C-83A1-F6EECF244321}">
                <p14:modId xmlns:p14="http://schemas.microsoft.com/office/powerpoint/2010/main" val="458139909"/>
              </p:ext>
            </p:extLst>
          </p:nvPr>
        </p:nvGraphicFramePr>
        <p:xfrm>
          <a:off x="1707727" y="1120244"/>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Retângulo 16">
            <a:extLst>
              <a:ext uri="{FF2B5EF4-FFF2-40B4-BE49-F238E27FC236}">
                <a16:creationId xmlns:a16="http://schemas.microsoft.com/office/drawing/2014/main" id="{B370DCE8-8A56-4CDA-BD8B-BFD04A035D36}"/>
              </a:ext>
            </a:extLst>
          </p:cNvPr>
          <p:cNvSpPr/>
          <p:nvPr/>
        </p:nvSpPr>
        <p:spPr>
          <a:xfrm>
            <a:off x="927652" y="1302939"/>
            <a:ext cx="10071653" cy="1169551"/>
          </a:xfrm>
          <a:prstGeom prst="rect">
            <a:avLst/>
          </a:prstGeom>
        </p:spPr>
        <p:txBody>
          <a:bodyPr wrap="square">
            <a:spAutoFit/>
          </a:bodyPr>
          <a:lstStyle/>
          <a:p>
            <a:r>
              <a:rPr lang="da-DK" sz="1400" dirty="0">
                <a:solidFill>
                  <a:srgbClr val="434343"/>
                </a:solidFill>
                <a:latin typeface="Open Sans" panose="020B0604020202020204" charset="0"/>
              </a:rPr>
              <a:t>Lorem Ipsum dolor sit amet</a:t>
            </a:r>
          </a:p>
          <a:p>
            <a:r>
              <a:rPr lang="da-DK" sz="1400" dirty="0">
                <a:solidFill>
                  <a:srgbClr val="434343"/>
                </a:solidFill>
                <a:latin typeface="Open Sans" panose="020B0604020202020204" charset="0"/>
              </a:rPr>
              <a:t>Lorem Ipsum dolor sit amet</a:t>
            </a:r>
            <a:endParaRPr lang="en-US" sz="1400" dirty="0">
              <a:solidFill>
                <a:srgbClr val="434343"/>
              </a:solidFill>
              <a:latin typeface="Open Sans" panose="020B0604020202020204" charset="0"/>
            </a:endParaRPr>
          </a:p>
          <a:p>
            <a:r>
              <a:rPr lang="da-DK" sz="1400" dirty="0">
                <a:solidFill>
                  <a:srgbClr val="434343"/>
                </a:solidFill>
                <a:latin typeface="Open Sans" panose="020B0604020202020204" charset="0"/>
              </a:rPr>
              <a:t>Lorem Ipsum dolor sit amet</a:t>
            </a:r>
            <a:endParaRPr lang="en-US" sz="1400" dirty="0">
              <a:solidFill>
                <a:srgbClr val="434343"/>
              </a:solidFill>
              <a:latin typeface="Open Sans" panose="020B0604020202020204" charset="0"/>
            </a:endParaRPr>
          </a:p>
          <a:p>
            <a:endParaRPr lang="en-US" sz="1400" dirty="0">
              <a:solidFill>
                <a:srgbClr val="434343"/>
              </a:solidFill>
              <a:latin typeface="Open Sans" panose="020B0604020202020204" charset="0"/>
            </a:endParaRPr>
          </a:p>
          <a:p>
            <a:endParaRPr lang="pt-BR" sz="1400" dirty="0">
              <a:solidFill>
                <a:srgbClr val="434343"/>
              </a:solidFill>
              <a:latin typeface="Open Sans" panose="020B0604020202020204" charset="0"/>
              <a:ea typeface="Open Sans" panose="020B0604020202020204" charset="0"/>
              <a:cs typeface="Open Sans" panose="020B0604020202020204" charset="0"/>
            </a:endParaRPr>
          </a:p>
        </p:txBody>
      </p:sp>
      <p:sp>
        <p:nvSpPr>
          <p:cNvPr id="19" name="Espaço Reservado para Data 5">
            <a:extLst>
              <a:ext uri="{FF2B5EF4-FFF2-40B4-BE49-F238E27FC236}">
                <a16:creationId xmlns:a16="http://schemas.microsoft.com/office/drawing/2014/main" id="{7E6F2491-00B4-4ED1-93D9-308477DB4F25}"/>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0" name="Imagem 9">
            <a:extLst>
              <a:ext uri="{FF2B5EF4-FFF2-40B4-BE49-F238E27FC236}">
                <a16:creationId xmlns:a16="http://schemas.microsoft.com/office/drawing/2014/main" id="{81870FFA-FAEA-4254-B32E-538EF96E7622}"/>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Tree>
    <p:extLst>
      <p:ext uri="{BB962C8B-B14F-4D97-AF65-F5344CB8AC3E}">
        <p14:creationId xmlns:p14="http://schemas.microsoft.com/office/powerpoint/2010/main" val="6593486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9" name="Agrupar 18">
            <a:extLst>
              <a:ext uri="{FF2B5EF4-FFF2-40B4-BE49-F238E27FC236}">
                <a16:creationId xmlns:a16="http://schemas.microsoft.com/office/drawing/2014/main" id="{1E52F81F-9F55-4259-9DEC-E6D2D3869AFA}"/>
              </a:ext>
            </a:extLst>
          </p:cNvPr>
          <p:cNvGrpSpPr/>
          <p:nvPr/>
        </p:nvGrpSpPr>
        <p:grpSpPr>
          <a:xfrm>
            <a:off x="4248443" y="1900442"/>
            <a:ext cx="7943557" cy="2836850"/>
            <a:chOff x="8497038" y="155404"/>
            <a:chExt cx="2827606" cy="2308431"/>
          </a:xfrm>
        </p:grpSpPr>
        <p:sp>
          <p:nvSpPr>
            <p:cNvPr id="20" name="Retângulo 19">
              <a:extLst>
                <a:ext uri="{FF2B5EF4-FFF2-40B4-BE49-F238E27FC236}">
                  <a16:creationId xmlns:a16="http://schemas.microsoft.com/office/drawing/2014/main" id="{1DB0423B-BFE5-4688-99FE-3B88479CBC4F}"/>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1" name="Google Shape;62;p13">
              <a:extLst>
                <a:ext uri="{FF2B5EF4-FFF2-40B4-BE49-F238E27FC236}">
                  <a16:creationId xmlns:a16="http://schemas.microsoft.com/office/drawing/2014/main" id="{C10E9FA6-1979-4D41-A34F-80E912CFA0EB}"/>
                </a:ext>
              </a:extLst>
            </p:cNvPr>
            <p:cNvPicPr preferRelativeResize="0"/>
            <p:nvPr/>
          </p:nvPicPr>
          <p:blipFill>
            <a:blip r:embed="rId2">
              <a:alphaModFix/>
            </a:blip>
            <a:stretch>
              <a:fillRect/>
            </a:stretch>
          </p:blipFill>
          <p:spPr>
            <a:xfrm flipH="1">
              <a:off x="10345753" y="561505"/>
              <a:ext cx="958163" cy="1859526"/>
            </a:xfrm>
            <a:prstGeom prst="rect">
              <a:avLst/>
            </a:prstGeom>
            <a:noFill/>
            <a:ln>
              <a:noFill/>
            </a:ln>
          </p:spPr>
        </p:pic>
      </p:grpSp>
      <p:pic>
        <p:nvPicPr>
          <p:cNvPr id="25" name="Google Shape;61;p13">
            <a:extLst>
              <a:ext uri="{FF2B5EF4-FFF2-40B4-BE49-F238E27FC236}">
                <a16:creationId xmlns:a16="http://schemas.microsoft.com/office/drawing/2014/main" id="{A90B1294-65ED-43CE-936E-0250E17F5F2A}"/>
              </a:ext>
            </a:extLst>
          </p:cNvPr>
          <p:cNvPicPr preferRelativeResize="0"/>
          <p:nvPr/>
        </p:nvPicPr>
        <p:blipFill rotWithShape="1">
          <a:blip r:embed="rId3">
            <a:alphaModFix/>
          </a:blip>
          <a:srcRect t="44000" b="27799"/>
          <a:stretch/>
        </p:blipFill>
        <p:spPr>
          <a:xfrm>
            <a:off x="1814933" y="1822456"/>
            <a:ext cx="2433510" cy="688690"/>
          </a:xfrm>
          <a:prstGeom prst="rect">
            <a:avLst/>
          </a:prstGeom>
          <a:noFill/>
          <a:ln>
            <a:noFill/>
          </a:ln>
        </p:spPr>
      </p:pic>
      <p:sp>
        <p:nvSpPr>
          <p:cNvPr id="18" name="Retângulo 17">
            <a:extLst>
              <a:ext uri="{FF2B5EF4-FFF2-40B4-BE49-F238E27FC236}">
                <a16:creationId xmlns:a16="http://schemas.microsoft.com/office/drawing/2014/main" id="{08582706-F5DF-4D31-921A-D90BA26BA469}"/>
              </a:ext>
            </a:extLst>
          </p:cNvPr>
          <p:cNvSpPr/>
          <p:nvPr/>
        </p:nvSpPr>
        <p:spPr>
          <a:xfrm>
            <a:off x="229840" y="1887477"/>
            <a:ext cx="1898401" cy="1200329"/>
          </a:xfrm>
          <a:prstGeom prst="rect">
            <a:avLst/>
          </a:prstGeom>
        </p:spPr>
        <p:txBody>
          <a:bodyPr wrap="square">
            <a:spAutoFit/>
          </a:bodyPr>
          <a:lstStyle/>
          <a:p>
            <a:r>
              <a:rPr lang="da-DK" dirty="0">
                <a:solidFill>
                  <a:schemeClr val="accent4"/>
                </a:solidFill>
              </a:rPr>
              <a:t>Modificar</a:t>
            </a:r>
          </a:p>
          <a:p>
            <a:r>
              <a:rPr lang="da-DK" dirty="0">
                <a:solidFill>
                  <a:schemeClr val="accent4"/>
                </a:solidFill>
              </a:rPr>
              <a:t> imagem </a:t>
            </a:r>
          </a:p>
          <a:p>
            <a:r>
              <a:rPr lang="da-DK" dirty="0">
                <a:solidFill>
                  <a:schemeClr val="accent4"/>
                </a:solidFill>
              </a:rPr>
              <a:t>a seu </a:t>
            </a:r>
          </a:p>
          <a:p>
            <a:r>
              <a:rPr lang="da-DK" dirty="0">
                <a:solidFill>
                  <a:schemeClr val="accent4"/>
                </a:solidFill>
              </a:rPr>
              <a:t>critério</a:t>
            </a:r>
            <a:endParaRPr lang="pt-BR" dirty="0">
              <a:solidFill>
                <a:schemeClr val="accent4"/>
              </a:solidFill>
            </a:endParaRPr>
          </a:p>
        </p:txBody>
      </p:sp>
      <p:pic>
        <p:nvPicPr>
          <p:cNvPr id="2050" name="Picture 2" descr="Photo Of People Near Wooden Table">
            <a:extLst>
              <a:ext uri="{FF2B5EF4-FFF2-40B4-BE49-F238E27FC236}">
                <a16:creationId xmlns:a16="http://schemas.microsoft.com/office/drawing/2014/main" id="{1FA243AB-D387-43BF-858B-256C06F4456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 y="1904997"/>
            <a:ext cx="4248443" cy="2832295"/>
          </a:xfrm>
          <a:prstGeom prst="rect">
            <a:avLst/>
          </a:prstGeom>
          <a:noFill/>
          <a:extLst>
            <a:ext uri="{909E8E84-426E-40DD-AFC4-6F175D3DCCD1}">
              <a14:hiddenFill xmlns:a14="http://schemas.microsoft.com/office/drawing/2010/main">
                <a:solidFill>
                  <a:srgbClr val="FFFFFF"/>
                </a:solidFill>
              </a14:hiddenFill>
            </a:ext>
          </a:extLst>
        </p:spPr>
      </p:pic>
      <p:sp>
        <p:nvSpPr>
          <p:cNvPr id="30" name="Espaço Reservado para Data 5">
            <a:extLst>
              <a:ext uri="{FF2B5EF4-FFF2-40B4-BE49-F238E27FC236}">
                <a16:creationId xmlns:a16="http://schemas.microsoft.com/office/drawing/2014/main" id="{7617B11D-6D59-4992-99A8-9FBF0CFEEF1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3" name="Imagem 12"/>
          <p:cNvPicPr>
            <a:picLocks noChangeAspect="1"/>
          </p:cNvPicPr>
          <p:nvPr/>
        </p:nvPicPr>
        <p:blipFill rotWithShape="1">
          <a:blip r:embed="rId5"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4" name="Title Placeholder 1">
            <a:extLst>
              <a:ext uri="{FF2B5EF4-FFF2-40B4-BE49-F238E27FC236}">
                <a16:creationId xmlns:a16="http://schemas.microsoft.com/office/drawing/2014/main" id="{32F441C4-D02C-4ACD-A149-8CEF6C3E9575}"/>
              </a:ext>
            </a:extLst>
          </p:cNvPr>
          <p:cNvSpPr txBox="1">
            <a:spLocks/>
          </p:cNvSpPr>
          <p:nvPr/>
        </p:nvSpPr>
        <p:spPr>
          <a:xfrm>
            <a:off x="477985" y="314551"/>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1. Lorem Ipsum</a:t>
            </a: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sp>
        <p:nvSpPr>
          <p:cNvPr id="15" name="Retângulo 14">
            <a:extLst>
              <a:ext uri="{FF2B5EF4-FFF2-40B4-BE49-F238E27FC236}">
                <a16:creationId xmlns:a16="http://schemas.microsoft.com/office/drawing/2014/main" id="{2ABD4B8B-01CD-43A9-AC87-56FCDC09802F}"/>
              </a:ext>
            </a:extLst>
          </p:cNvPr>
          <p:cNvSpPr/>
          <p:nvPr/>
        </p:nvSpPr>
        <p:spPr>
          <a:xfrm>
            <a:off x="4648544" y="2487641"/>
            <a:ext cx="5728523" cy="1384995"/>
          </a:xfrm>
          <a:prstGeom prst="rect">
            <a:avLst/>
          </a:prstGeom>
        </p:spPr>
        <p:txBody>
          <a:bodyPr wrap="square">
            <a:spAutoFit/>
          </a:bodyPr>
          <a:lstStyle/>
          <a:p>
            <a:endParaRPr lang="pt-BR" sz="1200" dirty="0">
              <a:solidFill>
                <a:srgbClr val="434343"/>
              </a:solidFill>
              <a:latin typeface="Open Sans" panose="020B0604020202020204" charset="0"/>
              <a:ea typeface="Open Sans" panose="020B0604020202020204" charset="0"/>
              <a:cs typeface="Open Sans" panose="020B0604020202020204" charset="0"/>
            </a:endParaRPr>
          </a:p>
          <a:p>
            <a:r>
              <a:rPr lang="pt-BR" sz="1200" b="1" dirty="0" err="1">
                <a:solidFill>
                  <a:srgbClr val="434343"/>
                </a:solidFill>
                <a:latin typeface="Open Sans" panose="020B0604020202020204" charset="0"/>
                <a:ea typeface="Open Sans" panose="020B0604020202020204" charset="0"/>
                <a:cs typeface="Open Sans" panose="020B0604020202020204" charset="0"/>
              </a:rPr>
              <a:t>Lorem</a:t>
            </a:r>
            <a:r>
              <a:rPr lang="pt-BR" sz="1200" b="1" dirty="0">
                <a:solidFill>
                  <a:srgbClr val="434343"/>
                </a:solidFill>
                <a:latin typeface="Open Sans" panose="020B0604020202020204" charset="0"/>
                <a:ea typeface="Open Sans" panose="020B0604020202020204" charset="0"/>
                <a:cs typeface="Open Sans" panose="020B0604020202020204" charset="0"/>
              </a:rPr>
              <a:t> Ipsum </a:t>
            </a:r>
            <a:r>
              <a:rPr lang="pt-BR" sz="1200" b="1" dirty="0" err="1">
                <a:solidFill>
                  <a:srgbClr val="434343"/>
                </a:solidFill>
                <a:latin typeface="Open Sans" panose="020B0604020202020204" charset="0"/>
                <a:ea typeface="Open Sans" panose="020B0604020202020204" charset="0"/>
                <a:cs typeface="Open Sans" panose="020B0604020202020204" charset="0"/>
              </a:rPr>
              <a:t>dolor</a:t>
            </a:r>
            <a:r>
              <a:rPr lang="pt-BR" sz="1200" b="1" dirty="0">
                <a:solidFill>
                  <a:srgbClr val="434343"/>
                </a:solidFill>
                <a:latin typeface="Open Sans" panose="020B0604020202020204" charset="0"/>
                <a:ea typeface="Open Sans" panose="020B0604020202020204" charset="0"/>
                <a:cs typeface="Open Sans" panose="020B0604020202020204" charset="0"/>
              </a:rPr>
              <a:t> </a:t>
            </a:r>
            <a:r>
              <a:rPr lang="pt-BR" sz="1200" b="1" dirty="0" err="1">
                <a:solidFill>
                  <a:srgbClr val="434343"/>
                </a:solidFill>
                <a:latin typeface="Open Sans" panose="020B0604020202020204" charset="0"/>
                <a:ea typeface="Open Sans" panose="020B0604020202020204" charset="0"/>
                <a:cs typeface="Open Sans" panose="020B0604020202020204" charset="0"/>
              </a:rPr>
              <a:t>sit</a:t>
            </a:r>
            <a:r>
              <a:rPr lang="pt-BR" sz="1200" b="1" dirty="0">
                <a:solidFill>
                  <a:srgbClr val="434343"/>
                </a:solidFill>
                <a:latin typeface="Open Sans" panose="020B0604020202020204" charset="0"/>
                <a:ea typeface="Open Sans" panose="020B0604020202020204" charset="0"/>
                <a:cs typeface="Open Sans" panose="020B0604020202020204" charset="0"/>
              </a:rPr>
              <a:t> </a:t>
            </a:r>
            <a:r>
              <a:rPr lang="pt-BR" sz="1200" b="1" dirty="0" err="1">
                <a:solidFill>
                  <a:srgbClr val="434343"/>
                </a:solidFill>
                <a:latin typeface="Open Sans" panose="020B0604020202020204" charset="0"/>
                <a:ea typeface="Open Sans" panose="020B0604020202020204" charset="0"/>
                <a:cs typeface="Open Sans" panose="020B0604020202020204" charset="0"/>
              </a:rPr>
              <a:t>amet</a:t>
            </a:r>
            <a:endParaRPr lang="pt-BR" sz="1200" b="1" dirty="0">
              <a:solidFill>
                <a:srgbClr val="434343"/>
              </a:solidFill>
              <a:latin typeface="Open Sans" panose="020B0604020202020204" charset="0"/>
              <a:ea typeface="Open Sans" panose="020B0604020202020204" charset="0"/>
              <a:cs typeface="Open Sans" panose="020B0604020202020204" charset="0"/>
            </a:endParaRPr>
          </a:p>
          <a:p>
            <a:endParaRPr lang="pt-BR" sz="1200" dirty="0">
              <a:solidFill>
                <a:srgbClr val="434343"/>
              </a:solidFill>
              <a:latin typeface="Open Sans" panose="020B0604020202020204" charset="0"/>
              <a:ea typeface="Open Sans" panose="020B0604020202020204" charset="0"/>
              <a:cs typeface="Open Sans" panose="020B0604020202020204" charset="0"/>
            </a:endParaRPr>
          </a:p>
          <a:p>
            <a:r>
              <a:rPr lang="pt-BR" sz="1200" dirty="0" err="1">
                <a:solidFill>
                  <a:srgbClr val="434343"/>
                </a:solidFill>
                <a:latin typeface="Open Sans" panose="020B0604020202020204" charset="0"/>
                <a:ea typeface="Open Sans" panose="020B0604020202020204" charset="0"/>
                <a:cs typeface="Open Sans" panose="020B0604020202020204" charset="0"/>
              </a:rPr>
              <a:t>Lorem</a:t>
            </a:r>
            <a:r>
              <a:rPr lang="pt-BR" sz="1200" dirty="0">
                <a:solidFill>
                  <a:srgbClr val="434343"/>
                </a:solidFill>
                <a:latin typeface="Open Sans" panose="020B0604020202020204" charset="0"/>
                <a:ea typeface="Open Sans" panose="020B0604020202020204" charset="0"/>
                <a:cs typeface="Open Sans" panose="020B0604020202020204" charset="0"/>
              </a:rPr>
              <a:t> Ipsum </a:t>
            </a:r>
            <a:r>
              <a:rPr lang="pt-BR" sz="1200" dirty="0" err="1">
                <a:solidFill>
                  <a:srgbClr val="434343"/>
                </a:solidFill>
                <a:latin typeface="Open Sans" panose="020B0604020202020204" charset="0"/>
                <a:ea typeface="Open Sans" panose="020B0604020202020204" charset="0"/>
                <a:cs typeface="Open Sans" panose="020B0604020202020204" charset="0"/>
              </a:rPr>
              <a:t>dolor</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sit</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amet</a:t>
            </a:r>
            <a:endParaRPr lang="pt-BR" sz="1200" dirty="0">
              <a:solidFill>
                <a:srgbClr val="434343"/>
              </a:solidFill>
              <a:latin typeface="Open Sans" panose="020B0604020202020204" charset="0"/>
              <a:ea typeface="Open Sans" panose="020B0604020202020204" charset="0"/>
              <a:cs typeface="Open Sans" panose="020B0604020202020204" charset="0"/>
            </a:endParaRPr>
          </a:p>
          <a:p>
            <a:r>
              <a:rPr lang="pt-BR" sz="1200" dirty="0" err="1">
                <a:solidFill>
                  <a:srgbClr val="434343"/>
                </a:solidFill>
                <a:latin typeface="Open Sans" panose="020B0604020202020204" charset="0"/>
                <a:ea typeface="Open Sans" panose="020B0604020202020204" charset="0"/>
                <a:cs typeface="Open Sans" panose="020B0604020202020204" charset="0"/>
              </a:rPr>
              <a:t>Lorem</a:t>
            </a:r>
            <a:r>
              <a:rPr lang="pt-BR" sz="1200" dirty="0">
                <a:solidFill>
                  <a:srgbClr val="434343"/>
                </a:solidFill>
                <a:latin typeface="Open Sans" panose="020B0604020202020204" charset="0"/>
                <a:ea typeface="Open Sans" panose="020B0604020202020204" charset="0"/>
                <a:cs typeface="Open Sans" panose="020B0604020202020204" charset="0"/>
              </a:rPr>
              <a:t> Ipsum </a:t>
            </a:r>
            <a:r>
              <a:rPr lang="pt-BR" sz="1200" dirty="0" err="1">
                <a:solidFill>
                  <a:srgbClr val="434343"/>
                </a:solidFill>
                <a:latin typeface="Open Sans" panose="020B0604020202020204" charset="0"/>
                <a:ea typeface="Open Sans" panose="020B0604020202020204" charset="0"/>
                <a:cs typeface="Open Sans" panose="020B0604020202020204" charset="0"/>
              </a:rPr>
              <a:t>dolor</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sit</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amet</a:t>
            </a:r>
            <a:endParaRPr lang="pt-BR" sz="1200" dirty="0">
              <a:solidFill>
                <a:srgbClr val="434343"/>
              </a:solidFill>
              <a:latin typeface="Open Sans" panose="020B0604020202020204" charset="0"/>
              <a:ea typeface="Open Sans" panose="020B0604020202020204" charset="0"/>
              <a:cs typeface="Open Sans" panose="020B0604020202020204" charset="0"/>
            </a:endParaRPr>
          </a:p>
          <a:p>
            <a:r>
              <a:rPr lang="pt-BR" sz="1200" dirty="0" err="1">
                <a:solidFill>
                  <a:srgbClr val="434343"/>
                </a:solidFill>
                <a:latin typeface="Open Sans" panose="020B0604020202020204" charset="0"/>
                <a:ea typeface="Open Sans" panose="020B0604020202020204" charset="0"/>
                <a:cs typeface="Open Sans" panose="020B0604020202020204" charset="0"/>
              </a:rPr>
              <a:t>Lorem</a:t>
            </a:r>
            <a:r>
              <a:rPr lang="pt-BR" sz="1200" dirty="0">
                <a:solidFill>
                  <a:srgbClr val="434343"/>
                </a:solidFill>
                <a:latin typeface="Open Sans" panose="020B0604020202020204" charset="0"/>
                <a:ea typeface="Open Sans" panose="020B0604020202020204" charset="0"/>
                <a:cs typeface="Open Sans" panose="020B0604020202020204" charset="0"/>
              </a:rPr>
              <a:t> Ipsum </a:t>
            </a:r>
            <a:r>
              <a:rPr lang="pt-BR" sz="1200" dirty="0" err="1">
                <a:solidFill>
                  <a:srgbClr val="434343"/>
                </a:solidFill>
                <a:latin typeface="Open Sans" panose="020B0604020202020204" charset="0"/>
                <a:ea typeface="Open Sans" panose="020B0604020202020204" charset="0"/>
                <a:cs typeface="Open Sans" panose="020B0604020202020204" charset="0"/>
              </a:rPr>
              <a:t>dolor</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sit</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amet</a:t>
            </a:r>
            <a:endParaRPr lang="pt-BR" sz="1200" dirty="0">
              <a:solidFill>
                <a:srgbClr val="434343"/>
              </a:solidFill>
              <a:latin typeface="Open Sans" panose="020B0604020202020204" charset="0"/>
              <a:ea typeface="Open Sans" panose="020B0604020202020204" charset="0"/>
              <a:cs typeface="Open Sans" panose="020B0604020202020204" charset="0"/>
            </a:endParaRPr>
          </a:p>
          <a:p>
            <a:endParaRPr lang="pt-BR" sz="1200" dirty="0">
              <a:solidFill>
                <a:srgbClr val="434343"/>
              </a:solidFill>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30653609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 name="Retângulo 43">
            <a:extLst>
              <a:ext uri="{FF2B5EF4-FFF2-40B4-BE49-F238E27FC236}">
                <a16:creationId xmlns:a16="http://schemas.microsoft.com/office/drawing/2014/main" id="{5771BC8A-AAC0-4BE0-A496-0C57B4662CBD}"/>
              </a:ext>
            </a:extLst>
          </p:cNvPr>
          <p:cNvSpPr/>
          <p:nvPr/>
        </p:nvSpPr>
        <p:spPr>
          <a:xfrm rot="10800000">
            <a:off x="2780" y="1670086"/>
            <a:ext cx="2515338"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33" name="Agrupar 32">
            <a:extLst>
              <a:ext uri="{FF2B5EF4-FFF2-40B4-BE49-F238E27FC236}">
                <a16:creationId xmlns:a16="http://schemas.microsoft.com/office/drawing/2014/main" id="{EB326335-5227-427C-BA40-635970456B4C}"/>
              </a:ext>
            </a:extLst>
          </p:cNvPr>
          <p:cNvGrpSpPr/>
          <p:nvPr/>
        </p:nvGrpSpPr>
        <p:grpSpPr>
          <a:xfrm>
            <a:off x="6436120" y="1670086"/>
            <a:ext cx="5755880" cy="2308431"/>
            <a:chOff x="8497038" y="155404"/>
            <a:chExt cx="2827606" cy="2308431"/>
          </a:xfrm>
        </p:grpSpPr>
        <p:sp>
          <p:nvSpPr>
            <p:cNvPr id="40" name="Retângulo 39">
              <a:extLst>
                <a:ext uri="{FF2B5EF4-FFF2-40B4-BE49-F238E27FC236}">
                  <a16:creationId xmlns:a16="http://schemas.microsoft.com/office/drawing/2014/main" id="{1730CC36-686C-4C7F-8A4B-09B5B2A92A5D}"/>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1" name="Google Shape;62;p13">
              <a:extLst>
                <a:ext uri="{FF2B5EF4-FFF2-40B4-BE49-F238E27FC236}">
                  <a16:creationId xmlns:a16="http://schemas.microsoft.com/office/drawing/2014/main" id="{93728973-5C09-41ED-BB8B-CB7A4C1BB138}"/>
                </a:ext>
              </a:extLst>
            </p:cNvPr>
            <p:cNvPicPr preferRelativeResize="0"/>
            <p:nvPr/>
          </p:nvPicPr>
          <p:blipFill>
            <a:blip r:embed="rId2">
              <a:alphaModFix/>
            </a:blip>
            <a:stretch>
              <a:fillRect/>
            </a:stretch>
          </p:blipFill>
          <p:spPr>
            <a:xfrm flipH="1">
              <a:off x="9889495" y="333579"/>
              <a:ext cx="1414421" cy="2087451"/>
            </a:xfrm>
            <a:prstGeom prst="rect">
              <a:avLst/>
            </a:prstGeom>
            <a:noFill/>
            <a:ln>
              <a:noFill/>
            </a:ln>
          </p:spPr>
        </p:pic>
      </p:grpSp>
      <p:sp>
        <p:nvSpPr>
          <p:cNvPr id="18" name="Retângulo 17">
            <a:extLst>
              <a:ext uri="{FF2B5EF4-FFF2-40B4-BE49-F238E27FC236}">
                <a16:creationId xmlns:a16="http://schemas.microsoft.com/office/drawing/2014/main" id="{B61614D9-E4BA-4F3D-AB39-E2BBC9962A3C}"/>
              </a:ext>
            </a:extLst>
          </p:cNvPr>
          <p:cNvSpPr/>
          <p:nvPr/>
        </p:nvSpPr>
        <p:spPr>
          <a:xfrm>
            <a:off x="6675272" y="1848262"/>
            <a:ext cx="5728523" cy="1384995"/>
          </a:xfrm>
          <a:prstGeom prst="rect">
            <a:avLst/>
          </a:prstGeom>
        </p:spPr>
        <p:txBody>
          <a:bodyPr wrap="square">
            <a:spAutoFit/>
          </a:bodyPr>
          <a:lstStyle/>
          <a:p>
            <a:endParaRPr lang="pt-BR" sz="1200" dirty="0">
              <a:solidFill>
                <a:srgbClr val="434343"/>
              </a:solidFill>
              <a:latin typeface="Open Sans" panose="020B0604020202020204" charset="0"/>
              <a:ea typeface="Open Sans" panose="020B0604020202020204" charset="0"/>
              <a:cs typeface="Open Sans" panose="020B0604020202020204" charset="0"/>
            </a:endParaRPr>
          </a:p>
          <a:p>
            <a:r>
              <a:rPr lang="pt-BR" sz="1200" b="1" dirty="0" err="1">
                <a:solidFill>
                  <a:srgbClr val="434343"/>
                </a:solidFill>
                <a:latin typeface="Open Sans" panose="020B0604020202020204" charset="0"/>
                <a:ea typeface="Open Sans" panose="020B0604020202020204" charset="0"/>
                <a:cs typeface="Open Sans" panose="020B0604020202020204" charset="0"/>
              </a:rPr>
              <a:t>Lorem</a:t>
            </a:r>
            <a:r>
              <a:rPr lang="pt-BR" sz="1200" b="1" dirty="0">
                <a:solidFill>
                  <a:srgbClr val="434343"/>
                </a:solidFill>
                <a:latin typeface="Open Sans" panose="020B0604020202020204" charset="0"/>
                <a:ea typeface="Open Sans" panose="020B0604020202020204" charset="0"/>
                <a:cs typeface="Open Sans" panose="020B0604020202020204" charset="0"/>
              </a:rPr>
              <a:t> Ipsum </a:t>
            </a:r>
            <a:r>
              <a:rPr lang="pt-BR" sz="1200" b="1" dirty="0" err="1">
                <a:solidFill>
                  <a:srgbClr val="434343"/>
                </a:solidFill>
                <a:latin typeface="Open Sans" panose="020B0604020202020204" charset="0"/>
                <a:ea typeface="Open Sans" panose="020B0604020202020204" charset="0"/>
                <a:cs typeface="Open Sans" panose="020B0604020202020204" charset="0"/>
              </a:rPr>
              <a:t>dolor</a:t>
            </a:r>
            <a:r>
              <a:rPr lang="pt-BR" sz="1200" b="1" dirty="0">
                <a:solidFill>
                  <a:srgbClr val="434343"/>
                </a:solidFill>
                <a:latin typeface="Open Sans" panose="020B0604020202020204" charset="0"/>
                <a:ea typeface="Open Sans" panose="020B0604020202020204" charset="0"/>
                <a:cs typeface="Open Sans" panose="020B0604020202020204" charset="0"/>
              </a:rPr>
              <a:t> </a:t>
            </a:r>
            <a:r>
              <a:rPr lang="pt-BR" sz="1200" b="1" dirty="0" err="1">
                <a:solidFill>
                  <a:srgbClr val="434343"/>
                </a:solidFill>
                <a:latin typeface="Open Sans" panose="020B0604020202020204" charset="0"/>
                <a:ea typeface="Open Sans" panose="020B0604020202020204" charset="0"/>
                <a:cs typeface="Open Sans" panose="020B0604020202020204" charset="0"/>
              </a:rPr>
              <a:t>sit</a:t>
            </a:r>
            <a:r>
              <a:rPr lang="pt-BR" sz="1200" b="1" dirty="0">
                <a:solidFill>
                  <a:srgbClr val="434343"/>
                </a:solidFill>
                <a:latin typeface="Open Sans" panose="020B0604020202020204" charset="0"/>
                <a:ea typeface="Open Sans" panose="020B0604020202020204" charset="0"/>
                <a:cs typeface="Open Sans" panose="020B0604020202020204" charset="0"/>
              </a:rPr>
              <a:t> </a:t>
            </a:r>
            <a:r>
              <a:rPr lang="pt-BR" sz="1200" b="1" dirty="0" err="1">
                <a:solidFill>
                  <a:srgbClr val="434343"/>
                </a:solidFill>
                <a:latin typeface="Open Sans" panose="020B0604020202020204" charset="0"/>
                <a:ea typeface="Open Sans" panose="020B0604020202020204" charset="0"/>
                <a:cs typeface="Open Sans" panose="020B0604020202020204" charset="0"/>
              </a:rPr>
              <a:t>amet</a:t>
            </a:r>
            <a:endParaRPr lang="pt-BR" sz="1200" b="1" dirty="0">
              <a:solidFill>
                <a:srgbClr val="434343"/>
              </a:solidFill>
              <a:latin typeface="Open Sans" panose="020B0604020202020204" charset="0"/>
              <a:ea typeface="Open Sans" panose="020B0604020202020204" charset="0"/>
              <a:cs typeface="Open Sans" panose="020B0604020202020204" charset="0"/>
            </a:endParaRPr>
          </a:p>
          <a:p>
            <a:endParaRPr lang="pt-BR" sz="1200" dirty="0">
              <a:solidFill>
                <a:srgbClr val="434343"/>
              </a:solidFill>
              <a:latin typeface="Open Sans" panose="020B0604020202020204" charset="0"/>
              <a:ea typeface="Open Sans" panose="020B0604020202020204" charset="0"/>
              <a:cs typeface="Open Sans" panose="020B0604020202020204" charset="0"/>
            </a:endParaRPr>
          </a:p>
          <a:p>
            <a:r>
              <a:rPr lang="pt-BR" sz="1200" dirty="0" err="1">
                <a:solidFill>
                  <a:srgbClr val="434343"/>
                </a:solidFill>
                <a:latin typeface="Open Sans" panose="020B0604020202020204" charset="0"/>
                <a:ea typeface="Open Sans" panose="020B0604020202020204" charset="0"/>
                <a:cs typeface="Open Sans" panose="020B0604020202020204" charset="0"/>
              </a:rPr>
              <a:t>Lorem</a:t>
            </a:r>
            <a:r>
              <a:rPr lang="pt-BR" sz="1200" dirty="0">
                <a:solidFill>
                  <a:srgbClr val="434343"/>
                </a:solidFill>
                <a:latin typeface="Open Sans" panose="020B0604020202020204" charset="0"/>
                <a:ea typeface="Open Sans" panose="020B0604020202020204" charset="0"/>
                <a:cs typeface="Open Sans" panose="020B0604020202020204" charset="0"/>
              </a:rPr>
              <a:t> Ipsum </a:t>
            </a:r>
            <a:r>
              <a:rPr lang="pt-BR" sz="1200" dirty="0" err="1">
                <a:solidFill>
                  <a:srgbClr val="434343"/>
                </a:solidFill>
                <a:latin typeface="Open Sans" panose="020B0604020202020204" charset="0"/>
                <a:ea typeface="Open Sans" panose="020B0604020202020204" charset="0"/>
                <a:cs typeface="Open Sans" panose="020B0604020202020204" charset="0"/>
              </a:rPr>
              <a:t>dolor</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sit</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amet</a:t>
            </a:r>
            <a:endParaRPr lang="pt-BR" sz="1200" dirty="0">
              <a:solidFill>
                <a:srgbClr val="434343"/>
              </a:solidFill>
              <a:latin typeface="Open Sans" panose="020B0604020202020204" charset="0"/>
              <a:ea typeface="Open Sans" panose="020B0604020202020204" charset="0"/>
              <a:cs typeface="Open Sans" panose="020B0604020202020204" charset="0"/>
            </a:endParaRPr>
          </a:p>
          <a:p>
            <a:r>
              <a:rPr lang="pt-BR" sz="1200" dirty="0" err="1">
                <a:solidFill>
                  <a:srgbClr val="434343"/>
                </a:solidFill>
                <a:latin typeface="Open Sans" panose="020B0604020202020204" charset="0"/>
                <a:ea typeface="Open Sans" panose="020B0604020202020204" charset="0"/>
                <a:cs typeface="Open Sans" panose="020B0604020202020204" charset="0"/>
              </a:rPr>
              <a:t>Lorem</a:t>
            </a:r>
            <a:r>
              <a:rPr lang="pt-BR" sz="1200" dirty="0">
                <a:solidFill>
                  <a:srgbClr val="434343"/>
                </a:solidFill>
                <a:latin typeface="Open Sans" panose="020B0604020202020204" charset="0"/>
                <a:ea typeface="Open Sans" panose="020B0604020202020204" charset="0"/>
                <a:cs typeface="Open Sans" panose="020B0604020202020204" charset="0"/>
              </a:rPr>
              <a:t> Ipsum </a:t>
            </a:r>
            <a:r>
              <a:rPr lang="pt-BR" sz="1200" dirty="0" err="1">
                <a:solidFill>
                  <a:srgbClr val="434343"/>
                </a:solidFill>
                <a:latin typeface="Open Sans" panose="020B0604020202020204" charset="0"/>
                <a:ea typeface="Open Sans" panose="020B0604020202020204" charset="0"/>
                <a:cs typeface="Open Sans" panose="020B0604020202020204" charset="0"/>
              </a:rPr>
              <a:t>dolor</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sit</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amet</a:t>
            </a:r>
            <a:endParaRPr lang="pt-BR" sz="1200" dirty="0">
              <a:solidFill>
                <a:srgbClr val="434343"/>
              </a:solidFill>
              <a:latin typeface="Open Sans" panose="020B0604020202020204" charset="0"/>
              <a:ea typeface="Open Sans" panose="020B0604020202020204" charset="0"/>
              <a:cs typeface="Open Sans" panose="020B0604020202020204" charset="0"/>
            </a:endParaRPr>
          </a:p>
          <a:p>
            <a:r>
              <a:rPr lang="pt-BR" sz="1200" dirty="0" err="1">
                <a:solidFill>
                  <a:srgbClr val="434343"/>
                </a:solidFill>
                <a:latin typeface="Open Sans" panose="020B0604020202020204" charset="0"/>
                <a:ea typeface="Open Sans" panose="020B0604020202020204" charset="0"/>
                <a:cs typeface="Open Sans" panose="020B0604020202020204" charset="0"/>
              </a:rPr>
              <a:t>Lorem</a:t>
            </a:r>
            <a:r>
              <a:rPr lang="pt-BR" sz="1200" dirty="0">
                <a:solidFill>
                  <a:srgbClr val="434343"/>
                </a:solidFill>
                <a:latin typeface="Open Sans" panose="020B0604020202020204" charset="0"/>
                <a:ea typeface="Open Sans" panose="020B0604020202020204" charset="0"/>
                <a:cs typeface="Open Sans" panose="020B0604020202020204" charset="0"/>
              </a:rPr>
              <a:t> Ipsum </a:t>
            </a:r>
            <a:r>
              <a:rPr lang="pt-BR" sz="1200" dirty="0" err="1">
                <a:solidFill>
                  <a:srgbClr val="434343"/>
                </a:solidFill>
                <a:latin typeface="Open Sans" panose="020B0604020202020204" charset="0"/>
                <a:ea typeface="Open Sans" panose="020B0604020202020204" charset="0"/>
                <a:cs typeface="Open Sans" panose="020B0604020202020204" charset="0"/>
              </a:rPr>
              <a:t>dolor</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sit</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amet</a:t>
            </a:r>
            <a:endParaRPr lang="pt-BR" sz="1200" dirty="0">
              <a:solidFill>
                <a:srgbClr val="434343"/>
              </a:solidFill>
              <a:latin typeface="Open Sans" panose="020B0604020202020204" charset="0"/>
              <a:ea typeface="Open Sans" panose="020B0604020202020204" charset="0"/>
              <a:cs typeface="Open Sans" panose="020B0604020202020204" charset="0"/>
            </a:endParaRPr>
          </a:p>
          <a:p>
            <a:endParaRPr lang="pt-BR" sz="1200" dirty="0">
              <a:solidFill>
                <a:srgbClr val="434343"/>
              </a:solidFill>
              <a:latin typeface="Open Sans" panose="020B0604020202020204" charset="0"/>
              <a:ea typeface="Open Sans" panose="020B0604020202020204" charset="0"/>
              <a:cs typeface="Open Sans" panose="020B0604020202020204" charset="0"/>
            </a:endParaRPr>
          </a:p>
        </p:txBody>
      </p:sp>
      <p:sp>
        <p:nvSpPr>
          <p:cNvPr id="16" name="Retângulo 15">
            <a:extLst>
              <a:ext uri="{FF2B5EF4-FFF2-40B4-BE49-F238E27FC236}">
                <a16:creationId xmlns:a16="http://schemas.microsoft.com/office/drawing/2014/main" id="{E4FC6B1B-5797-4075-9743-B408E428F048}"/>
              </a:ext>
            </a:extLst>
          </p:cNvPr>
          <p:cNvSpPr/>
          <p:nvPr/>
        </p:nvSpPr>
        <p:spPr>
          <a:xfrm>
            <a:off x="1060173" y="4625655"/>
            <a:ext cx="10071653" cy="1169551"/>
          </a:xfrm>
          <a:prstGeom prst="rect">
            <a:avLst/>
          </a:prstGeom>
        </p:spPr>
        <p:txBody>
          <a:bodyPr wrap="square">
            <a:spAutoFit/>
          </a:bodyPr>
          <a:lstStyle/>
          <a:p>
            <a:r>
              <a:rPr lang="da-DK" sz="1400" dirty="0">
                <a:solidFill>
                  <a:srgbClr val="434343"/>
                </a:solidFill>
                <a:latin typeface="Open Sans" panose="020B0604020202020204" charset="0"/>
              </a:rPr>
              <a:t>Lorem Ipsum dolor sit amet</a:t>
            </a:r>
          </a:p>
          <a:p>
            <a:r>
              <a:rPr lang="da-DK" sz="1400" dirty="0">
                <a:solidFill>
                  <a:srgbClr val="434343"/>
                </a:solidFill>
                <a:latin typeface="Open Sans" panose="020B0604020202020204" charset="0"/>
              </a:rPr>
              <a:t>Lorem Ipsum dolor sit amet</a:t>
            </a:r>
            <a:endParaRPr lang="en-US" sz="1400" dirty="0">
              <a:solidFill>
                <a:srgbClr val="434343"/>
              </a:solidFill>
              <a:latin typeface="Open Sans" panose="020B0604020202020204" charset="0"/>
            </a:endParaRPr>
          </a:p>
          <a:p>
            <a:r>
              <a:rPr lang="da-DK" sz="1400" dirty="0">
                <a:solidFill>
                  <a:srgbClr val="434343"/>
                </a:solidFill>
                <a:latin typeface="Open Sans" panose="020B0604020202020204" charset="0"/>
              </a:rPr>
              <a:t>Lorem Ipsum dolor sit amet</a:t>
            </a:r>
            <a:endParaRPr lang="en-US" sz="1400" dirty="0">
              <a:solidFill>
                <a:srgbClr val="434343"/>
              </a:solidFill>
              <a:latin typeface="Open Sans" panose="020B0604020202020204" charset="0"/>
            </a:endParaRPr>
          </a:p>
          <a:p>
            <a:endParaRPr lang="en-US" sz="1400" dirty="0">
              <a:solidFill>
                <a:srgbClr val="434343"/>
              </a:solidFill>
              <a:latin typeface="Open Sans" panose="020B0604020202020204" charset="0"/>
            </a:endParaRPr>
          </a:p>
          <a:p>
            <a:endParaRPr lang="pt-BR" sz="1400" dirty="0">
              <a:solidFill>
                <a:srgbClr val="434343"/>
              </a:solidFill>
              <a:latin typeface="Open Sans" panose="020B0604020202020204" charset="0"/>
              <a:ea typeface="Open Sans" panose="020B0604020202020204" charset="0"/>
              <a:cs typeface="Open Sans" panose="020B0604020202020204" charset="0"/>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rPr>
              <a:pPr/>
              <a:t>57</a:t>
            </a:fld>
            <a:endParaRPr lang="pt-BR" dirty="0">
              <a:solidFill>
                <a:srgbClr val="6ADBD9"/>
              </a:solidFill>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6ADBD9"/>
              </a:solidFill>
            </a:endParaRPr>
          </a:p>
        </p:txBody>
      </p:sp>
      <p:pic>
        <p:nvPicPr>
          <p:cNvPr id="19" name="Picture 2" descr="Black and Gray Laptop Computer · Free Stock Photo">
            <a:extLst>
              <a:ext uri="{FF2B5EF4-FFF2-40B4-BE49-F238E27FC236}">
                <a16:creationId xmlns:a16="http://schemas.microsoft.com/office/drawing/2014/main" id="{C74111B0-BA48-4F5B-A90D-AB98EF8AB27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45" t="15406" r="58466" b="50934"/>
          <a:stretch/>
        </p:blipFill>
        <p:spPr bwMode="auto">
          <a:xfrm>
            <a:off x="2523972" y="1670085"/>
            <a:ext cx="3912148" cy="2308431"/>
          </a:xfrm>
          <a:prstGeom prst="rect">
            <a:avLst/>
          </a:prstGeom>
          <a:noFill/>
          <a:extLst>
            <a:ext uri="{909E8E84-426E-40DD-AFC4-6F175D3DCCD1}">
              <a14:hiddenFill xmlns:a14="http://schemas.microsoft.com/office/drawing/2010/main">
                <a:solidFill>
                  <a:srgbClr val="FFFFFF"/>
                </a:solidFill>
              </a14:hiddenFill>
            </a:ext>
          </a:extLst>
        </p:spPr>
      </p:pic>
      <p:sp>
        <p:nvSpPr>
          <p:cNvPr id="21" name="Retângulo 20">
            <a:extLst>
              <a:ext uri="{FF2B5EF4-FFF2-40B4-BE49-F238E27FC236}">
                <a16:creationId xmlns:a16="http://schemas.microsoft.com/office/drawing/2014/main" id="{F2C1EB61-6793-484F-9EF1-BB61D71FF366}"/>
              </a:ext>
            </a:extLst>
          </p:cNvPr>
          <p:cNvSpPr/>
          <p:nvPr/>
        </p:nvSpPr>
        <p:spPr>
          <a:xfrm>
            <a:off x="2725049" y="1842639"/>
            <a:ext cx="1898401" cy="646331"/>
          </a:xfrm>
          <a:prstGeom prst="rect">
            <a:avLst/>
          </a:prstGeom>
        </p:spPr>
        <p:txBody>
          <a:bodyPr wrap="square">
            <a:spAutoFit/>
          </a:bodyPr>
          <a:lstStyle/>
          <a:p>
            <a:r>
              <a:rPr lang="da-DK" dirty="0">
                <a:solidFill>
                  <a:schemeClr val="accent4"/>
                </a:solidFill>
              </a:rPr>
              <a:t>Modificar imagem a seu critério</a:t>
            </a:r>
            <a:endParaRPr lang="pt-BR" dirty="0">
              <a:solidFill>
                <a:schemeClr val="accent4"/>
              </a:solidFill>
            </a:endParaRPr>
          </a:p>
        </p:txBody>
      </p:sp>
      <p:sp>
        <p:nvSpPr>
          <p:cNvPr id="24" name="Retângulo 23">
            <a:extLst>
              <a:ext uri="{FF2B5EF4-FFF2-40B4-BE49-F238E27FC236}">
                <a16:creationId xmlns:a16="http://schemas.microsoft.com/office/drawing/2014/main" id="{7D1FA3D6-062D-4D00-95B2-2D3D3E9D8291}"/>
              </a:ext>
            </a:extLst>
          </p:cNvPr>
          <p:cNvSpPr/>
          <p:nvPr/>
        </p:nvSpPr>
        <p:spPr>
          <a:xfrm>
            <a:off x="209710" y="1901024"/>
            <a:ext cx="5728523" cy="1384995"/>
          </a:xfrm>
          <a:prstGeom prst="rect">
            <a:avLst/>
          </a:prstGeom>
        </p:spPr>
        <p:txBody>
          <a:bodyPr wrap="square">
            <a:spAutoFit/>
          </a:bodyPr>
          <a:lstStyle/>
          <a:p>
            <a:endParaRPr lang="pt-BR" sz="1200" dirty="0">
              <a:solidFill>
                <a:srgbClr val="434343"/>
              </a:solidFill>
              <a:latin typeface="Open Sans" panose="020B0604020202020204" charset="0"/>
              <a:ea typeface="Open Sans" panose="020B0604020202020204" charset="0"/>
              <a:cs typeface="Open Sans" panose="020B0604020202020204" charset="0"/>
            </a:endParaRPr>
          </a:p>
          <a:p>
            <a:r>
              <a:rPr lang="pt-BR" sz="1200" b="1" dirty="0" err="1">
                <a:solidFill>
                  <a:srgbClr val="434343"/>
                </a:solidFill>
                <a:latin typeface="Open Sans" panose="020B0604020202020204" charset="0"/>
                <a:ea typeface="Open Sans" panose="020B0604020202020204" charset="0"/>
                <a:cs typeface="Open Sans" panose="020B0604020202020204" charset="0"/>
              </a:rPr>
              <a:t>Lorem</a:t>
            </a:r>
            <a:r>
              <a:rPr lang="pt-BR" sz="1200" b="1" dirty="0">
                <a:solidFill>
                  <a:srgbClr val="434343"/>
                </a:solidFill>
                <a:latin typeface="Open Sans" panose="020B0604020202020204" charset="0"/>
                <a:ea typeface="Open Sans" panose="020B0604020202020204" charset="0"/>
                <a:cs typeface="Open Sans" panose="020B0604020202020204" charset="0"/>
              </a:rPr>
              <a:t> Ipsum </a:t>
            </a:r>
            <a:r>
              <a:rPr lang="pt-BR" sz="1200" b="1" dirty="0" err="1">
                <a:solidFill>
                  <a:srgbClr val="434343"/>
                </a:solidFill>
                <a:latin typeface="Open Sans" panose="020B0604020202020204" charset="0"/>
                <a:ea typeface="Open Sans" panose="020B0604020202020204" charset="0"/>
                <a:cs typeface="Open Sans" panose="020B0604020202020204" charset="0"/>
              </a:rPr>
              <a:t>dolor</a:t>
            </a:r>
            <a:r>
              <a:rPr lang="pt-BR" sz="1200" b="1" dirty="0">
                <a:solidFill>
                  <a:srgbClr val="434343"/>
                </a:solidFill>
                <a:latin typeface="Open Sans" panose="020B0604020202020204" charset="0"/>
                <a:ea typeface="Open Sans" panose="020B0604020202020204" charset="0"/>
                <a:cs typeface="Open Sans" panose="020B0604020202020204" charset="0"/>
              </a:rPr>
              <a:t> </a:t>
            </a:r>
            <a:r>
              <a:rPr lang="pt-BR" sz="1200" b="1" dirty="0" err="1">
                <a:solidFill>
                  <a:srgbClr val="434343"/>
                </a:solidFill>
                <a:latin typeface="Open Sans" panose="020B0604020202020204" charset="0"/>
                <a:ea typeface="Open Sans" panose="020B0604020202020204" charset="0"/>
                <a:cs typeface="Open Sans" panose="020B0604020202020204" charset="0"/>
              </a:rPr>
              <a:t>sit</a:t>
            </a:r>
            <a:r>
              <a:rPr lang="pt-BR" sz="1200" b="1" dirty="0">
                <a:solidFill>
                  <a:srgbClr val="434343"/>
                </a:solidFill>
                <a:latin typeface="Open Sans" panose="020B0604020202020204" charset="0"/>
                <a:ea typeface="Open Sans" panose="020B0604020202020204" charset="0"/>
                <a:cs typeface="Open Sans" panose="020B0604020202020204" charset="0"/>
              </a:rPr>
              <a:t> </a:t>
            </a:r>
            <a:r>
              <a:rPr lang="pt-BR" sz="1200" b="1" dirty="0" err="1">
                <a:solidFill>
                  <a:srgbClr val="434343"/>
                </a:solidFill>
                <a:latin typeface="Open Sans" panose="020B0604020202020204" charset="0"/>
                <a:ea typeface="Open Sans" panose="020B0604020202020204" charset="0"/>
                <a:cs typeface="Open Sans" panose="020B0604020202020204" charset="0"/>
              </a:rPr>
              <a:t>amet</a:t>
            </a:r>
            <a:endParaRPr lang="pt-BR" sz="1200" b="1" dirty="0">
              <a:solidFill>
                <a:srgbClr val="434343"/>
              </a:solidFill>
              <a:latin typeface="Open Sans" panose="020B0604020202020204" charset="0"/>
              <a:ea typeface="Open Sans" panose="020B0604020202020204" charset="0"/>
              <a:cs typeface="Open Sans" panose="020B0604020202020204" charset="0"/>
            </a:endParaRPr>
          </a:p>
          <a:p>
            <a:endParaRPr lang="pt-BR" sz="1200" dirty="0">
              <a:solidFill>
                <a:srgbClr val="434343"/>
              </a:solidFill>
              <a:latin typeface="Open Sans" panose="020B0604020202020204" charset="0"/>
              <a:ea typeface="Open Sans" panose="020B0604020202020204" charset="0"/>
              <a:cs typeface="Open Sans" panose="020B0604020202020204" charset="0"/>
            </a:endParaRPr>
          </a:p>
          <a:p>
            <a:r>
              <a:rPr lang="pt-BR" sz="1200" dirty="0" err="1">
                <a:solidFill>
                  <a:srgbClr val="434343"/>
                </a:solidFill>
                <a:latin typeface="Open Sans" panose="020B0604020202020204" charset="0"/>
                <a:ea typeface="Open Sans" panose="020B0604020202020204" charset="0"/>
                <a:cs typeface="Open Sans" panose="020B0604020202020204" charset="0"/>
              </a:rPr>
              <a:t>Lorem</a:t>
            </a:r>
            <a:r>
              <a:rPr lang="pt-BR" sz="1200" dirty="0">
                <a:solidFill>
                  <a:srgbClr val="434343"/>
                </a:solidFill>
                <a:latin typeface="Open Sans" panose="020B0604020202020204" charset="0"/>
                <a:ea typeface="Open Sans" panose="020B0604020202020204" charset="0"/>
                <a:cs typeface="Open Sans" panose="020B0604020202020204" charset="0"/>
              </a:rPr>
              <a:t> Ipsum </a:t>
            </a:r>
            <a:r>
              <a:rPr lang="pt-BR" sz="1200" dirty="0" err="1">
                <a:solidFill>
                  <a:srgbClr val="434343"/>
                </a:solidFill>
                <a:latin typeface="Open Sans" panose="020B0604020202020204" charset="0"/>
                <a:ea typeface="Open Sans" panose="020B0604020202020204" charset="0"/>
                <a:cs typeface="Open Sans" panose="020B0604020202020204" charset="0"/>
              </a:rPr>
              <a:t>dolor</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sit</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amet</a:t>
            </a:r>
            <a:endParaRPr lang="pt-BR" sz="1200" dirty="0">
              <a:solidFill>
                <a:srgbClr val="434343"/>
              </a:solidFill>
              <a:latin typeface="Open Sans" panose="020B0604020202020204" charset="0"/>
              <a:ea typeface="Open Sans" panose="020B0604020202020204" charset="0"/>
              <a:cs typeface="Open Sans" panose="020B0604020202020204" charset="0"/>
            </a:endParaRPr>
          </a:p>
          <a:p>
            <a:r>
              <a:rPr lang="pt-BR" sz="1200" dirty="0" err="1">
                <a:solidFill>
                  <a:srgbClr val="434343"/>
                </a:solidFill>
                <a:latin typeface="Open Sans" panose="020B0604020202020204" charset="0"/>
                <a:ea typeface="Open Sans" panose="020B0604020202020204" charset="0"/>
                <a:cs typeface="Open Sans" panose="020B0604020202020204" charset="0"/>
              </a:rPr>
              <a:t>Lorem</a:t>
            </a:r>
            <a:r>
              <a:rPr lang="pt-BR" sz="1200" dirty="0">
                <a:solidFill>
                  <a:srgbClr val="434343"/>
                </a:solidFill>
                <a:latin typeface="Open Sans" panose="020B0604020202020204" charset="0"/>
                <a:ea typeface="Open Sans" panose="020B0604020202020204" charset="0"/>
                <a:cs typeface="Open Sans" panose="020B0604020202020204" charset="0"/>
              </a:rPr>
              <a:t> Ipsum </a:t>
            </a:r>
            <a:r>
              <a:rPr lang="pt-BR" sz="1200" dirty="0" err="1">
                <a:solidFill>
                  <a:srgbClr val="434343"/>
                </a:solidFill>
                <a:latin typeface="Open Sans" panose="020B0604020202020204" charset="0"/>
                <a:ea typeface="Open Sans" panose="020B0604020202020204" charset="0"/>
                <a:cs typeface="Open Sans" panose="020B0604020202020204" charset="0"/>
              </a:rPr>
              <a:t>dolor</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sit</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amet</a:t>
            </a:r>
            <a:endParaRPr lang="pt-BR" sz="1200" dirty="0">
              <a:solidFill>
                <a:srgbClr val="434343"/>
              </a:solidFill>
              <a:latin typeface="Open Sans" panose="020B0604020202020204" charset="0"/>
              <a:ea typeface="Open Sans" panose="020B0604020202020204" charset="0"/>
              <a:cs typeface="Open Sans" panose="020B0604020202020204" charset="0"/>
            </a:endParaRPr>
          </a:p>
          <a:p>
            <a:r>
              <a:rPr lang="pt-BR" sz="1200" dirty="0" err="1">
                <a:solidFill>
                  <a:srgbClr val="434343"/>
                </a:solidFill>
                <a:latin typeface="Open Sans" panose="020B0604020202020204" charset="0"/>
                <a:ea typeface="Open Sans" panose="020B0604020202020204" charset="0"/>
                <a:cs typeface="Open Sans" panose="020B0604020202020204" charset="0"/>
              </a:rPr>
              <a:t>Lorem</a:t>
            </a:r>
            <a:r>
              <a:rPr lang="pt-BR" sz="1200" dirty="0">
                <a:solidFill>
                  <a:srgbClr val="434343"/>
                </a:solidFill>
                <a:latin typeface="Open Sans" panose="020B0604020202020204" charset="0"/>
                <a:ea typeface="Open Sans" panose="020B0604020202020204" charset="0"/>
                <a:cs typeface="Open Sans" panose="020B0604020202020204" charset="0"/>
              </a:rPr>
              <a:t> Ipsum </a:t>
            </a:r>
            <a:r>
              <a:rPr lang="pt-BR" sz="1200" dirty="0" err="1">
                <a:solidFill>
                  <a:srgbClr val="434343"/>
                </a:solidFill>
                <a:latin typeface="Open Sans" panose="020B0604020202020204" charset="0"/>
                <a:ea typeface="Open Sans" panose="020B0604020202020204" charset="0"/>
                <a:cs typeface="Open Sans" panose="020B0604020202020204" charset="0"/>
              </a:rPr>
              <a:t>dolor</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sit</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amet</a:t>
            </a:r>
            <a:endParaRPr lang="pt-BR" sz="1200" dirty="0">
              <a:solidFill>
                <a:srgbClr val="434343"/>
              </a:solidFill>
              <a:latin typeface="Open Sans" panose="020B0604020202020204" charset="0"/>
              <a:ea typeface="Open Sans" panose="020B0604020202020204" charset="0"/>
              <a:cs typeface="Open Sans" panose="020B0604020202020204" charset="0"/>
            </a:endParaRPr>
          </a:p>
          <a:p>
            <a:endParaRPr lang="pt-BR" sz="1200" dirty="0">
              <a:solidFill>
                <a:srgbClr val="434343"/>
              </a:solidFill>
              <a:latin typeface="Open Sans" panose="020B0604020202020204" charset="0"/>
              <a:ea typeface="Open Sans" panose="020B0604020202020204" charset="0"/>
              <a:cs typeface="Open Sans" panose="020B0604020202020204" charset="0"/>
            </a:endParaRPr>
          </a:p>
        </p:txBody>
      </p:sp>
      <p:sp>
        <p:nvSpPr>
          <p:cNvPr id="20" name="Espaço Reservado para Data 5">
            <a:extLst>
              <a:ext uri="{FF2B5EF4-FFF2-40B4-BE49-F238E27FC236}">
                <a16:creationId xmlns:a16="http://schemas.microsoft.com/office/drawing/2014/main" id="{320A7A32-7CD1-45C6-8D68-4FC1B5B0B5B4}"/>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2" name="Imagem 21"/>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10279145" y="6393527"/>
            <a:ext cx="1705361" cy="327947"/>
          </a:xfrm>
          <a:prstGeom prst="rect">
            <a:avLst/>
          </a:prstGeom>
        </p:spPr>
      </p:pic>
      <p:sp>
        <p:nvSpPr>
          <p:cNvPr id="23" name="Title Placeholder 1">
            <a:extLst>
              <a:ext uri="{FF2B5EF4-FFF2-40B4-BE49-F238E27FC236}">
                <a16:creationId xmlns:a16="http://schemas.microsoft.com/office/drawing/2014/main" id="{12C20074-84C9-4F32-8BBD-219B192113FD}"/>
              </a:ext>
            </a:extLst>
          </p:cNvPr>
          <p:cNvSpPr txBox="1">
            <a:spLocks/>
          </p:cNvSpPr>
          <p:nvPr/>
        </p:nvSpPr>
        <p:spPr>
          <a:xfrm>
            <a:off x="477985" y="314551"/>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1. Lorem Ipsum</a:t>
            </a: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spTree>
    <p:extLst>
      <p:ext uri="{BB962C8B-B14F-4D97-AF65-F5344CB8AC3E}">
        <p14:creationId xmlns:p14="http://schemas.microsoft.com/office/powerpoint/2010/main" val="4271774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Corona virus fundo azul | Vetor Premium">
            <a:extLst>
              <a:ext uri="{FF2B5EF4-FFF2-40B4-BE49-F238E27FC236}">
                <a16:creationId xmlns:a16="http://schemas.microsoft.com/office/drawing/2014/main" id="{559319A4-E6B1-422E-B3E7-300DB6917CF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708" r="61814"/>
          <a:stretch/>
        </p:blipFill>
        <p:spPr bwMode="auto">
          <a:xfrm>
            <a:off x="-44108" y="0"/>
            <a:ext cx="3223173" cy="6887817"/>
          </a:xfrm>
          <a:prstGeom prst="rect">
            <a:avLst/>
          </a:prstGeom>
          <a:noFill/>
          <a:extLst>
            <a:ext uri="{909E8E84-426E-40DD-AFC4-6F175D3DCCD1}">
              <a14:hiddenFill xmlns:a14="http://schemas.microsoft.com/office/drawing/2010/main">
                <a:solidFill>
                  <a:srgbClr val="FFFFFF"/>
                </a:solidFill>
              </a14:hiddenFill>
            </a:ext>
          </a:extLst>
        </p:spPr>
      </p:pic>
      <p:pic>
        <p:nvPicPr>
          <p:cNvPr id="21" name="Google Shape;62;p13">
            <a:extLst>
              <a:ext uri="{FF2B5EF4-FFF2-40B4-BE49-F238E27FC236}">
                <a16:creationId xmlns:a16="http://schemas.microsoft.com/office/drawing/2014/main" id="{F77B6785-914F-45D8-ABB1-BCCCA3BB44E9}"/>
              </a:ext>
            </a:extLst>
          </p:cNvPr>
          <p:cNvPicPr preferRelativeResize="0"/>
          <p:nvPr/>
        </p:nvPicPr>
        <p:blipFill>
          <a:blip r:embed="rId3">
            <a:alphaModFix/>
          </a:blip>
          <a:stretch>
            <a:fillRect/>
          </a:stretch>
        </p:blipFill>
        <p:spPr>
          <a:xfrm flipH="1">
            <a:off x="9200271" y="2841675"/>
            <a:ext cx="2932619" cy="2474845"/>
          </a:xfrm>
          <a:prstGeom prst="rect">
            <a:avLst/>
          </a:prstGeom>
          <a:noFill/>
          <a:ln>
            <a:noFill/>
          </a:ln>
        </p:spPr>
      </p:pic>
      <p:sp>
        <p:nvSpPr>
          <p:cNvPr id="15" name="Retângulo 14">
            <a:extLst>
              <a:ext uri="{FF2B5EF4-FFF2-40B4-BE49-F238E27FC236}">
                <a16:creationId xmlns:a16="http://schemas.microsoft.com/office/drawing/2014/main" id="{13726B39-CA4F-4DC2-AFED-1FB191095BFE}"/>
              </a:ext>
            </a:extLst>
          </p:cNvPr>
          <p:cNvSpPr/>
          <p:nvPr/>
        </p:nvSpPr>
        <p:spPr>
          <a:xfrm>
            <a:off x="3656037" y="1095643"/>
            <a:ext cx="7200000" cy="4401205"/>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A síndrome respiratória aguda grave (SRAG) é uma doença desencadeada por uma lesão nos alvéolos pulmonares normalmente associada à inflamação e acúmulo de líquido nos pulmões. Entre os principais sintomas da SRAG estão a dificuldade de respirar, sensação de pressão no peito, lábios arroxeados e baixa oxigenação no sangue, podendo levar a sequelas permanentes e óbito. Os principais patógenos associados à SRAG são: os vírus Influenza, </a:t>
            </a:r>
            <a:r>
              <a:rPr kumimoji="0" lang="pt-BR" sz="1400" b="0" i="0" u="none" strike="noStrike" kern="1200" cap="none" spc="0" normalizeH="0" baseline="0" noProof="0" dirty="0" err="1">
                <a:ln>
                  <a:noFill/>
                </a:ln>
                <a:solidFill>
                  <a:srgbClr val="434343"/>
                </a:solidFill>
                <a:effectLst/>
                <a:uLnTx/>
                <a:uFillTx/>
                <a:latin typeface="Open Sans" panose="020B0604020202020204" charset="0"/>
                <a:ea typeface="Open Sans" panose="020B0604020202020204" charset="0"/>
                <a:cs typeface="Open Sans" panose="020B0604020202020204" charset="0"/>
              </a:rPr>
              <a:t>Adenovirus</a:t>
            </a: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vírus sincicial e a COVID-19.</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pt-BR" sz="1400" dirty="0">
              <a:solidFill>
                <a:srgbClr val="434343"/>
              </a:solidFill>
              <a:latin typeface="Open Sans" panose="020B0604020202020204" charset="0"/>
              <a:ea typeface="Open Sans" panose="020B0604020202020204" charset="0"/>
              <a:cs typeface="Open Sans" panose="020B060402020202020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Com o advento da COVID-19, em 2020 no Brasil, os casos de SRAG cresceram mais de 1.600%, com um aumento de 3.600% em casos que evoluíram para óbito, em comparação com o ano de 2019.</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pt-BR" sz="1400" dirty="0">
              <a:solidFill>
                <a:srgbClr val="434343"/>
              </a:solidFill>
              <a:latin typeface="Open Sans" panose="020B0604020202020204" charset="0"/>
              <a:ea typeface="Open Sans" panose="020B0604020202020204" charset="0"/>
              <a:cs typeface="Open Sans" panose="020B060402020202020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Desse modo, faz-se necessária uma análise mais a fundo para entender, historicamente, quais as variáveis analisadas de um paciente com SRAG até 2018, antes da pandemia, e quais são estes fatores hoje, com a pandemia de COVID-19, necessariamente, o que é olhado hoje.</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pt-BR" sz="1400" dirty="0">
              <a:solidFill>
                <a:srgbClr val="434343"/>
              </a:solidFill>
              <a:latin typeface="Open Sans" panose="020B0604020202020204" charset="0"/>
              <a:ea typeface="Open Sans" panose="020B0604020202020204" charset="0"/>
              <a:cs typeface="Open Sans" panose="020B060402020202020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Esta análise baseada em dados é uma ferramenta de suporte para hospitais privados e o SUS, para ser utilizada como auxílio na previsão de evolução do paciente com SRAG, possibilitando um cuidado mais individual para cada paciente, diminuindo as chances de óbito.</a:t>
            </a:r>
          </a:p>
        </p:txBody>
      </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14" name="Imagem 13"/>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24" name="Retângulo 23">
            <a:extLst>
              <a:ext uri="{FF2B5EF4-FFF2-40B4-BE49-F238E27FC236}">
                <a16:creationId xmlns:a16="http://schemas.microsoft.com/office/drawing/2014/main" id="{18A77082-B889-4143-BDC0-3DE1A822E494}"/>
              </a:ext>
            </a:extLst>
          </p:cNvPr>
          <p:cNvSpPr/>
          <p:nvPr/>
        </p:nvSpPr>
        <p:spPr>
          <a:xfrm>
            <a:off x="3337271" y="6121942"/>
            <a:ext cx="7200000" cy="861774"/>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pt-BR" sz="900" dirty="0">
                <a:solidFill>
                  <a:srgbClr val="434343"/>
                </a:solidFill>
                <a:latin typeface="Open Sans" panose="020B0604020202020204" charset="0"/>
                <a:ea typeface="Open Sans" panose="020B0604020202020204" charset="0"/>
                <a:cs typeface="Open Sans" panose="020B0604020202020204" charset="0"/>
              </a:rPr>
              <a:t>Fonte: </a:t>
            </a:r>
          </a:p>
          <a:p>
            <a:pPr marL="0" marR="0" lvl="0" indent="0" algn="just" defTabSz="914400" rtl="0" eaLnBrk="1" fontAlgn="auto" latinLnBrk="0" hangingPunct="1">
              <a:lnSpc>
                <a:spcPct val="100000"/>
              </a:lnSpc>
              <a:spcBef>
                <a:spcPts val="0"/>
              </a:spcBef>
              <a:spcAft>
                <a:spcPts val="0"/>
              </a:spcAft>
              <a:buClrTx/>
              <a:buSzTx/>
              <a:buFontTx/>
              <a:buNone/>
              <a:tabLst/>
              <a:defRPr/>
            </a:pPr>
            <a:r>
              <a:rPr lang="pt-BR" sz="900" dirty="0">
                <a:solidFill>
                  <a:srgbClr val="434343"/>
                </a:solidFill>
                <a:latin typeface="Open Sans" panose="020B0604020202020204" charset="0"/>
                <a:ea typeface="Open Sans" panose="020B0604020202020204" charset="0"/>
                <a:cs typeface="Open Sans" panose="020B0604020202020204" charset="0"/>
              </a:rPr>
              <a:t>[1] </a:t>
            </a:r>
            <a:r>
              <a:rPr lang="pt-BR" sz="900" dirty="0" err="1">
                <a:solidFill>
                  <a:srgbClr val="434343"/>
                </a:solidFill>
                <a:latin typeface="Open Sans" panose="020B0604020202020204" charset="0"/>
                <a:ea typeface="Open Sans" panose="020B0604020202020204" charset="0"/>
                <a:cs typeface="Open Sans" panose="020B0604020202020204" charset="0"/>
              </a:rPr>
              <a:t>Niquini</a:t>
            </a:r>
            <a:r>
              <a:rPr lang="pt-BR" sz="900" dirty="0">
                <a:solidFill>
                  <a:srgbClr val="434343"/>
                </a:solidFill>
                <a:latin typeface="Open Sans" panose="020B0604020202020204" charset="0"/>
                <a:ea typeface="Open Sans" panose="020B0604020202020204" charset="0"/>
                <a:cs typeface="Open Sans" panose="020B0604020202020204" charset="0"/>
              </a:rPr>
              <a:t>, R.P. SRAG por COVID-19 no Brasil: descrição e comparação de características demográficas e comorbidades com SRAG por influenza e com a população geral, Cad. Saúde Pública 2020.</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[1] https://bioemfoco.com.br/noticia/o-que-e-sindrome-respiratoria-aguda-grave-srag/</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25" name="CaixaDeTexto 24">
            <a:extLst>
              <a:ext uri="{FF2B5EF4-FFF2-40B4-BE49-F238E27FC236}">
                <a16:creationId xmlns:a16="http://schemas.microsoft.com/office/drawing/2014/main" id="{F442626D-1225-424A-9895-6BDE65CDE83E}"/>
              </a:ext>
            </a:extLst>
          </p:cNvPr>
          <p:cNvSpPr txBox="1"/>
          <p:nvPr/>
        </p:nvSpPr>
        <p:spPr>
          <a:xfrm>
            <a:off x="10451946" y="2427561"/>
            <a:ext cx="404091" cy="230832"/>
          </a:xfrm>
          <a:prstGeom prst="rect">
            <a:avLst/>
          </a:prstGeom>
          <a:noFill/>
        </p:spPr>
        <p:txBody>
          <a:bodyPr wrap="square">
            <a:spAutoFit/>
          </a:bodyPr>
          <a:lstStyle/>
          <a:p>
            <a:r>
              <a:rPr kumimoji="0" lang="pt-BR" sz="9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[1]</a:t>
            </a:r>
            <a:endParaRPr lang="pt-BR" sz="1400" dirty="0"/>
          </a:p>
        </p:txBody>
      </p:sp>
      <p:sp>
        <p:nvSpPr>
          <p:cNvPr id="11" name="Title Placeholder 1">
            <a:extLst>
              <a:ext uri="{FF2B5EF4-FFF2-40B4-BE49-F238E27FC236}">
                <a16:creationId xmlns:a16="http://schemas.microsoft.com/office/drawing/2014/main" id="{DB0AF4C1-7B09-4B0C-9442-E4EFEFA2F70D}"/>
              </a:ext>
            </a:extLst>
          </p:cNvPr>
          <p:cNvSpPr txBox="1">
            <a:spLocks/>
          </p:cNvSpPr>
          <p:nvPr/>
        </p:nvSpPr>
        <p:spPr>
          <a:xfrm>
            <a:off x="3231909" y="190138"/>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2. </a:t>
            </a:r>
            <a:r>
              <a:rPr lang="en-US" dirty="0" err="1">
                <a:solidFill>
                  <a:srgbClr val="434343"/>
                </a:solidFill>
                <a:latin typeface="Open Sans" panose="020B0604020202020204" charset="0"/>
                <a:ea typeface="Open Sans" panose="020B0604020202020204" charset="0"/>
                <a:cs typeface="Open Sans" panose="020B0604020202020204" charset="0"/>
              </a:rPr>
              <a:t>Contextualização</a:t>
            </a:r>
            <a:r>
              <a:rPr lang="en-US" dirty="0">
                <a:solidFill>
                  <a:srgbClr val="434343"/>
                </a:solidFill>
                <a:latin typeface="Open Sans" panose="020B0604020202020204" charset="0"/>
                <a:ea typeface="Open Sans" panose="020B0604020202020204" charset="0"/>
                <a:cs typeface="Open Sans" panose="020B0604020202020204" charset="0"/>
              </a:rPr>
              <a:t> do </a:t>
            </a:r>
            <a:r>
              <a:rPr lang="en-US" dirty="0" err="1">
                <a:solidFill>
                  <a:srgbClr val="434343"/>
                </a:solidFill>
                <a:latin typeface="Open Sans" panose="020B0604020202020204" charset="0"/>
                <a:ea typeface="Open Sans" panose="020B0604020202020204" charset="0"/>
                <a:cs typeface="Open Sans" panose="020B0604020202020204" charset="0"/>
              </a:rPr>
              <a:t>problema</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                  </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2296442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rPr>
              <a:pPr/>
              <a:t>7</a:t>
            </a:fld>
            <a:endParaRPr lang="pt-BR" dirty="0">
              <a:solidFill>
                <a:srgbClr val="6ADBD9"/>
              </a:solidFill>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6ADBD9"/>
              </a:solidFill>
            </a:endParaRPr>
          </a:p>
        </p:txBody>
      </p:sp>
      <p:pic>
        <p:nvPicPr>
          <p:cNvPr id="2050" name="Picture 2" descr="Black and Gray Laptop Computer · Free Stock Photo">
            <a:extLst>
              <a:ext uri="{FF2B5EF4-FFF2-40B4-BE49-F238E27FC236}">
                <a16:creationId xmlns:a16="http://schemas.microsoft.com/office/drawing/2014/main" id="{1ECB4985-6C66-4E0C-9269-B7678746B15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6317" t="-145" r="42382" b="145"/>
          <a:stretch/>
        </p:blipFill>
        <p:spPr bwMode="auto">
          <a:xfrm>
            <a:off x="0" y="0"/>
            <a:ext cx="323190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m 14"/>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3" name="Retângulo 12">
            <a:extLst>
              <a:ext uri="{FF2B5EF4-FFF2-40B4-BE49-F238E27FC236}">
                <a16:creationId xmlns:a16="http://schemas.microsoft.com/office/drawing/2014/main" id="{FBE002DD-6429-41AB-BE7C-2D9EC02F237A}"/>
              </a:ext>
            </a:extLst>
          </p:cNvPr>
          <p:cNvSpPr/>
          <p:nvPr/>
        </p:nvSpPr>
        <p:spPr>
          <a:xfrm>
            <a:off x="3656037" y="1022025"/>
            <a:ext cx="7200000" cy="3108543"/>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As bases de dados podem ser encontradas no </a:t>
            </a: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hlinkClick r:id="rId4"/>
              </a:rPr>
              <a:t>OpendataSUS</a:t>
            </a: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através dos links: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400" dirty="0">
                <a:solidFill>
                  <a:srgbClr val="434343"/>
                </a:solidFill>
                <a:latin typeface="Open Sans" panose="020B0604020202020204" charset="0"/>
                <a:ea typeface="Open Sans" panose="020B0604020202020204" charset="0"/>
                <a:cs typeface="Open Sans" panose="020B0604020202020204" charset="0"/>
                <a:hlinkClick r:id="rId5"/>
              </a:rPr>
              <a:t>Base de 2020</a:t>
            </a:r>
            <a:endParaRPr lang="pt-BR" sz="1400" dirty="0">
              <a:solidFill>
                <a:srgbClr val="434343"/>
              </a:solidFill>
              <a:latin typeface="Open Sans" panose="020B0604020202020204" charset="0"/>
              <a:ea typeface="Open Sans" panose="020B0604020202020204" charset="0"/>
              <a:cs typeface="Open Sans" panose="020B0604020202020204"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hlinkClick r:id="rId6"/>
              </a:rPr>
              <a:t>Base de 2021</a:t>
            </a:r>
            <a:endPar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pt-BR" sz="1400" dirty="0">
              <a:solidFill>
                <a:srgbClr val="434343"/>
              </a:solidFill>
              <a:latin typeface="Open Sans" panose="020B0604020202020204" charset="0"/>
              <a:ea typeface="Open Sans" panose="020B0604020202020204" charset="0"/>
              <a:cs typeface="Open Sans" panose="020B0604020202020204" charset="0"/>
            </a:endParaRPr>
          </a:p>
          <a:p>
            <a:pPr marR="0" lvl="0" algn="just" defTabSz="914400" rtl="0" eaLnBrk="1" fontAlgn="auto" latinLnBrk="0" hangingPunct="1">
              <a:lnSpc>
                <a:spcPct val="100000"/>
              </a:lnSpc>
              <a:spcBef>
                <a:spcPts val="0"/>
              </a:spcBef>
              <a:spcAft>
                <a:spcPts val="0"/>
              </a:spcAft>
              <a:buClrTx/>
              <a:buSzTx/>
              <a:tabLst/>
              <a:defRPr/>
            </a:pPr>
            <a:r>
              <a:rPr lang="pt-BR" sz="1400" dirty="0">
                <a:solidFill>
                  <a:srgbClr val="434343"/>
                </a:solidFill>
                <a:latin typeface="Open Sans" panose="020B0604020202020204" charset="0"/>
                <a:ea typeface="Open Sans" panose="020B0604020202020204" charset="0"/>
                <a:cs typeface="Open Sans" panose="020B0604020202020204" charset="0"/>
              </a:rPr>
              <a:t>A modelagem será feita com uma união das bases de 2020 e 2021, assim conseguimos ter uma exposição da época onde a vacina não existia e com a vacina no braço dos brasileiros.</a:t>
            </a:r>
          </a:p>
          <a:p>
            <a:pPr marR="0" lvl="0" algn="just" defTabSz="914400" rtl="0" eaLnBrk="1" fontAlgn="auto" latinLnBrk="0" hangingPunct="1">
              <a:lnSpc>
                <a:spcPct val="100000"/>
              </a:lnSpc>
              <a:spcBef>
                <a:spcPts val="0"/>
              </a:spcBef>
              <a:spcAft>
                <a:spcPts val="0"/>
              </a:spcAft>
              <a:buClrTx/>
              <a:buSzTx/>
              <a:tabLst/>
              <a:defRPr/>
            </a:pPr>
            <a:endParaRPr lang="pt-BR" sz="1400" dirty="0">
              <a:solidFill>
                <a:srgbClr val="434343"/>
              </a:solidFill>
              <a:latin typeface="Open Sans" panose="020B0604020202020204" charset="0"/>
              <a:ea typeface="Open Sans" panose="020B0604020202020204" charset="0"/>
              <a:cs typeface="Open Sans" panose="020B0604020202020204" charset="0"/>
            </a:endParaRPr>
          </a:p>
          <a:p>
            <a:pPr marR="0" lvl="0" algn="just" defTabSz="914400" rtl="0" eaLnBrk="1" fontAlgn="auto" latinLnBrk="0" hangingPunct="1">
              <a:lnSpc>
                <a:spcPct val="100000"/>
              </a:lnSpc>
              <a:spcBef>
                <a:spcPts val="0"/>
              </a:spcBef>
              <a:spcAft>
                <a:spcPts val="0"/>
              </a:spcAft>
              <a:buClrTx/>
              <a:buSzTx/>
              <a:tabLst/>
              <a:defRPr/>
            </a:pPr>
            <a:r>
              <a:rPr lang="pt-BR" sz="1400" dirty="0">
                <a:solidFill>
                  <a:srgbClr val="434343"/>
                </a:solidFill>
                <a:latin typeface="Open Sans" panose="020B0604020202020204" charset="0"/>
                <a:ea typeface="Open Sans" panose="020B0604020202020204" charset="0"/>
                <a:cs typeface="Open Sans" panose="020B0604020202020204" charset="0"/>
              </a:rPr>
              <a:t>A separação entre treino e teste será feita com a data da notificação do caso reportada na base: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400" dirty="0">
                <a:solidFill>
                  <a:srgbClr val="434343"/>
                </a:solidFill>
                <a:latin typeface="Open Sans" panose="020B0604020202020204" charset="0"/>
                <a:ea typeface="Open Sans" panose="020B0604020202020204" charset="0"/>
                <a:cs typeface="Open Sans" panose="020B0604020202020204" charset="0"/>
              </a:rPr>
              <a:t>O treino terá casos de 01/04/2020 até 30/06/2021.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400" dirty="0">
                <a:solidFill>
                  <a:srgbClr val="434343"/>
                </a:solidFill>
                <a:latin typeface="Open Sans" panose="020B0604020202020204" charset="0"/>
                <a:ea typeface="Open Sans" panose="020B0604020202020204" charset="0"/>
                <a:cs typeface="Open Sans" panose="020B0604020202020204" charset="0"/>
              </a:rPr>
              <a:t>O teste irá de 01/07/2021 até 11/12/2021 (data que a base foi postada no site)</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pt-BR" sz="1400" dirty="0">
              <a:solidFill>
                <a:srgbClr val="434343"/>
              </a:solidFill>
              <a:latin typeface="Open Sans" panose="020B0604020202020204" charset="0"/>
              <a:ea typeface="Open Sans" panose="020B0604020202020204" charset="0"/>
              <a:cs typeface="Open Sans" panose="020B0604020202020204" charset="0"/>
            </a:endParaRPr>
          </a:p>
          <a:p>
            <a:pPr marR="0" lvl="0" algn="just" defTabSz="914400" rtl="0" eaLnBrk="1" fontAlgn="auto" latinLnBrk="0" hangingPunct="1">
              <a:lnSpc>
                <a:spcPct val="100000"/>
              </a:lnSpc>
              <a:spcBef>
                <a:spcPts val="0"/>
              </a:spcBef>
              <a:spcAft>
                <a:spcPts val="0"/>
              </a:spcAft>
              <a:buClrTx/>
              <a:buSzTx/>
              <a:tabLst/>
              <a:defRPr/>
            </a:pPr>
            <a:r>
              <a:rPr lang="pt-BR" sz="1400" dirty="0">
                <a:solidFill>
                  <a:srgbClr val="434343"/>
                </a:solidFill>
                <a:latin typeface="Open Sans" panose="020B0604020202020204" charset="0"/>
                <a:ea typeface="Open Sans" panose="020B0604020202020204" charset="0"/>
                <a:cs typeface="Open Sans" panose="020B0604020202020204" charset="0"/>
              </a:rPr>
              <a:t>Esta divisão permite uma proporção de, 79,6% treino e 20,4% teste.</a:t>
            </a:r>
          </a:p>
        </p:txBody>
      </p:sp>
      <p:sp>
        <p:nvSpPr>
          <p:cNvPr id="8" name="Title Placeholder 1">
            <a:extLst>
              <a:ext uri="{FF2B5EF4-FFF2-40B4-BE49-F238E27FC236}">
                <a16:creationId xmlns:a16="http://schemas.microsoft.com/office/drawing/2014/main" id="{3DC4B1B1-65FB-4AE2-AF6D-281EF697B560}"/>
              </a:ext>
            </a:extLst>
          </p:cNvPr>
          <p:cNvSpPr txBox="1">
            <a:spLocks/>
          </p:cNvSpPr>
          <p:nvPr/>
        </p:nvSpPr>
        <p:spPr>
          <a:xfrm>
            <a:off x="3231909" y="190138"/>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3. Bases de dados</a:t>
            </a:r>
          </a:p>
          <a:p>
            <a:r>
              <a:rPr lang="en-US" sz="1100" dirty="0">
                <a:solidFill>
                  <a:srgbClr val="6ADBD9"/>
                </a:solidFill>
                <a:latin typeface="Open Sans" panose="020B0604020202020204" charset="0"/>
                <a:ea typeface="Open Sans" panose="020B0604020202020204" charset="0"/>
                <a:cs typeface="Open Sans" panose="020B0604020202020204" charset="0"/>
              </a:rPr>
              <a:t>                  </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1232463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rPr>
              <a:pPr/>
              <a:t>8</a:t>
            </a:fld>
            <a:endParaRPr lang="pt-BR" dirty="0">
              <a:solidFill>
                <a:srgbClr val="6ADBD9"/>
              </a:solidFill>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6ADBD9"/>
              </a:solidFill>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3">
            <a:alphaModFix/>
          </a:blip>
          <a:stretch>
            <a:fillRect/>
          </a:stretch>
        </p:blipFill>
        <p:spPr>
          <a:xfrm flipH="1">
            <a:off x="9515060" y="4625654"/>
            <a:ext cx="2628806" cy="2116755"/>
          </a:xfrm>
          <a:prstGeom prst="rect">
            <a:avLst/>
          </a:prstGeom>
          <a:noFill/>
          <a:ln>
            <a:noFill/>
          </a:ln>
        </p:spPr>
      </p:pic>
      <p:sp>
        <p:nvSpPr>
          <p:cNvPr id="12" name="Espaço Reservado para Data 5">
            <a:extLst>
              <a:ext uri="{FF2B5EF4-FFF2-40B4-BE49-F238E27FC236}">
                <a16:creationId xmlns:a16="http://schemas.microsoft.com/office/drawing/2014/main" id="{C12A3D3C-1B8D-43C2-9967-93C9AA30D0DA}"/>
              </a:ext>
            </a:extLst>
          </p:cNvPr>
          <p:cNvSpPr>
            <a:spLocks noGrp="1"/>
          </p:cNvSpPr>
          <p:nvPr>
            <p:ph type="dt" sz="half" idx="10"/>
          </p:nvPr>
        </p:nvSpPr>
        <p:spPr>
          <a:xfrm>
            <a:off x="0" y="6476528"/>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9" name="Imagem 8"/>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5049355" y="6495116"/>
            <a:ext cx="1705361" cy="327947"/>
          </a:xfrm>
          <a:prstGeom prst="rect">
            <a:avLst/>
          </a:prstGeom>
        </p:spPr>
      </p:pic>
      <p:sp>
        <p:nvSpPr>
          <p:cNvPr id="17" name="CaixaDeTexto 18">
            <a:extLst>
              <a:ext uri="{FF2B5EF4-FFF2-40B4-BE49-F238E27FC236}">
                <a16:creationId xmlns:a16="http://schemas.microsoft.com/office/drawing/2014/main" id="{DFC5997D-BC4E-4E3D-87B0-232467CBF79F}"/>
              </a:ext>
            </a:extLst>
          </p:cNvPr>
          <p:cNvSpPr txBox="1"/>
          <p:nvPr/>
        </p:nvSpPr>
        <p:spPr>
          <a:xfrm>
            <a:off x="387626" y="1291642"/>
            <a:ext cx="9127434" cy="3539430"/>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pt-BR" sz="1400" b="1" dirty="0">
                <a:solidFill>
                  <a:srgbClr val="434343"/>
                </a:solidFill>
                <a:latin typeface="Open Sans" panose="020B0604020202020204"/>
              </a:rPr>
              <a:t>Principais características</a:t>
            </a:r>
          </a:p>
          <a:p>
            <a:pPr marL="285750" indent="-285750" algn="just">
              <a:buFont typeface="Arial" panose="020B0604020202020204" pitchFamily="34" charset="0"/>
              <a:buChar char="•"/>
            </a:pPr>
            <a:r>
              <a:rPr lang="pt-BR" sz="1400" dirty="0">
                <a:solidFill>
                  <a:srgbClr val="434343"/>
                </a:solidFill>
                <a:latin typeface="Open Sans" panose="020B0604020202020204"/>
              </a:rPr>
              <a:t>Número de bases: 2 (2020 a 2021)</a:t>
            </a:r>
          </a:p>
          <a:p>
            <a:pPr marL="285750" indent="-285750" algn="just">
              <a:buFont typeface="Arial" panose="020B0604020202020204" pitchFamily="34" charset="0"/>
              <a:buChar char="•"/>
            </a:pPr>
            <a:r>
              <a:rPr lang="pt-BR" sz="1400" dirty="0">
                <a:solidFill>
                  <a:srgbClr val="434343"/>
                </a:solidFill>
                <a:latin typeface="Open Sans" panose="020B0604020202020204"/>
              </a:rPr>
              <a:t>Número de variáveis: 162</a:t>
            </a:r>
          </a:p>
          <a:p>
            <a:pPr marL="285750" indent="-285750" algn="just">
              <a:buFont typeface="Arial" panose="020B0604020202020204" pitchFamily="34" charset="0"/>
              <a:buChar char="•"/>
            </a:pPr>
            <a:r>
              <a:rPr lang="pt-BR" sz="1400" dirty="0">
                <a:solidFill>
                  <a:srgbClr val="434343"/>
                </a:solidFill>
                <a:latin typeface="Open Sans" panose="020B0604020202020204"/>
              </a:rPr>
              <a:t>Número de registros: 2.825.170 (1.199.699 + 1.625.471)</a:t>
            </a:r>
          </a:p>
          <a:p>
            <a:pPr algn="just"/>
            <a:endParaRPr lang="pt-BR" sz="1400" dirty="0">
              <a:solidFill>
                <a:srgbClr val="434343"/>
              </a:solidFill>
              <a:latin typeface="Open Sans" panose="020B0604020202020204"/>
            </a:endParaRPr>
          </a:p>
          <a:p>
            <a:pPr algn="just"/>
            <a:r>
              <a:rPr lang="pt-BR" sz="1400" b="1" dirty="0">
                <a:solidFill>
                  <a:srgbClr val="434343"/>
                </a:solidFill>
                <a:latin typeface="Open Sans" panose="020B0604020202020204"/>
              </a:rPr>
              <a:t>Filtros de inclusão</a:t>
            </a:r>
          </a:p>
          <a:p>
            <a:pPr marL="285750" indent="-285750" algn="just">
              <a:buFont typeface="Arial" panose="020B0604020202020204" pitchFamily="34" charset="0"/>
              <a:buChar char="•"/>
            </a:pPr>
            <a:r>
              <a:rPr lang="pt-BR" sz="1400" dirty="0">
                <a:solidFill>
                  <a:srgbClr val="434343"/>
                </a:solidFill>
                <a:latin typeface="Open Sans" panose="020B0604020202020204"/>
              </a:rPr>
              <a:t>Todos os pacientes que tiverem o resultado do caso reportado corretamente (alta ou óbito)</a:t>
            </a:r>
          </a:p>
          <a:p>
            <a:pPr marL="285750" indent="-285750" algn="just">
              <a:buFont typeface="Arial" panose="020B0604020202020204" pitchFamily="34" charset="0"/>
              <a:buChar char="•"/>
            </a:pPr>
            <a:endParaRPr lang="pt-BR" sz="1400" dirty="0">
              <a:solidFill>
                <a:srgbClr val="434343"/>
              </a:solidFill>
              <a:latin typeface="Open Sans" panose="020B0604020202020204"/>
            </a:endParaRPr>
          </a:p>
          <a:p>
            <a:pPr algn="just"/>
            <a:r>
              <a:rPr lang="pt-BR" sz="1400" b="1" dirty="0">
                <a:solidFill>
                  <a:srgbClr val="434343"/>
                </a:solidFill>
                <a:latin typeface="Open Sans" panose="020B0604020202020204"/>
              </a:rPr>
              <a:t>Filtros de exclusão</a:t>
            </a:r>
          </a:p>
          <a:p>
            <a:pPr marL="285750" indent="-285750" algn="just">
              <a:buFont typeface="Arial" panose="020B0604020202020204" pitchFamily="34" charset="0"/>
              <a:buChar char="•"/>
            </a:pPr>
            <a:r>
              <a:rPr lang="pt-BR" sz="1400" dirty="0">
                <a:solidFill>
                  <a:srgbClr val="434343"/>
                </a:solidFill>
                <a:latin typeface="Open Sans" panose="020B0604020202020204"/>
              </a:rPr>
              <a:t>Pacientes com evolução reportada incorretamente (ignorado e </a:t>
            </a:r>
            <a:r>
              <a:rPr lang="pt-BR" sz="1400" dirty="0" err="1">
                <a:solidFill>
                  <a:srgbClr val="434343"/>
                </a:solidFill>
                <a:latin typeface="Open Sans" panose="020B0604020202020204"/>
              </a:rPr>
              <a:t>NaN</a:t>
            </a:r>
            <a:r>
              <a:rPr lang="pt-BR" sz="1400" dirty="0">
                <a:solidFill>
                  <a:srgbClr val="434343"/>
                </a:solidFill>
                <a:latin typeface="Open Sans" panose="020B0604020202020204"/>
              </a:rPr>
              <a:t>) ou óbito por outras causas </a:t>
            </a:r>
          </a:p>
          <a:p>
            <a:pPr marL="285750" indent="-285750" algn="just">
              <a:buFont typeface="Arial" panose="020B0604020202020204" pitchFamily="34" charset="0"/>
              <a:buChar char="•"/>
            </a:pPr>
            <a:r>
              <a:rPr lang="pt-BR" sz="1400" dirty="0">
                <a:solidFill>
                  <a:srgbClr val="434343"/>
                </a:solidFill>
                <a:latin typeface="Open Sans" panose="020B0604020202020204"/>
              </a:rPr>
              <a:t>Sexo reportado incorretamente (classe I)</a:t>
            </a:r>
          </a:p>
          <a:p>
            <a:pPr marL="285750" indent="-285750" algn="just">
              <a:buFont typeface="Arial" panose="020B0604020202020204" pitchFamily="34" charset="0"/>
              <a:buChar char="•"/>
            </a:pPr>
            <a:r>
              <a:rPr lang="pt-BR" sz="1400" dirty="0">
                <a:solidFill>
                  <a:srgbClr val="434343"/>
                </a:solidFill>
                <a:latin typeface="Open Sans" panose="020B0604020202020204"/>
              </a:rPr>
              <a:t>Pacientes com menos de 10 anos reportadas como grávidas (erro da base)</a:t>
            </a:r>
          </a:p>
          <a:p>
            <a:pPr marL="285750" indent="-285750" algn="just">
              <a:buFont typeface="Arial" panose="020B0604020202020204" pitchFamily="34" charset="0"/>
              <a:buChar char="•"/>
            </a:pPr>
            <a:r>
              <a:rPr lang="pt-BR" sz="1400" dirty="0">
                <a:solidFill>
                  <a:srgbClr val="434343"/>
                </a:solidFill>
                <a:latin typeface="Open Sans" panose="020B0604020202020204"/>
              </a:rPr>
              <a:t>Pacientes acima de 1 ano com marcação de amamentação</a:t>
            </a:r>
          </a:p>
          <a:p>
            <a:pPr marL="285750" indent="-285750" algn="just">
              <a:buFont typeface="Arial" panose="020B0604020202020204" pitchFamily="34" charset="0"/>
              <a:buChar char="•"/>
            </a:pPr>
            <a:r>
              <a:rPr lang="pt-BR" sz="1400" dirty="0">
                <a:solidFill>
                  <a:srgbClr val="434343"/>
                </a:solidFill>
                <a:latin typeface="Open Sans" panose="020B0604020202020204"/>
              </a:rPr>
              <a:t>Idades acima de 122 anos</a:t>
            </a:r>
          </a:p>
          <a:p>
            <a:pPr algn="just"/>
            <a:endParaRPr lang="pt-BR" sz="1400" b="1" dirty="0">
              <a:solidFill>
                <a:srgbClr val="434343"/>
              </a:solidFill>
              <a:latin typeface="Open Sans" panose="020B0604020202020204"/>
            </a:endParaRPr>
          </a:p>
          <a:p>
            <a:pPr algn="just"/>
            <a:r>
              <a:rPr lang="pt-BR" sz="1400" b="1" dirty="0">
                <a:solidFill>
                  <a:srgbClr val="434343"/>
                </a:solidFill>
                <a:latin typeface="Open Sans" panose="020B0604020202020204"/>
              </a:rPr>
              <a:t>Período de análise</a:t>
            </a:r>
          </a:p>
        </p:txBody>
      </p:sp>
      <p:graphicFrame>
        <p:nvGraphicFramePr>
          <p:cNvPr id="18" name="Tabela 3">
            <a:extLst>
              <a:ext uri="{FF2B5EF4-FFF2-40B4-BE49-F238E27FC236}">
                <a16:creationId xmlns:a16="http://schemas.microsoft.com/office/drawing/2014/main" id="{1DCBF449-4629-40B2-AECD-C44E325DD069}"/>
              </a:ext>
            </a:extLst>
          </p:cNvPr>
          <p:cNvGraphicFramePr>
            <a:graphicFrameLocks noGrp="1"/>
          </p:cNvGraphicFramePr>
          <p:nvPr>
            <p:extLst>
              <p:ext uri="{D42A27DB-BD31-4B8C-83A1-F6EECF244321}">
                <p14:modId xmlns:p14="http://schemas.microsoft.com/office/powerpoint/2010/main" val="3878293154"/>
              </p:ext>
            </p:extLst>
          </p:nvPr>
        </p:nvGraphicFramePr>
        <p:xfrm>
          <a:off x="387626" y="4899459"/>
          <a:ext cx="8495117" cy="822960"/>
        </p:xfrm>
        <a:graphic>
          <a:graphicData uri="http://schemas.openxmlformats.org/drawingml/2006/table">
            <a:tbl>
              <a:tblPr firstRow="1" bandRow="1">
                <a:tableStyleId>{073A0DAA-6AF3-43AB-8588-CEC1D06C72B9}</a:tableStyleId>
              </a:tblPr>
              <a:tblGrid>
                <a:gridCol w="5896498">
                  <a:extLst>
                    <a:ext uri="{9D8B030D-6E8A-4147-A177-3AD203B41FA5}">
                      <a16:colId xmlns:a16="http://schemas.microsoft.com/office/drawing/2014/main" val="499027444"/>
                    </a:ext>
                  </a:extLst>
                </a:gridCol>
                <a:gridCol w="2598619">
                  <a:extLst>
                    <a:ext uri="{9D8B030D-6E8A-4147-A177-3AD203B41FA5}">
                      <a16:colId xmlns:a16="http://schemas.microsoft.com/office/drawing/2014/main" val="4258280684"/>
                    </a:ext>
                  </a:extLst>
                </a:gridCol>
              </a:tblGrid>
              <a:tr h="267999">
                <a:tc>
                  <a:txBody>
                    <a:bodyPr/>
                    <a:lstStyle/>
                    <a:p>
                      <a:pPr algn="ctr"/>
                      <a:r>
                        <a:rPr lang="pt-BR" sz="1400" dirty="0">
                          <a:solidFill>
                            <a:schemeClr val="tx1"/>
                          </a:solidFill>
                        </a:rPr>
                        <a:t>2020 e 2021</a:t>
                      </a:r>
                      <a:endParaRPr lang="pt-BR"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pt-BR" sz="1400" dirty="0"/>
                        <a:t>2021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2BAB1"/>
                    </a:solidFill>
                  </a:tcPr>
                </a:tc>
                <a:extLst>
                  <a:ext uri="{0D108BD9-81ED-4DB2-BD59-A6C34878D82A}">
                    <a16:rowId xmlns:a16="http://schemas.microsoft.com/office/drawing/2014/main" val="1808253605"/>
                  </a:ext>
                </a:extLst>
              </a:tr>
              <a:tr h="267999">
                <a:tc>
                  <a:txBody>
                    <a:bodyPr/>
                    <a:lstStyle/>
                    <a:p>
                      <a:pPr algn="ctr"/>
                      <a:r>
                        <a:rPr lang="pt-BR" sz="1400" b="1" dirty="0"/>
                        <a:t>Treino – 197.189 registros após tratamento.</a:t>
                      </a:r>
                    </a:p>
                    <a:p>
                      <a:pPr algn="ctr"/>
                      <a:r>
                        <a:rPr lang="pt-BR" sz="1400" b="1" dirty="0"/>
                        <a:t>De 01/04/2020 até 30/06/2021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400" b="1" dirty="0"/>
                        <a:t>OOT – 50.565 registros após tratamento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7614139"/>
                  </a:ext>
                </a:extLst>
              </a:tr>
            </a:tbl>
          </a:graphicData>
        </a:graphic>
      </p:graphicFrame>
      <p:sp>
        <p:nvSpPr>
          <p:cNvPr id="11" name="Title Placeholder 1">
            <a:extLst>
              <a:ext uri="{FF2B5EF4-FFF2-40B4-BE49-F238E27FC236}">
                <a16:creationId xmlns:a16="http://schemas.microsoft.com/office/drawing/2014/main" id="{44B29D7F-A5D0-4C94-ACE5-D44FD9CDF3AB}"/>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3.i. Base original</a:t>
            </a:r>
          </a:p>
          <a:p>
            <a:r>
              <a:rPr lang="en-US" sz="1100" dirty="0">
                <a:solidFill>
                  <a:srgbClr val="6ADBD9"/>
                </a:solidFill>
                <a:latin typeface="Open Sans" panose="020B0604020202020204" charset="0"/>
                <a:ea typeface="Open Sans" panose="020B0604020202020204" charset="0"/>
                <a:cs typeface="Open Sans" panose="020B0604020202020204" charset="0"/>
              </a:rPr>
              <a:t>BASE ATUAL| </a:t>
            </a:r>
            <a:r>
              <a:rPr lang="en-US" sz="1100" dirty="0">
                <a:solidFill>
                  <a:srgbClr val="434343"/>
                </a:solidFill>
                <a:latin typeface="Open Sans" panose="020B0604020202020204" charset="0"/>
                <a:ea typeface="Open Sans" panose="020B0604020202020204" charset="0"/>
                <a:cs typeface="Open Sans" panose="020B0604020202020204" charset="0"/>
              </a:rPr>
              <a:t>2020 a 2021</a:t>
            </a:r>
          </a:p>
        </p:txBody>
      </p:sp>
    </p:spTree>
    <p:extLst>
      <p:ext uri="{BB962C8B-B14F-4D97-AF65-F5344CB8AC3E}">
        <p14:creationId xmlns:p14="http://schemas.microsoft.com/office/powerpoint/2010/main" val="3743652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0977928" y="360959"/>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rPr>
              <a:pPr/>
              <a:t>9</a:t>
            </a:fld>
            <a:endParaRPr lang="pt-BR" dirty="0">
              <a:solidFill>
                <a:srgbClr val="6ADBD9"/>
              </a:solidFill>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0977929" y="400716"/>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6ADBD9"/>
              </a:solidFill>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sp>
        <p:nvSpPr>
          <p:cNvPr id="4" name="Seta: para a Direita 3">
            <a:extLst>
              <a:ext uri="{FF2B5EF4-FFF2-40B4-BE49-F238E27FC236}">
                <a16:creationId xmlns:a16="http://schemas.microsoft.com/office/drawing/2014/main" id="{F7615716-0E2D-4473-883D-ECF83CC83869}"/>
              </a:ext>
            </a:extLst>
          </p:cNvPr>
          <p:cNvSpPr/>
          <p:nvPr/>
        </p:nvSpPr>
        <p:spPr>
          <a:xfrm>
            <a:off x="521963" y="807508"/>
            <a:ext cx="11017211" cy="1258991"/>
          </a:xfrm>
          <a:prstGeom prst="rightArrow">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Seta: para a Direita 10">
            <a:extLst>
              <a:ext uri="{FF2B5EF4-FFF2-40B4-BE49-F238E27FC236}">
                <a16:creationId xmlns:a16="http://schemas.microsoft.com/office/drawing/2014/main" id="{2D7DF2C9-E5E2-42F5-9102-91E9C5F7E652}"/>
              </a:ext>
            </a:extLst>
          </p:cNvPr>
          <p:cNvSpPr/>
          <p:nvPr/>
        </p:nvSpPr>
        <p:spPr>
          <a:xfrm>
            <a:off x="2311009" y="1343000"/>
            <a:ext cx="9228166" cy="1258991"/>
          </a:xfrm>
          <a:prstGeom prst="rightArrow">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Seta: para a Direita 11">
            <a:extLst>
              <a:ext uri="{FF2B5EF4-FFF2-40B4-BE49-F238E27FC236}">
                <a16:creationId xmlns:a16="http://schemas.microsoft.com/office/drawing/2014/main" id="{E79D9137-65DE-4DD1-BA69-D6FA8B0C6A29}"/>
              </a:ext>
            </a:extLst>
          </p:cNvPr>
          <p:cNvSpPr/>
          <p:nvPr/>
        </p:nvSpPr>
        <p:spPr>
          <a:xfrm>
            <a:off x="4298532" y="1909546"/>
            <a:ext cx="7240643" cy="1258991"/>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eta: para a Direita 12">
            <a:extLst>
              <a:ext uri="{FF2B5EF4-FFF2-40B4-BE49-F238E27FC236}">
                <a16:creationId xmlns:a16="http://schemas.microsoft.com/office/drawing/2014/main" id="{16CCE95A-774C-4A36-B18A-E9D8B3E30EF7}"/>
              </a:ext>
            </a:extLst>
          </p:cNvPr>
          <p:cNvSpPr/>
          <p:nvPr/>
        </p:nvSpPr>
        <p:spPr>
          <a:xfrm>
            <a:off x="6095999" y="2475083"/>
            <a:ext cx="5443177" cy="126000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Imagem 6">
            <a:extLst>
              <a:ext uri="{FF2B5EF4-FFF2-40B4-BE49-F238E27FC236}">
                <a16:creationId xmlns:a16="http://schemas.microsoft.com/office/drawing/2014/main" id="{BD0EC856-C53B-4740-AE92-4FEBBE821A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474" y="1127405"/>
            <a:ext cx="603549" cy="603549"/>
          </a:xfrm>
          <a:prstGeom prst="rect">
            <a:avLst/>
          </a:prstGeom>
        </p:spPr>
      </p:pic>
      <p:sp>
        <p:nvSpPr>
          <p:cNvPr id="8" name="Retângulo 7">
            <a:extLst>
              <a:ext uri="{FF2B5EF4-FFF2-40B4-BE49-F238E27FC236}">
                <a16:creationId xmlns:a16="http://schemas.microsoft.com/office/drawing/2014/main" id="{5ADC7EE4-1863-4C1C-8EA7-5780A0C25266}"/>
              </a:ext>
            </a:extLst>
          </p:cNvPr>
          <p:cNvSpPr/>
          <p:nvPr/>
        </p:nvSpPr>
        <p:spPr>
          <a:xfrm>
            <a:off x="1107697" y="1228585"/>
            <a:ext cx="1242648" cy="461665"/>
          </a:xfrm>
          <a:prstGeom prst="rect">
            <a:avLst/>
          </a:prstGeom>
        </p:spPr>
        <p:txBody>
          <a:bodyPr wrap="none">
            <a:spAutoFit/>
          </a:bodyPr>
          <a:lstStyle/>
          <a:p>
            <a:r>
              <a:rPr lang="da-DK" sz="1200" b="1" dirty="0">
                <a:solidFill>
                  <a:schemeClr val="bg1"/>
                </a:solidFill>
                <a:latin typeface="Open Sans" panose="020B0604020202020204" charset="0"/>
              </a:rPr>
              <a:t>Base Original </a:t>
            </a:r>
          </a:p>
          <a:p>
            <a:r>
              <a:rPr lang="pt-BR" sz="1200" dirty="0">
                <a:solidFill>
                  <a:schemeClr val="bg1"/>
                </a:solidFill>
              </a:rPr>
              <a:t>2.825.170 Casos</a:t>
            </a:r>
            <a:endParaRPr lang="pt-BR" sz="1400" dirty="0">
              <a:solidFill>
                <a:schemeClr val="bg1"/>
              </a:solidFill>
            </a:endParaRPr>
          </a:p>
        </p:txBody>
      </p:sp>
      <p:sp>
        <p:nvSpPr>
          <p:cNvPr id="19" name="Retângulo 18">
            <a:extLst>
              <a:ext uri="{FF2B5EF4-FFF2-40B4-BE49-F238E27FC236}">
                <a16:creationId xmlns:a16="http://schemas.microsoft.com/office/drawing/2014/main" id="{7B2D6916-06CD-4DB9-94D6-015099C6862E}"/>
              </a:ext>
            </a:extLst>
          </p:cNvPr>
          <p:cNvSpPr/>
          <p:nvPr/>
        </p:nvSpPr>
        <p:spPr>
          <a:xfrm>
            <a:off x="2874810" y="1713207"/>
            <a:ext cx="6596931" cy="492443"/>
          </a:xfrm>
          <a:prstGeom prst="rect">
            <a:avLst/>
          </a:prstGeom>
        </p:spPr>
        <p:txBody>
          <a:bodyPr wrap="square">
            <a:spAutoFit/>
          </a:bodyPr>
          <a:lstStyle/>
          <a:p>
            <a:r>
              <a:rPr lang="da-DK" sz="1200" b="1" dirty="0">
                <a:solidFill>
                  <a:schemeClr val="bg1"/>
                </a:solidFill>
                <a:latin typeface="Open Sans" panose="020B0604020202020204" charset="0"/>
              </a:rPr>
              <a:t>Filtro 1 – Exclusão de óbitos por outras causas, NaN e classe ”Ignorado”</a:t>
            </a:r>
            <a:r>
              <a:rPr lang="da-DK" sz="1400" b="1" dirty="0">
                <a:solidFill>
                  <a:schemeClr val="bg1"/>
                </a:solidFill>
                <a:latin typeface="Open Sans" panose="020B0604020202020204" charset="0"/>
              </a:rPr>
              <a:t> </a:t>
            </a:r>
          </a:p>
          <a:p>
            <a:r>
              <a:rPr lang="pt-BR" sz="1200" dirty="0">
                <a:solidFill>
                  <a:schemeClr val="bg1"/>
                </a:solidFill>
              </a:rPr>
              <a:t>2.337.785 Casos</a:t>
            </a:r>
            <a:endParaRPr lang="pt-BR" sz="1400" dirty="0">
              <a:solidFill>
                <a:schemeClr val="bg1"/>
              </a:solidFill>
            </a:endParaRPr>
          </a:p>
        </p:txBody>
      </p:sp>
      <p:pic>
        <p:nvPicPr>
          <p:cNvPr id="10" name="Imagem 9">
            <a:extLst>
              <a:ext uri="{FF2B5EF4-FFF2-40B4-BE49-F238E27FC236}">
                <a16:creationId xmlns:a16="http://schemas.microsoft.com/office/drawing/2014/main" id="{BAEB7347-1AFA-424B-9BB8-3BEEFCDB02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05514" y="1643012"/>
            <a:ext cx="667192" cy="667192"/>
          </a:xfrm>
          <a:prstGeom prst="rect">
            <a:avLst/>
          </a:prstGeom>
        </p:spPr>
      </p:pic>
      <p:pic>
        <p:nvPicPr>
          <p:cNvPr id="15" name="Imagem 14">
            <a:extLst>
              <a:ext uri="{FF2B5EF4-FFF2-40B4-BE49-F238E27FC236}">
                <a16:creationId xmlns:a16="http://schemas.microsoft.com/office/drawing/2014/main" id="{6D0CF7C0-B37C-4CB6-BF98-2F415ECB6FB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93755" y="2170869"/>
            <a:ext cx="699323" cy="699323"/>
          </a:xfrm>
          <a:prstGeom prst="rect">
            <a:avLst/>
          </a:prstGeom>
        </p:spPr>
      </p:pic>
      <p:sp>
        <p:nvSpPr>
          <p:cNvPr id="23" name="Retângulo 22">
            <a:extLst>
              <a:ext uri="{FF2B5EF4-FFF2-40B4-BE49-F238E27FC236}">
                <a16:creationId xmlns:a16="http://schemas.microsoft.com/office/drawing/2014/main" id="{5700B7E6-9777-47C7-A160-CB202A7CF828}"/>
              </a:ext>
            </a:extLst>
          </p:cNvPr>
          <p:cNvSpPr/>
          <p:nvPr/>
        </p:nvSpPr>
        <p:spPr>
          <a:xfrm>
            <a:off x="4804235" y="2289057"/>
            <a:ext cx="5227250" cy="461665"/>
          </a:xfrm>
          <a:prstGeom prst="rect">
            <a:avLst/>
          </a:prstGeom>
        </p:spPr>
        <p:txBody>
          <a:bodyPr wrap="square">
            <a:spAutoFit/>
          </a:bodyPr>
          <a:lstStyle/>
          <a:p>
            <a:r>
              <a:rPr lang="da-DK" sz="1200" b="1" dirty="0">
                <a:solidFill>
                  <a:schemeClr val="bg1"/>
                </a:solidFill>
                <a:latin typeface="Open Sans" panose="020B0604020202020204" charset="0"/>
              </a:rPr>
              <a:t>Filtro 2 – Exclusão de idades, gravidez e amamentação incorretas </a:t>
            </a:r>
          </a:p>
          <a:p>
            <a:r>
              <a:rPr lang="pt-BR" sz="1200" dirty="0">
                <a:solidFill>
                  <a:schemeClr val="bg1"/>
                </a:solidFill>
              </a:rPr>
              <a:t>2.337.268 Casos</a:t>
            </a:r>
            <a:endParaRPr lang="pt-BR" sz="1400" dirty="0">
              <a:solidFill>
                <a:schemeClr val="bg1"/>
              </a:solidFill>
            </a:endParaRPr>
          </a:p>
        </p:txBody>
      </p:sp>
      <p:pic>
        <p:nvPicPr>
          <p:cNvPr id="22" name="Imagem 21">
            <a:extLst>
              <a:ext uri="{FF2B5EF4-FFF2-40B4-BE49-F238E27FC236}">
                <a16:creationId xmlns:a16="http://schemas.microsoft.com/office/drawing/2014/main" id="{EDE40FF9-315D-41F3-A825-84A10CA75E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95999" y="2806918"/>
            <a:ext cx="702774" cy="566547"/>
          </a:xfrm>
          <a:prstGeom prst="rect">
            <a:avLst/>
          </a:prstGeom>
        </p:spPr>
      </p:pic>
      <p:sp>
        <p:nvSpPr>
          <p:cNvPr id="26" name="Retângulo 25">
            <a:extLst>
              <a:ext uri="{FF2B5EF4-FFF2-40B4-BE49-F238E27FC236}">
                <a16:creationId xmlns:a16="http://schemas.microsoft.com/office/drawing/2014/main" id="{B5A3BABB-9133-4EDB-B005-22DBEBC2A342}"/>
              </a:ext>
            </a:extLst>
          </p:cNvPr>
          <p:cNvSpPr/>
          <p:nvPr/>
        </p:nvSpPr>
        <p:spPr>
          <a:xfrm>
            <a:off x="6643613" y="2871510"/>
            <a:ext cx="3215493" cy="461665"/>
          </a:xfrm>
          <a:prstGeom prst="rect">
            <a:avLst/>
          </a:prstGeom>
        </p:spPr>
        <p:txBody>
          <a:bodyPr wrap="square">
            <a:spAutoFit/>
          </a:bodyPr>
          <a:lstStyle/>
          <a:p>
            <a:r>
              <a:rPr lang="da-DK" sz="1200" b="1" dirty="0">
                <a:solidFill>
                  <a:schemeClr val="bg1"/>
                </a:solidFill>
                <a:latin typeface="Open Sans" panose="020B0604020202020204" charset="0"/>
              </a:rPr>
              <a:t>Filtro 3 – Exclusão de Nulos e Ignorados</a:t>
            </a:r>
            <a:endParaRPr lang="da-DK" sz="1400" b="1" dirty="0">
              <a:solidFill>
                <a:schemeClr val="bg1"/>
              </a:solidFill>
              <a:latin typeface="Open Sans" panose="020B0604020202020204" charset="0"/>
            </a:endParaRPr>
          </a:p>
          <a:p>
            <a:r>
              <a:rPr lang="pt-BR" sz="1200" dirty="0">
                <a:solidFill>
                  <a:schemeClr val="bg1"/>
                </a:solidFill>
              </a:rPr>
              <a:t>247.754 Casos</a:t>
            </a:r>
            <a:endParaRPr lang="pt-BR" sz="1400" dirty="0">
              <a:solidFill>
                <a:schemeClr val="bg1"/>
              </a:solidFill>
            </a:endParaRPr>
          </a:p>
        </p:txBody>
      </p:sp>
      <p:sp>
        <p:nvSpPr>
          <p:cNvPr id="27" name="Google Shape;115;p18">
            <a:extLst>
              <a:ext uri="{FF2B5EF4-FFF2-40B4-BE49-F238E27FC236}">
                <a16:creationId xmlns:a16="http://schemas.microsoft.com/office/drawing/2014/main" id="{9BF76CB2-7E2E-42E1-B9E6-9ECAE2616509}"/>
              </a:ext>
            </a:extLst>
          </p:cNvPr>
          <p:cNvSpPr txBox="1"/>
          <p:nvPr/>
        </p:nvSpPr>
        <p:spPr>
          <a:xfrm>
            <a:off x="547249" y="1806704"/>
            <a:ext cx="1763760" cy="1961544"/>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Base original</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0" lvl="0" indent="0" rtl="0">
              <a:spcBef>
                <a:spcPts val="0"/>
              </a:spcBef>
              <a:spcAft>
                <a:spcPts val="0"/>
              </a:spcAft>
              <a:buNone/>
            </a:pPr>
            <a:r>
              <a:rPr lang="pt-BR" sz="1200" dirty="0">
                <a:solidFill>
                  <a:srgbClr val="434343"/>
                </a:solidFill>
                <a:latin typeface="Open Sans"/>
                <a:ea typeface="Open Sans"/>
                <a:cs typeface="Open Sans"/>
                <a:sym typeface="Open Sans"/>
              </a:rPr>
              <a:t>Base original sem filtros com 2.825.170 casos de SRAG reportados. Destes, que destes 25,6% foram a óbito pela doença.</a:t>
            </a: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29" name="Google Shape;115;p18">
            <a:extLst>
              <a:ext uri="{FF2B5EF4-FFF2-40B4-BE49-F238E27FC236}">
                <a16:creationId xmlns:a16="http://schemas.microsoft.com/office/drawing/2014/main" id="{55710F79-C8B3-4897-ADCF-4E701F89C903}"/>
              </a:ext>
            </a:extLst>
          </p:cNvPr>
          <p:cNvSpPr txBox="1"/>
          <p:nvPr/>
        </p:nvSpPr>
        <p:spPr>
          <a:xfrm>
            <a:off x="2496357" y="2400233"/>
            <a:ext cx="1763760" cy="2549272"/>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Redução da base</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0" lvl="0" indent="0" rtl="0">
              <a:spcBef>
                <a:spcPts val="0"/>
              </a:spcBef>
              <a:spcAft>
                <a:spcPts val="0"/>
              </a:spcAft>
              <a:buNone/>
            </a:pPr>
            <a:r>
              <a:rPr lang="pt-BR" sz="1200" dirty="0">
                <a:solidFill>
                  <a:srgbClr val="434343"/>
                </a:solidFill>
                <a:latin typeface="Open Sans"/>
                <a:ea typeface="Open Sans"/>
                <a:cs typeface="Open Sans"/>
                <a:sym typeface="Open Sans"/>
              </a:rPr>
              <a:t>Exclusão de 15,8% dos registros da base que não podem ser utilizados por problemas na variável resposta. </a:t>
            </a:r>
          </a:p>
          <a:p>
            <a:pPr marL="0" lvl="0" indent="0" rtl="0">
              <a:spcBef>
                <a:spcPts val="0"/>
              </a:spcBef>
              <a:spcAft>
                <a:spcPts val="0"/>
              </a:spcAft>
              <a:buNone/>
            </a:pPr>
            <a:r>
              <a:rPr lang="pt-BR" sz="1200" dirty="0">
                <a:solidFill>
                  <a:srgbClr val="434343"/>
                </a:solidFill>
                <a:latin typeface="Open Sans"/>
                <a:ea typeface="Open Sans"/>
                <a:cs typeface="Open Sans"/>
                <a:sym typeface="Open Sans"/>
              </a:rPr>
              <a:t>Nova proporção de óbitos: 30,3%.</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30" name="Google Shape;115;p18">
            <a:extLst>
              <a:ext uri="{FF2B5EF4-FFF2-40B4-BE49-F238E27FC236}">
                <a16:creationId xmlns:a16="http://schemas.microsoft.com/office/drawing/2014/main" id="{AF6AA49C-E984-4ED1-8587-CAE44EAD4ED2}"/>
              </a:ext>
            </a:extLst>
          </p:cNvPr>
          <p:cNvSpPr txBox="1"/>
          <p:nvPr/>
        </p:nvSpPr>
        <p:spPr>
          <a:xfrm>
            <a:off x="4445465" y="2970916"/>
            <a:ext cx="176376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Redução da base</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0" lvl="0" indent="0" rtl="0">
              <a:spcBef>
                <a:spcPts val="0"/>
              </a:spcBef>
              <a:spcAft>
                <a:spcPts val="0"/>
              </a:spcAft>
              <a:buNone/>
            </a:pPr>
            <a:r>
              <a:rPr lang="pt-BR" sz="1200" dirty="0">
                <a:solidFill>
                  <a:srgbClr val="434343"/>
                </a:solidFill>
                <a:latin typeface="Open Sans"/>
                <a:ea typeface="Open Sans"/>
                <a:cs typeface="Open Sans"/>
                <a:sym typeface="Open Sans"/>
              </a:rPr>
              <a:t>Exclusão de mais 0,02% da de registros da base. Proporção de óbitos inalterada: 30,8%.</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33" name="Espaço Reservado para Data 5">
            <a:extLst>
              <a:ext uri="{FF2B5EF4-FFF2-40B4-BE49-F238E27FC236}">
                <a16:creationId xmlns:a16="http://schemas.microsoft.com/office/drawing/2014/main" id="{B04190FB-4732-4C70-A897-FFA84BA11FB1}"/>
              </a:ext>
            </a:extLst>
          </p:cNvPr>
          <p:cNvSpPr>
            <a:spLocks noGrp="1"/>
          </p:cNvSpPr>
          <p:nvPr>
            <p:ph type="dt" sz="half" idx="10"/>
          </p:nvPr>
        </p:nvSpPr>
        <p:spPr>
          <a:xfrm>
            <a:off x="0" y="6492875"/>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4" name="Imagem 23"/>
          <p:cNvPicPr>
            <a:picLocks noChangeAspect="1"/>
          </p:cNvPicPr>
          <p:nvPr/>
        </p:nvPicPr>
        <p:blipFill rotWithShape="1">
          <a:blip r:embed="rId7" cstate="print">
            <a:extLst>
              <a:ext uri="{28A0092B-C50C-407E-A947-70E740481C1C}">
                <a14:useLocalDpi xmlns:a14="http://schemas.microsoft.com/office/drawing/2010/main" val="0"/>
              </a:ext>
            </a:extLst>
          </a:blip>
          <a:srcRect l="7580" t="41980" r="8724" b="41925"/>
          <a:stretch/>
        </p:blipFill>
        <p:spPr>
          <a:xfrm>
            <a:off x="5093741" y="6511463"/>
            <a:ext cx="1705361" cy="327947"/>
          </a:xfrm>
          <a:prstGeom prst="rect">
            <a:avLst/>
          </a:prstGeom>
        </p:spPr>
      </p:pic>
      <p:sp>
        <p:nvSpPr>
          <p:cNvPr id="28" name="Google Shape;115;p18">
            <a:extLst>
              <a:ext uri="{FF2B5EF4-FFF2-40B4-BE49-F238E27FC236}">
                <a16:creationId xmlns:a16="http://schemas.microsoft.com/office/drawing/2014/main" id="{0B7A52BA-C7A7-440A-B3B6-D2C7BBDCE50C}"/>
              </a:ext>
            </a:extLst>
          </p:cNvPr>
          <p:cNvSpPr txBox="1"/>
          <p:nvPr/>
        </p:nvSpPr>
        <p:spPr>
          <a:xfrm>
            <a:off x="6096615" y="3438057"/>
            <a:ext cx="1763760" cy="1812846"/>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Redução da base</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0" lvl="0" indent="0" rtl="0">
              <a:spcBef>
                <a:spcPts val="0"/>
              </a:spcBef>
              <a:spcAft>
                <a:spcPts val="0"/>
              </a:spcAft>
              <a:buNone/>
            </a:pPr>
            <a:r>
              <a:rPr lang="pt-BR" sz="1200" dirty="0">
                <a:solidFill>
                  <a:srgbClr val="434343"/>
                </a:solidFill>
                <a:latin typeface="Open Sans"/>
                <a:ea typeface="Open Sans"/>
                <a:cs typeface="Open Sans"/>
                <a:sym typeface="Open Sans"/>
              </a:rPr>
              <a:t>Exclusão de 89,3% dos registros devido a impossibilidade de tratar estes erros da base. Proporção de óbitos semelhante: 31,7%.</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31" name="Seta: para a Direita 30">
            <a:extLst>
              <a:ext uri="{FF2B5EF4-FFF2-40B4-BE49-F238E27FC236}">
                <a16:creationId xmlns:a16="http://schemas.microsoft.com/office/drawing/2014/main" id="{8DF1E575-BBC9-4E5E-A944-4905FED086B3}"/>
              </a:ext>
            </a:extLst>
          </p:cNvPr>
          <p:cNvSpPr/>
          <p:nvPr/>
        </p:nvSpPr>
        <p:spPr>
          <a:xfrm>
            <a:off x="7626167" y="3044869"/>
            <a:ext cx="3913010" cy="1260000"/>
          </a:xfrm>
          <a:prstGeom prst="rightArrow">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tângulo 33">
            <a:extLst>
              <a:ext uri="{FF2B5EF4-FFF2-40B4-BE49-F238E27FC236}">
                <a16:creationId xmlns:a16="http://schemas.microsoft.com/office/drawing/2014/main" id="{28E2E605-D4F3-49D9-BF67-ADAEB3EDCF45}"/>
              </a:ext>
            </a:extLst>
          </p:cNvPr>
          <p:cNvSpPr/>
          <p:nvPr/>
        </p:nvSpPr>
        <p:spPr>
          <a:xfrm>
            <a:off x="8173780" y="3441296"/>
            <a:ext cx="3215493" cy="461665"/>
          </a:xfrm>
          <a:prstGeom prst="rect">
            <a:avLst/>
          </a:prstGeom>
        </p:spPr>
        <p:txBody>
          <a:bodyPr wrap="square">
            <a:spAutoFit/>
          </a:bodyPr>
          <a:lstStyle/>
          <a:p>
            <a:r>
              <a:rPr lang="da-DK" sz="1200" b="1" dirty="0">
                <a:solidFill>
                  <a:schemeClr val="bg1"/>
                </a:solidFill>
                <a:latin typeface="Open Sans" panose="020B0604020202020204" charset="0"/>
              </a:rPr>
              <a:t>Base final para modelagem</a:t>
            </a:r>
            <a:endParaRPr lang="da-DK" sz="1400" b="1" dirty="0">
              <a:solidFill>
                <a:schemeClr val="bg1"/>
              </a:solidFill>
              <a:latin typeface="Open Sans" panose="020B0604020202020204" charset="0"/>
            </a:endParaRPr>
          </a:p>
          <a:p>
            <a:r>
              <a:rPr lang="pt-BR" sz="1200" dirty="0">
                <a:solidFill>
                  <a:schemeClr val="bg1"/>
                </a:solidFill>
              </a:rPr>
              <a:t>247.754 Casos</a:t>
            </a:r>
            <a:endParaRPr lang="pt-BR" sz="1400" dirty="0">
              <a:solidFill>
                <a:schemeClr val="bg1"/>
              </a:solidFill>
            </a:endParaRPr>
          </a:p>
        </p:txBody>
      </p:sp>
      <p:pic>
        <p:nvPicPr>
          <p:cNvPr id="35" name="Imagem 34">
            <a:extLst>
              <a:ext uri="{FF2B5EF4-FFF2-40B4-BE49-F238E27FC236}">
                <a16:creationId xmlns:a16="http://schemas.microsoft.com/office/drawing/2014/main" id="{D6223427-4D2F-4311-BDB0-849861A50C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2166" y="3370353"/>
            <a:ext cx="603549" cy="603549"/>
          </a:xfrm>
          <a:prstGeom prst="rect">
            <a:avLst/>
          </a:prstGeom>
        </p:spPr>
      </p:pic>
      <p:sp>
        <p:nvSpPr>
          <p:cNvPr id="36" name="Google Shape;115;p18">
            <a:extLst>
              <a:ext uri="{FF2B5EF4-FFF2-40B4-BE49-F238E27FC236}">
                <a16:creationId xmlns:a16="http://schemas.microsoft.com/office/drawing/2014/main" id="{AFCA44E9-472A-4EED-9684-27471F24D9F4}"/>
              </a:ext>
            </a:extLst>
          </p:cNvPr>
          <p:cNvSpPr txBox="1"/>
          <p:nvPr/>
        </p:nvSpPr>
        <p:spPr>
          <a:xfrm>
            <a:off x="7886640" y="3968232"/>
            <a:ext cx="1763760" cy="1812846"/>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Base final</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0" lvl="0" indent="0" rtl="0">
              <a:spcBef>
                <a:spcPts val="0"/>
              </a:spcBef>
              <a:spcAft>
                <a:spcPts val="0"/>
              </a:spcAft>
              <a:buNone/>
            </a:pPr>
            <a:r>
              <a:rPr lang="pt-BR" sz="1200" dirty="0">
                <a:solidFill>
                  <a:srgbClr val="434343"/>
                </a:solidFill>
                <a:latin typeface="Open Sans"/>
                <a:ea typeface="Open Sans"/>
                <a:cs typeface="Open Sans"/>
                <a:sym typeface="Open Sans"/>
              </a:rPr>
              <a:t>Base com 247.754 casos, 52 variáveis para modelagem e variável resposta com 2 classes, altas e óbitos por SRAG. Proporção: 31,7%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37" name="Title Placeholder 1">
            <a:extLst>
              <a:ext uri="{FF2B5EF4-FFF2-40B4-BE49-F238E27FC236}">
                <a16:creationId xmlns:a16="http://schemas.microsoft.com/office/drawing/2014/main" id="{4A8BE4D6-942E-45CD-963B-7013624EFF38}"/>
              </a:ext>
            </a:extLst>
          </p:cNvPr>
          <p:cNvSpPr txBox="1">
            <a:spLocks/>
          </p:cNvSpPr>
          <p:nvPr/>
        </p:nvSpPr>
        <p:spPr>
          <a:xfrm>
            <a:off x="3600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3.ii. </a:t>
            </a:r>
            <a:r>
              <a:rPr lang="en-US" dirty="0" err="1">
                <a:solidFill>
                  <a:srgbClr val="434343"/>
                </a:solidFill>
                <a:latin typeface="Open Sans" panose="020B0604020202020204" charset="0"/>
                <a:ea typeface="Open Sans" panose="020B0604020202020204" charset="0"/>
                <a:cs typeface="Open Sans" panose="020B0604020202020204" charset="0"/>
              </a:rPr>
              <a:t>Filtros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BASE ATUAL| </a:t>
            </a:r>
            <a:r>
              <a:rPr lang="en-US" sz="1100" dirty="0">
                <a:solidFill>
                  <a:srgbClr val="434343"/>
                </a:solidFill>
                <a:latin typeface="Open Sans" panose="020B0604020202020204" charset="0"/>
                <a:ea typeface="Open Sans" panose="020B0604020202020204" charset="0"/>
                <a:cs typeface="Open Sans" panose="020B0604020202020204" charset="0"/>
              </a:rPr>
              <a:t>2020 a 2021</a:t>
            </a:r>
          </a:p>
        </p:txBody>
      </p:sp>
    </p:spTree>
    <p:extLst>
      <p:ext uri="{BB962C8B-B14F-4D97-AF65-F5344CB8AC3E}">
        <p14:creationId xmlns:p14="http://schemas.microsoft.com/office/powerpoint/2010/main" val="2170522541"/>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6514</TotalTime>
  <Words>10840</Words>
  <Application>Microsoft Office PowerPoint</Application>
  <PresentationFormat>Widescreen</PresentationFormat>
  <Paragraphs>1969</Paragraphs>
  <Slides>57</Slides>
  <Notes>3</Notes>
  <HiddenSlides>21</HiddenSlides>
  <MMClips>0</MMClips>
  <ScaleCrop>false</ScaleCrop>
  <HeadingPairs>
    <vt:vector size="8" baseType="variant">
      <vt:variant>
        <vt:lpstr>Fontes usadas</vt:lpstr>
      </vt:variant>
      <vt:variant>
        <vt:i4>8</vt:i4>
      </vt:variant>
      <vt:variant>
        <vt:lpstr>Tema</vt:lpstr>
      </vt:variant>
      <vt:variant>
        <vt:i4>2</vt:i4>
      </vt:variant>
      <vt:variant>
        <vt:lpstr>Servidores OLE inseridos</vt:lpstr>
      </vt:variant>
      <vt:variant>
        <vt:i4>1</vt:i4>
      </vt:variant>
      <vt:variant>
        <vt:lpstr>Títulos de slides</vt:lpstr>
      </vt:variant>
      <vt:variant>
        <vt:i4>57</vt:i4>
      </vt:variant>
    </vt:vector>
  </HeadingPairs>
  <TitlesOfParts>
    <vt:vector size="68" baseType="lpstr">
      <vt:lpstr>Arial</vt:lpstr>
      <vt:lpstr>Calibri</vt:lpstr>
      <vt:lpstr>Calibri Light</vt:lpstr>
      <vt:lpstr>Cambria Math</vt:lpstr>
      <vt:lpstr>Open sans</vt:lpstr>
      <vt:lpstr>Open sans</vt:lpstr>
      <vt:lpstr>Symbol</vt:lpstr>
      <vt:lpstr>Times New Roman</vt:lpstr>
      <vt:lpstr>Tema do Office</vt:lpstr>
      <vt:lpstr>Simple Light</vt:lpstr>
      <vt:lpstr>Acrobat Document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karin</dc:creator>
  <cp:lastModifiedBy>Guilherme Elias</cp:lastModifiedBy>
  <cp:revision>569</cp:revision>
  <dcterms:created xsi:type="dcterms:W3CDTF">2020-04-08T18:00:12Z</dcterms:created>
  <dcterms:modified xsi:type="dcterms:W3CDTF">2022-02-06T17:46:57Z</dcterms:modified>
</cp:coreProperties>
</file>